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447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57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941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2781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9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86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746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1407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560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6666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79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74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8628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016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369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74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835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9D76E42-3DED-4FF7-A0A7-F9E0FD6603B8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5EEA3-F7FC-4126-A40A-6EEEF70B41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9401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İşitme Kaybı ve  Sınıflandırılması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42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Konuşmanın Edinilmesine ilişkin Sınıflandırma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Prelingual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Dilin belirgin özelliklerini öğrenmeden önce meydana gelen işitme kayıplarıdır.</a:t>
            </a:r>
          </a:p>
          <a:p>
            <a:pPr lvl="1"/>
            <a:r>
              <a:rPr lang="tr-TR" dirty="0" smtClean="0"/>
              <a:t>Doğuştan 2 yaşa kadar oluşan işitme kayıpları</a:t>
            </a:r>
          </a:p>
          <a:p>
            <a:pPr lvl="1"/>
            <a:r>
              <a:rPr lang="tr-TR" dirty="0" smtClean="0"/>
              <a:t>Dili en az kazanan gruptur.</a:t>
            </a:r>
          </a:p>
          <a:p>
            <a:r>
              <a:rPr lang="tr-TR" dirty="0" err="1" smtClean="0"/>
              <a:t>Perilingual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Dilin özelliklerini öğrenirken meydana gelen işitme kayıplarıdır.</a:t>
            </a:r>
          </a:p>
          <a:p>
            <a:pPr lvl="1"/>
            <a:r>
              <a:rPr lang="tr-TR" dirty="0" smtClean="0"/>
              <a:t>2-6 yaş arası meydana gelen kayıplardır.</a:t>
            </a:r>
          </a:p>
          <a:p>
            <a:pPr lvl="1"/>
            <a:r>
              <a:rPr lang="tr-TR" dirty="0" smtClean="0"/>
              <a:t>Cihaz kullanımı ve destek eğitimle dil becerileri anlamında iyi sonuçlar elde edilir.</a:t>
            </a:r>
          </a:p>
        </p:txBody>
      </p:sp>
    </p:spTree>
    <p:extLst>
      <p:ext uri="{BB962C8B-B14F-4D97-AF65-F5344CB8AC3E}">
        <p14:creationId xmlns:p14="http://schemas.microsoft.com/office/powerpoint/2010/main" val="319097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Postlingual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6 yaşından sonra çocuk ve yetişkinlerde meydana gelen kayıp sınıfıdır.</a:t>
            </a:r>
          </a:p>
          <a:p>
            <a:pPr lvl="1"/>
            <a:r>
              <a:rPr lang="tr-TR" dirty="0" smtClean="0"/>
              <a:t>Dil öğrenmesi gerçekleştiği için cihaz ve destek eğitimden en fazla yararlanan gruptur.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560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Patolojinin Yerleştiği Yere Göre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İletim Tipi İ.K.</a:t>
            </a:r>
          </a:p>
          <a:p>
            <a:pPr lvl="1"/>
            <a:r>
              <a:rPr lang="tr-TR" dirty="0" smtClean="0"/>
              <a:t>Sesin algılanmasında değil iletiminde sorun vardır. </a:t>
            </a:r>
          </a:p>
          <a:p>
            <a:pPr lvl="1"/>
            <a:r>
              <a:rPr lang="tr-TR" dirty="0" smtClean="0"/>
              <a:t>Dış kulak veya orta kulakta görülür.</a:t>
            </a:r>
          </a:p>
          <a:p>
            <a:pPr lvl="1"/>
            <a:r>
              <a:rPr lang="tr-TR" dirty="0" smtClean="0"/>
              <a:t>Kulak iltihabı, kulak kiri birikmesi, kulağa sokulan cisimler, işitme kanalının şişmesi ve yapısal anomali</a:t>
            </a:r>
          </a:p>
          <a:p>
            <a:pPr lvl="1"/>
            <a:r>
              <a:rPr lang="tr-TR" dirty="0" smtClean="0"/>
              <a:t>Tıbbi müdahale veya </a:t>
            </a:r>
            <a:r>
              <a:rPr lang="tr-TR" dirty="0" err="1" smtClean="0"/>
              <a:t>cihazlandırma</a:t>
            </a:r>
            <a:r>
              <a:rPr lang="tr-TR" dirty="0" smtClean="0"/>
              <a:t> ile olumlu sonuç alınabilir.</a:t>
            </a:r>
          </a:p>
          <a:p>
            <a:r>
              <a:rPr lang="tr-TR" dirty="0" err="1" smtClean="0"/>
              <a:t>Sensörinöral</a:t>
            </a:r>
            <a:r>
              <a:rPr lang="tr-TR" dirty="0" smtClean="0"/>
              <a:t> İ.K.</a:t>
            </a:r>
          </a:p>
          <a:p>
            <a:pPr lvl="1"/>
            <a:r>
              <a:rPr lang="tr-TR" dirty="0" smtClean="0"/>
              <a:t>İç kulak ve iç kulaktan beyne giden sinirlerin zedelenmesi kaynaklıdır.</a:t>
            </a:r>
          </a:p>
          <a:p>
            <a:pPr lvl="1"/>
            <a:r>
              <a:rPr lang="tr-TR" dirty="0" smtClean="0"/>
              <a:t>Daha ağır ve kalıcıdır.</a:t>
            </a:r>
          </a:p>
          <a:p>
            <a:pPr lvl="1"/>
            <a:r>
              <a:rPr lang="tr-TR" dirty="0" smtClean="0"/>
              <a:t>Enfeksiyonlar, genetik etkenler ya da ilaç kullanımı kaynaklıdır.</a:t>
            </a:r>
          </a:p>
          <a:p>
            <a:pPr lvl="1"/>
            <a:r>
              <a:rPr lang="tr-TR" dirty="0" smtClean="0"/>
              <a:t>Dış kulak sesi alır orta kulağa iletir fakat iç kulak orta kulaktan sesi alamaz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31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Mikst</a:t>
            </a:r>
            <a:r>
              <a:rPr lang="tr-TR" dirty="0" smtClean="0"/>
              <a:t> Tip İ. K.</a:t>
            </a:r>
          </a:p>
          <a:p>
            <a:pPr lvl="1"/>
            <a:r>
              <a:rPr lang="tr-TR" dirty="0" smtClean="0"/>
              <a:t>İletim ve sensörinoral işitme kaybına neden olan durumların aynı kulakta bir arada bulunmasıdır.</a:t>
            </a:r>
          </a:p>
          <a:p>
            <a:r>
              <a:rPr lang="tr-TR" dirty="0" smtClean="0"/>
              <a:t>Santral Tip İ. K.</a:t>
            </a:r>
          </a:p>
          <a:p>
            <a:pPr lvl="1"/>
            <a:r>
              <a:rPr lang="tr-TR" dirty="0" smtClean="0"/>
              <a:t>Dış ve orta kulak sesi alır. İç kulağa gönderir. İç kulak sesi beyne iletir. Kulak bileşenleri görevini yapar.</a:t>
            </a:r>
          </a:p>
          <a:p>
            <a:pPr lvl="1"/>
            <a:r>
              <a:rPr lang="tr-TR" dirty="0" smtClean="0"/>
              <a:t>Fakat işitme merkezine gelen sinyallerin çözümlenmesi problemi vardır. Beynin işitme merkezi sinyalleri anlamlandıramaz. Seslerin algılanması ve anlaşılması problemleri görülür.</a:t>
            </a:r>
          </a:p>
          <a:p>
            <a:r>
              <a:rPr lang="tr-TR" dirty="0" smtClean="0"/>
              <a:t>Fonksiyonel Tip İ. K.</a:t>
            </a:r>
          </a:p>
          <a:p>
            <a:pPr lvl="1"/>
            <a:r>
              <a:rPr lang="tr-TR" dirty="0" smtClean="0"/>
              <a:t>İşitme ile ilgili tüm yapılar normal çalışır.</a:t>
            </a:r>
          </a:p>
          <a:p>
            <a:pPr lvl="1"/>
            <a:r>
              <a:rPr lang="tr-TR" dirty="0" smtClean="0"/>
              <a:t>Patolojik olarak herhangi bir sorun yoktur.</a:t>
            </a:r>
          </a:p>
          <a:p>
            <a:pPr lvl="1"/>
            <a:r>
              <a:rPr lang="tr-TR" dirty="0" smtClean="0"/>
              <a:t>Çevresine kendisinin duymadığını inandırmaya çalışır.</a:t>
            </a:r>
          </a:p>
          <a:p>
            <a:pPr lvl="1"/>
            <a:r>
              <a:rPr lang="tr-TR" dirty="0" smtClean="0"/>
              <a:t>Çocuklarda </a:t>
            </a:r>
            <a:r>
              <a:rPr lang="tr-TR" dirty="0" err="1" smtClean="0"/>
              <a:t>psikotik</a:t>
            </a:r>
            <a:r>
              <a:rPr lang="tr-TR" dirty="0" smtClean="0"/>
              <a:t>, yetişkinlerde </a:t>
            </a:r>
            <a:r>
              <a:rPr lang="tr-TR" dirty="0" err="1" smtClean="0"/>
              <a:t>Psiko</a:t>
            </a:r>
            <a:r>
              <a:rPr lang="tr-TR" dirty="0" smtClean="0"/>
              <a:t>-nevrozla birlikte görülebilir.</a:t>
            </a:r>
          </a:p>
          <a:p>
            <a:pPr lvl="1"/>
            <a:r>
              <a:rPr lang="tr-TR" dirty="0" smtClean="0"/>
              <a:t>Aniden oluşur.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111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İŞİTME KAYBI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NEDENLERİ</a:t>
            </a:r>
          </a:p>
          <a:p>
            <a:pPr lvl="1"/>
            <a:r>
              <a:rPr lang="tr-TR" dirty="0" smtClean="0"/>
              <a:t>Kalıtım</a:t>
            </a:r>
          </a:p>
          <a:p>
            <a:pPr lvl="1"/>
            <a:r>
              <a:rPr lang="tr-TR" dirty="0" smtClean="0"/>
              <a:t>Erken doğum, doğum anı ve hamilelikteki komplikasyonlar</a:t>
            </a:r>
          </a:p>
          <a:p>
            <a:pPr lvl="1"/>
            <a:r>
              <a:rPr lang="tr-TR" dirty="0" smtClean="0"/>
              <a:t>Kızamıkçık</a:t>
            </a:r>
          </a:p>
          <a:p>
            <a:pPr lvl="1"/>
            <a:r>
              <a:rPr lang="tr-TR" dirty="0" smtClean="0"/>
              <a:t>Erken çocukluk dönemindeki hastalıklar: kabakulak, kızamık, zatürree</a:t>
            </a:r>
          </a:p>
          <a:p>
            <a:pPr lvl="1"/>
            <a:r>
              <a:rPr lang="tr-TR" dirty="0" smtClean="0"/>
              <a:t>Menenjit</a:t>
            </a:r>
          </a:p>
          <a:p>
            <a:pPr lvl="1"/>
            <a:r>
              <a:rPr lang="tr-TR" dirty="0" err="1" smtClean="0"/>
              <a:t>Otitis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tr-TR" dirty="0" smtClean="0"/>
              <a:t>, tedavi edilmeyen orta kulak iltihabı biriken sıvının kulak zarını delmesi sonucu iletim tipi kayba neden olmakta ve iç kulağı da etkilemekte</a:t>
            </a:r>
          </a:p>
          <a:p>
            <a:pPr lvl="1"/>
            <a:r>
              <a:rPr lang="tr-TR" dirty="0" smtClean="0"/>
              <a:t>Kan uyuşmazlığı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729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err="1" smtClean="0"/>
              <a:t>Ototoksik</a:t>
            </a:r>
            <a:r>
              <a:rPr lang="tr-TR" dirty="0" smtClean="0"/>
              <a:t> ilaçlar</a:t>
            </a:r>
          </a:p>
          <a:p>
            <a:pPr lvl="1"/>
            <a:r>
              <a:rPr lang="tr-TR" dirty="0" smtClean="0"/>
              <a:t>Gürültü ve yaşlanmaya bağlı nedenler</a:t>
            </a:r>
          </a:p>
          <a:p>
            <a:pPr lvl="1"/>
            <a:r>
              <a:rPr lang="tr-TR" dirty="0" err="1" smtClean="0"/>
              <a:t>Down</a:t>
            </a:r>
            <a:r>
              <a:rPr lang="tr-TR" dirty="0" smtClean="0"/>
              <a:t> Sendromu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534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Sınıflandırılması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Şiddete Göre</a:t>
            </a:r>
          </a:p>
          <a:p>
            <a:r>
              <a:rPr lang="tr-TR" dirty="0" smtClean="0"/>
              <a:t>Ortaya çıkış zamanına göre</a:t>
            </a:r>
          </a:p>
          <a:p>
            <a:r>
              <a:rPr lang="tr-TR" dirty="0" smtClean="0"/>
              <a:t>Konuşmanın edinilmesiyle ilişkili olarak</a:t>
            </a:r>
          </a:p>
          <a:p>
            <a:r>
              <a:rPr lang="tr-TR" dirty="0" smtClean="0"/>
              <a:t>Patolojinin yerleştiği bölgeye göre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613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Şiddete göre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Hafif İşitme Kaybı:</a:t>
            </a:r>
          </a:p>
          <a:p>
            <a:pPr lvl="1"/>
            <a:r>
              <a:rPr lang="tr-TR" dirty="0" smtClean="0"/>
              <a:t>26-40 </a:t>
            </a:r>
            <a:r>
              <a:rPr lang="tr-TR" dirty="0" err="1" smtClean="0"/>
              <a:t>dB</a:t>
            </a:r>
            <a:endParaRPr lang="tr-TR" dirty="0" smtClean="0"/>
          </a:p>
          <a:p>
            <a:pPr lvl="1"/>
            <a:r>
              <a:rPr lang="tr-TR" dirty="0" smtClean="0"/>
              <a:t>Konuşmanın anlaşılırlığı üzerinde etkili olan bazı sessizleri anlamada güçlük</a:t>
            </a:r>
          </a:p>
          <a:p>
            <a:pPr lvl="1"/>
            <a:r>
              <a:rPr lang="tr-TR" dirty="0" smtClean="0"/>
              <a:t>Bebeklerde sözel iletişimi </a:t>
            </a:r>
            <a:r>
              <a:rPr lang="tr-TR" dirty="0" smtClean="0"/>
              <a:t>olumsuz </a:t>
            </a:r>
            <a:r>
              <a:rPr lang="tr-TR" dirty="0" smtClean="0"/>
              <a:t>etkiler.</a:t>
            </a:r>
          </a:p>
          <a:p>
            <a:r>
              <a:rPr lang="tr-TR" dirty="0" smtClean="0"/>
              <a:t>Orta Derecede işitme Kaybı:</a:t>
            </a:r>
          </a:p>
          <a:p>
            <a:pPr lvl="1"/>
            <a:r>
              <a:rPr lang="tr-TR" dirty="0" smtClean="0"/>
              <a:t>41-55 </a:t>
            </a:r>
            <a:r>
              <a:rPr lang="tr-TR" dirty="0" err="1" smtClean="0"/>
              <a:t>dB</a:t>
            </a:r>
            <a:endParaRPr lang="tr-TR" dirty="0" smtClean="0"/>
          </a:p>
          <a:p>
            <a:pPr lvl="1"/>
            <a:r>
              <a:rPr lang="tr-TR" dirty="0" smtClean="0"/>
              <a:t>Normal mesafede konuşma sesini anlamada sorunlar yaşanır.</a:t>
            </a:r>
          </a:p>
        </p:txBody>
      </p:sp>
    </p:spTree>
    <p:extLst>
      <p:ext uri="{BB962C8B-B14F-4D97-AF65-F5344CB8AC3E}">
        <p14:creationId xmlns:p14="http://schemas.microsoft.com/office/powerpoint/2010/main" val="290064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Orta-ileri Derecede İşitme Kaybı</a:t>
            </a:r>
          </a:p>
          <a:p>
            <a:pPr lvl="1"/>
            <a:r>
              <a:rPr lang="tr-TR" dirty="0" smtClean="0"/>
              <a:t>56-70dB</a:t>
            </a:r>
          </a:p>
          <a:p>
            <a:pPr lvl="1"/>
            <a:r>
              <a:rPr lang="tr-TR" dirty="0" smtClean="0"/>
              <a:t>Yüksek sesle konuşulanı anlamada genellikle sorun</a:t>
            </a:r>
          </a:p>
          <a:p>
            <a:pPr lvl="1"/>
            <a:r>
              <a:rPr lang="tr-TR" dirty="0" smtClean="0"/>
              <a:t>Cihaz kullanılmaması durumunda çocuklarda konuşma anlaşılırlığının olmaması</a:t>
            </a:r>
          </a:p>
          <a:p>
            <a:pPr lvl="1"/>
            <a:r>
              <a:rPr lang="tr-TR" dirty="0" smtClean="0"/>
              <a:t>Yetişkinlerde işitme cihazını en fazla kullanan grup</a:t>
            </a:r>
          </a:p>
          <a:p>
            <a:r>
              <a:rPr lang="tr-TR" dirty="0" smtClean="0"/>
              <a:t>İleri derecede İşitme Kaybı</a:t>
            </a:r>
          </a:p>
          <a:p>
            <a:pPr lvl="1"/>
            <a:r>
              <a:rPr lang="tr-TR" dirty="0" smtClean="0"/>
              <a:t>71-90 </a:t>
            </a:r>
            <a:r>
              <a:rPr lang="tr-TR" dirty="0" err="1" smtClean="0"/>
              <a:t>dB</a:t>
            </a:r>
            <a:endParaRPr lang="tr-TR" dirty="0" smtClean="0"/>
          </a:p>
          <a:p>
            <a:pPr lvl="1"/>
            <a:r>
              <a:rPr lang="tr-TR" dirty="0" smtClean="0"/>
              <a:t>Bağırarak konuşmalar anca duyulabilir.</a:t>
            </a:r>
          </a:p>
          <a:p>
            <a:pPr lvl="1"/>
            <a:r>
              <a:rPr lang="tr-TR" dirty="0" smtClean="0"/>
              <a:t>İşitme cihazı kullanımı şart</a:t>
            </a:r>
          </a:p>
          <a:p>
            <a:pPr lvl="1"/>
            <a:r>
              <a:rPr lang="tr-TR" dirty="0" smtClean="0"/>
              <a:t>Çocuklarda dil gelişiminde çok ciddi problemler oluşur</a:t>
            </a:r>
          </a:p>
          <a:p>
            <a:pPr lvl="1"/>
            <a:r>
              <a:rPr lang="tr-TR" dirty="0" smtClean="0"/>
              <a:t>Konuşma seslerinin </a:t>
            </a:r>
            <a:r>
              <a:rPr lang="tr-TR" dirty="0" smtClean="0"/>
              <a:t>bir </a:t>
            </a:r>
            <a:r>
              <a:rPr lang="tr-TR" dirty="0" smtClean="0"/>
              <a:t>kısmı duyulsa bile anlamada güçlük yaşanır.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102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ileri Derecede işitme Kaybı</a:t>
            </a:r>
          </a:p>
          <a:p>
            <a:pPr lvl="1"/>
            <a:r>
              <a:rPr lang="tr-TR" dirty="0" smtClean="0"/>
              <a:t>90dB’li aşan eşik</a:t>
            </a:r>
          </a:p>
          <a:p>
            <a:pPr lvl="1"/>
            <a:r>
              <a:rPr lang="tr-TR" dirty="0" smtClean="0"/>
              <a:t>Konuşulanları anlamak için işitme cihazı kullanımı fayda sağlamaz.</a:t>
            </a:r>
          </a:p>
          <a:p>
            <a:pPr lvl="1"/>
            <a:r>
              <a:rPr lang="tr-TR" dirty="0" smtClean="0"/>
              <a:t>Konuşmayı anlama çok zordur.</a:t>
            </a:r>
          </a:p>
          <a:p>
            <a:pPr lvl="1"/>
            <a:r>
              <a:rPr lang="tr-TR" dirty="0" smtClean="0"/>
              <a:t>Dudak okuma</a:t>
            </a:r>
          </a:p>
          <a:p>
            <a:pPr lvl="1"/>
            <a:r>
              <a:rPr lang="tr-TR" dirty="0" err="1" smtClean="0"/>
              <a:t>Koklear</a:t>
            </a:r>
            <a:r>
              <a:rPr lang="tr-TR" dirty="0" smtClean="0"/>
              <a:t> </a:t>
            </a:r>
            <a:r>
              <a:rPr lang="tr-TR" dirty="0" err="1" smtClean="0"/>
              <a:t>implantasyonu</a:t>
            </a:r>
            <a:r>
              <a:rPr lang="tr-TR" dirty="0" smtClean="0"/>
              <a:t> </a:t>
            </a:r>
            <a:r>
              <a:rPr lang="tr-TR" dirty="0" smtClean="0"/>
              <a:t>şart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832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Ortaya Çıkış Zamanına göre Sınıflandırma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Prenatal: </a:t>
            </a:r>
          </a:p>
          <a:p>
            <a:pPr lvl="1"/>
            <a:r>
              <a:rPr lang="tr-TR" dirty="0" smtClean="0"/>
              <a:t>Hamilelik döneminde gerçekleşen işitme kaybı risk durumlarını kapsar.</a:t>
            </a:r>
          </a:p>
          <a:p>
            <a:pPr lvl="1"/>
            <a:r>
              <a:rPr lang="tr-TR" dirty="0" smtClean="0"/>
              <a:t>Annenin geçirdiği enfeksiyon veya hastalık, röntgen, </a:t>
            </a:r>
            <a:r>
              <a:rPr lang="tr-TR" dirty="0" err="1" smtClean="0"/>
              <a:t>ototoksit</a:t>
            </a:r>
            <a:r>
              <a:rPr lang="tr-TR" dirty="0" smtClean="0"/>
              <a:t> ilaç ve alkol kullanımı, geçirilen kazalar, kan uyuşmazlığı, genetik faktörler ve akraba evliliği</a:t>
            </a:r>
          </a:p>
          <a:p>
            <a:r>
              <a:rPr lang="tr-TR" dirty="0" err="1" smtClean="0"/>
              <a:t>Perinatal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Doğum sırasında meydana gelen işitme kaybı risk durumlarını kapsar.</a:t>
            </a:r>
          </a:p>
          <a:p>
            <a:pPr lvl="1"/>
            <a:r>
              <a:rPr lang="tr-TR" dirty="0" smtClean="0"/>
              <a:t>Kordon dolanması, oksijensiz kalma, düşük doğum ağırlığı, erken doğum, </a:t>
            </a:r>
            <a:r>
              <a:rPr lang="tr-TR" dirty="0" smtClean="0"/>
              <a:t>kan değişimi </a:t>
            </a:r>
            <a:r>
              <a:rPr lang="tr-TR" dirty="0" smtClean="0"/>
              <a:t>gerektiren sarılık, doğum sırasında baş, boyun ve kulağın zedelenmesi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199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Postnatal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Doğum sonrasında meydana gelen işitme kaybı risk durumlarını kapsar.</a:t>
            </a:r>
          </a:p>
          <a:p>
            <a:pPr lvl="1"/>
            <a:r>
              <a:rPr lang="tr-TR" dirty="0" smtClean="0"/>
              <a:t>Orta ve iç kulak yapılarında zedelenme, çocukluk hastalıkları, 3 aydan fazla süren kronik orta kulak iltihabı, çocukluk yaralanmaları, yüksek sese maruz kalma</a:t>
            </a:r>
          </a:p>
        </p:txBody>
      </p:sp>
    </p:spTree>
    <p:extLst>
      <p:ext uri="{BB962C8B-B14F-4D97-AF65-F5344CB8AC3E}">
        <p14:creationId xmlns:p14="http://schemas.microsoft.com/office/powerpoint/2010/main" val="371857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356</TotalTime>
  <Words>601</Words>
  <Application>Microsoft Office PowerPoint</Application>
  <PresentationFormat>Geniş ekran</PresentationFormat>
  <Paragraphs>87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İyon</vt:lpstr>
      <vt:lpstr>İşitme Kaybı ve  Sınıflandırılması</vt:lpstr>
      <vt:lpstr>İŞİTME KAYBI</vt:lpstr>
      <vt:lpstr>PowerPoint Sunusu</vt:lpstr>
      <vt:lpstr>Sınıflandırılması </vt:lpstr>
      <vt:lpstr>Şiddete göre</vt:lpstr>
      <vt:lpstr>PowerPoint Sunusu</vt:lpstr>
      <vt:lpstr>PowerPoint Sunusu</vt:lpstr>
      <vt:lpstr>Ortaya Çıkış Zamanına göre Sınıflandırma</vt:lpstr>
      <vt:lpstr>PowerPoint Sunusu</vt:lpstr>
      <vt:lpstr>Konuşmanın Edinilmesine ilişkin Sınıflandırma</vt:lpstr>
      <vt:lpstr>PowerPoint Sunusu</vt:lpstr>
      <vt:lpstr>Patolojinin Yerleştiği Yere Göre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İşitme Kaybının Sınıflandırılması</dc:title>
  <dc:creator>resat alatli</dc:creator>
  <cp:lastModifiedBy>XYZ</cp:lastModifiedBy>
  <cp:revision>10</cp:revision>
  <dcterms:created xsi:type="dcterms:W3CDTF">2018-09-17T12:42:15Z</dcterms:created>
  <dcterms:modified xsi:type="dcterms:W3CDTF">2019-11-05T13:20:41Z</dcterms:modified>
</cp:coreProperties>
</file>