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75" r:id="rId4"/>
    <p:sldId id="292" r:id="rId5"/>
    <p:sldId id="291" r:id="rId6"/>
    <p:sldId id="274" r:id="rId7"/>
    <p:sldId id="276" r:id="rId8"/>
    <p:sldId id="263" r:id="rId9"/>
    <p:sldId id="293" r:id="rId10"/>
    <p:sldId id="294" r:id="rId11"/>
    <p:sldId id="289" r:id="rId12"/>
    <p:sldId id="278"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FAFDD"/>
    <a:srgbClr val="AA3AAD"/>
    <a:srgbClr val="FFCC00"/>
  </p:clrMru>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07EBCCC1-49AE-4BD0-A4E2-F066203A4D98}" type="datetimeFigureOut">
              <a:rPr lang="tr-TR" smtClean="0"/>
              <a:pPr/>
              <a:t>29.4.2020</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29.4.2020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29.4.2020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2555776" y="188640"/>
            <a:ext cx="6275040" cy="780696"/>
          </a:xfrm>
        </p:spPr>
        <p:txBody>
          <a:bodyPr>
            <a:normAutofit/>
          </a:bodyPr>
          <a:lstStyle>
            <a:lvl1pPr algn="ctr">
              <a:defRPr sz="3600" baseline="0"/>
            </a:lvl1pPr>
          </a:lstStyle>
          <a:p>
            <a:r>
              <a:rPr kumimoji="0" lang="tr-TR" dirty="0" smtClean="0"/>
              <a:t>Kamu Yönetimi ve Sosyal Hizmet</a:t>
            </a:r>
            <a:endParaRPr kumimoji="0" lang="en-US" dirty="0"/>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29.4.2020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pic>
        <p:nvPicPr>
          <p:cNvPr id="33798" name="Picture 6" descr="Related image"/>
          <p:cNvPicPr>
            <a:picLocks noChangeAspect="1" noChangeArrowheads="1"/>
          </p:cNvPicPr>
          <p:nvPr userDrawn="1"/>
        </p:nvPicPr>
        <p:blipFill>
          <a:blip r:embed="rId2" cstate="print"/>
          <a:srcRect/>
          <a:stretch>
            <a:fillRect/>
          </a:stretch>
        </p:blipFill>
        <p:spPr bwMode="auto">
          <a:xfrm>
            <a:off x="251520" y="188640"/>
            <a:ext cx="1919490" cy="1080120"/>
          </a:xfrm>
          <a:prstGeom prst="rect">
            <a:avLst/>
          </a:prstGeom>
          <a:no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530352" y="1490480"/>
            <a:ext cx="7772400" cy="1362456"/>
          </a:xfrm>
          <a:noFill/>
          <a:ln>
            <a:noFill/>
          </a:ln>
        </p:spPr>
        <p:txBody>
          <a:bodyPr vert="horz" tIns="0" bIns="0" anchor="b">
            <a:noAutofit/>
            <a:scene3d>
              <a:camera prst="orthographicFront"/>
              <a:lightRig rig="freezing" dir="t">
                <a:rot lat="0" lon="0" rev="5640000"/>
              </a:lightRig>
            </a:scene3d>
            <a:sp3d prstMaterial="flat">
              <a:bevelT w="38100" h="38100"/>
            </a:sp3d>
          </a:bodyPr>
          <a:lstStyle>
            <a:lvl1pPr algn="ctr" rtl="0">
              <a:spcBef>
                <a:spcPct val="0"/>
              </a:spcBef>
              <a:buNone/>
              <a:defRPr lang="en-US" sz="4800" b="0" cap="none" baseline="0" dirty="0">
                <a:ln w="635">
                  <a:noFill/>
                </a:ln>
                <a:solidFill>
                  <a:srgbClr val="002060"/>
                </a:solidFill>
                <a:effectLst>
                  <a:outerShdw blurRad="38100" dist="25400" dir="5400000" algn="tl" rotWithShape="0">
                    <a:srgbClr val="000000">
                      <a:alpha val="43000"/>
                    </a:srgbClr>
                  </a:outerShdw>
                </a:effectLst>
                <a:latin typeface="+mj-lt"/>
                <a:ea typeface="+mj-ea"/>
                <a:cs typeface="+mj-cs"/>
              </a:defRPr>
            </a:lvl1pPr>
          </a:lstStyle>
          <a:p>
            <a:r>
              <a:rPr kumimoji="0" lang="tr-TR" dirty="0" smtClean="0"/>
              <a:t>Kamu Yönetimi ve Sosyal Hizmet</a:t>
            </a:r>
            <a:endParaRPr kumimoji="0" lang="en-US" dirty="0"/>
          </a:p>
        </p:txBody>
      </p:sp>
      <p:sp>
        <p:nvSpPr>
          <p:cNvPr id="3" name="2 Metin Yer Tutucusu"/>
          <p:cNvSpPr>
            <a:spLocks noGrp="1"/>
          </p:cNvSpPr>
          <p:nvPr>
            <p:ph type="body" idx="1" hasCustomPrompt="1"/>
          </p:nvPr>
        </p:nvSpPr>
        <p:spPr>
          <a:xfrm>
            <a:off x="530352" y="3719488"/>
            <a:ext cx="7772400" cy="1509712"/>
          </a:xfrm>
        </p:spPr>
        <p:txBody>
          <a:bodyPr lIns="45720" rIns="45720" anchor="t"/>
          <a:lstStyle>
            <a:lvl1pPr marL="0" indent="0" algn="ctr">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dirty="0" smtClean="0"/>
              <a:t>Dr. Özkan LEBLEBİCİ</a:t>
            </a:r>
          </a:p>
        </p:txBody>
      </p:sp>
      <p:sp>
        <p:nvSpPr>
          <p:cNvPr id="4" name="3 Veri Yer Tutucusu"/>
          <p:cNvSpPr>
            <a:spLocks noGrp="1"/>
          </p:cNvSpPr>
          <p:nvPr>
            <p:ph type="dt" sz="half" idx="10"/>
          </p:nvPr>
        </p:nvSpPr>
        <p:spPr/>
        <p:txBody>
          <a:bodyPr/>
          <a:lstStyle/>
          <a:p>
            <a:fld id="{07EBCCC1-49AE-4BD0-A4E2-F066203A4D98}" type="datetimeFigureOut">
              <a:rPr lang="tr-TR" smtClean="0"/>
              <a:pPr/>
              <a:t>29.4.2020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07EBCCC1-49AE-4BD0-A4E2-F066203A4D98}" type="datetimeFigureOut">
              <a:rPr lang="tr-TR" smtClean="0"/>
              <a:pPr/>
              <a:t>29.4.2020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07EBCCC1-49AE-4BD0-A4E2-F066203A4D98}" type="datetimeFigureOut">
              <a:rPr lang="tr-TR" smtClean="0"/>
              <a:pPr/>
              <a:t>29.4.2020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7EBCCC1-49AE-4BD0-A4E2-F066203A4D98}" type="datetimeFigureOut">
              <a:rPr lang="tr-TR" smtClean="0"/>
              <a:pPr/>
              <a:t>29.4.2020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7EBCCC1-49AE-4BD0-A4E2-F066203A4D98}" type="datetimeFigureOut">
              <a:rPr lang="tr-TR" smtClean="0"/>
              <a:pPr/>
              <a:t>29.4.2020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
        <p:nvSpPr>
          <p:cNvPr id="5" name="4 Başlık"/>
          <p:cNvSpPr>
            <a:spLocks noGrp="1"/>
          </p:cNvSpPr>
          <p:nvPr>
            <p:ph type="title" hasCustomPrompt="1"/>
          </p:nvPr>
        </p:nvSpPr>
        <p:spPr>
          <a:xfrm>
            <a:off x="1979712" y="476672"/>
            <a:ext cx="6537920" cy="648072"/>
          </a:xfrm>
        </p:spPr>
        <p:txBody>
          <a:bodyPr>
            <a:normAutofit/>
          </a:bodyPr>
          <a:lstStyle>
            <a:lvl1pPr algn="ctr">
              <a:defRPr sz="3200" b="1">
                <a:solidFill>
                  <a:srgbClr val="002060"/>
                </a:solidFill>
              </a:defRPr>
            </a:lvl1pPr>
          </a:lstStyle>
          <a:p>
            <a:r>
              <a:rPr lang="tr-TR" dirty="0" smtClean="0"/>
              <a:t>Sivil Toplum Örgütleri</a:t>
            </a:r>
            <a:endParaRPr lang="tr-TR" dirty="0"/>
          </a:p>
        </p:txBody>
      </p:sp>
      <p:pic>
        <p:nvPicPr>
          <p:cNvPr id="6" name="Picture 2" descr="Image result for ankara üniversitesi logo"/>
          <p:cNvPicPr>
            <a:picLocks noChangeAspect="1" noChangeArrowheads="1"/>
          </p:cNvPicPr>
          <p:nvPr userDrawn="1"/>
        </p:nvPicPr>
        <p:blipFill>
          <a:blip r:embed="rId2" cstate="print"/>
          <a:srcRect/>
          <a:stretch>
            <a:fillRect/>
          </a:stretch>
        </p:blipFill>
        <p:spPr bwMode="auto">
          <a:xfrm>
            <a:off x="179512" y="188640"/>
            <a:ext cx="1440159" cy="1078730"/>
          </a:xfrm>
          <a:prstGeom prst="rect">
            <a:avLst/>
          </a:prstGeom>
          <a:noFill/>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07EBCCC1-49AE-4BD0-A4E2-F066203A4D98}" type="datetimeFigureOut">
              <a:rPr lang="tr-TR" smtClean="0"/>
              <a:pPr/>
              <a:t>29.4.2020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7EBCCC1-49AE-4BD0-A4E2-F066203A4D98}" type="datetimeFigureOut">
              <a:rPr lang="tr-TR" smtClean="0"/>
              <a:pPr/>
              <a:t>29.4.2020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F3BE6839-661B-41A6-84D6-1AD33D387699}"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7EBCCC1-49AE-4BD0-A4E2-F066203A4D98}" type="datetimeFigureOut">
              <a:rPr lang="tr-TR" smtClean="0"/>
              <a:pPr/>
              <a:t>29.4.2020</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3BE6839-661B-41A6-84D6-1AD33D387699}"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043608" y="1670943"/>
            <a:ext cx="7056784" cy="965969"/>
          </a:xfrm>
          <a:noFill/>
        </p:spPr>
        <p:txBody>
          <a:bodyPr>
            <a:noAutofit/>
          </a:bodyPr>
          <a:lstStyle/>
          <a:p>
            <a:pPr algn="ctr"/>
            <a:r>
              <a:rPr lang="tr-TR" sz="4400" b="1" dirty="0" smtClean="0">
                <a:solidFill>
                  <a:srgbClr val="00B050"/>
                </a:solidFill>
                <a:latin typeface="Arial Black" pitchFamily="34" charset="0"/>
              </a:rPr>
              <a:t>Genel Ekonomi</a:t>
            </a:r>
            <a:br>
              <a:rPr lang="tr-TR" sz="4400" b="1" dirty="0" smtClean="0">
                <a:solidFill>
                  <a:srgbClr val="00B050"/>
                </a:solidFill>
                <a:latin typeface="Arial Black" pitchFamily="34" charset="0"/>
              </a:rPr>
            </a:br>
            <a:r>
              <a:rPr lang="tr-TR" sz="4400" dirty="0" smtClean="0">
                <a:solidFill>
                  <a:srgbClr val="00B050"/>
                </a:solidFill>
                <a:latin typeface="Arial Black" pitchFamily="34" charset="0"/>
              </a:rPr>
              <a:t>12</a:t>
            </a:r>
            <a:endParaRPr lang="tr-TR" sz="4400" b="1" dirty="0">
              <a:solidFill>
                <a:srgbClr val="00B050"/>
              </a:solidFill>
              <a:latin typeface="Arial Black" pitchFamily="34" charset="0"/>
            </a:endParaRPr>
          </a:p>
        </p:txBody>
      </p:sp>
      <p:sp>
        <p:nvSpPr>
          <p:cNvPr id="3" name="2 Alt Başlık"/>
          <p:cNvSpPr>
            <a:spLocks noGrp="1"/>
          </p:cNvSpPr>
          <p:nvPr>
            <p:ph type="subTitle" idx="1"/>
          </p:nvPr>
        </p:nvSpPr>
        <p:spPr>
          <a:xfrm>
            <a:off x="1483568" y="2852936"/>
            <a:ext cx="6400800" cy="1752600"/>
          </a:xfrm>
        </p:spPr>
        <p:txBody>
          <a:bodyPr>
            <a:normAutofit/>
          </a:bodyPr>
          <a:lstStyle/>
          <a:p>
            <a:endParaRPr lang="tr-TR" b="1" i="1" dirty="0" smtClean="0">
              <a:solidFill>
                <a:schemeClr val="bg1"/>
              </a:solidFill>
            </a:endParaRPr>
          </a:p>
          <a:p>
            <a:endParaRPr lang="tr-TR" b="1" i="1" dirty="0" smtClean="0">
              <a:solidFill>
                <a:schemeClr val="bg1"/>
              </a:solidFill>
            </a:endParaRPr>
          </a:p>
          <a:p>
            <a:pPr algn="ctr"/>
            <a:r>
              <a:rPr lang="tr-TR" b="1" dirty="0" smtClean="0">
                <a:solidFill>
                  <a:srgbClr val="002060"/>
                </a:solidFill>
              </a:rPr>
              <a:t>Dr. Özkan LEBLEBİCİ</a:t>
            </a:r>
            <a:endParaRPr lang="tr-TR" b="1" dirty="0">
              <a:solidFill>
                <a:srgbClr val="00206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12" name="11 Dikdörtgen"/>
          <p:cNvSpPr/>
          <p:nvPr/>
        </p:nvSpPr>
        <p:spPr>
          <a:xfrm>
            <a:off x="395536" y="1628800"/>
            <a:ext cx="8568952" cy="4154984"/>
          </a:xfrm>
          <a:prstGeom prst="rect">
            <a:avLst/>
          </a:prstGeom>
        </p:spPr>
        <p:txBody>
          <a:bodyPr wrap="square">
            <a:spAutoFit/>
          </a:bodyPr>
          <a:lstStyle/>
          <a:p>
            <a:r>
              <a:rPr lang="tr-TR" sz="2400" dirty="0" smtClean="0">
                <a:latin typeface="Cambria" pitchFamily="18" charset="0"/>
                <a:ea typeface="Cambria" pitchFamily="18" charset="0"/>
              </a:rPr>
              <a:t>İşsizlik Oranı</a:t>
            </a:r>
          </a:p>
          <a:p>
            <a:r>
              <a:rPr lang="tr-TR" sz="2400" dirty="0" smtClean="0">
                <a:latin typeface="Cambria" pitchFamily="18" charset="0"/>
                <a:ea typeface="Cambria" pitchFamily="18" charset="0"/>
              </a:rPr>
              <a:t>İşsizlik </a:t>
            </a:r>
            <a:r>
              <a:rPr lang="tr-TR" sz="2400" dirty="0" smtClean="0">
                <a:latin typeface="Cambria" pitchFamily="18" charset="0"/>
                <a:ea typeface="Cambria" pitchFamily="18" charset="0"/>
              </a:rPr>
              <a:t>oranı, çalışmak istediği halde iş bulamayan hane halkının, nüfustaki toplam işgücüne </a:t>
            </a:r>
            <a:r>
              <a:rPr lang="tr-TR" sz="2400" dirty="0" smtClean="0">
                <a:latin typeface="Cambria" pitchFamily="18" charset="0"/>
                <a:ea typeface="Cambria" pitchFamily="18" charset="0"/>
              </a:rPr>
              <a:t>oranıdır. Bir </a:t>
            </a:r>
            <a:r>
              <a:rPr lang="tr-TR" sz="2400" dirty="0" smtClean="0">
                <a:latin typeface="Cambria" pitchFamily="18" charset="0"/>
                <a:ea typeface="Cambria" pitchFamily="18" charset="0"/>
              </a:rPr>
              <a:t>ülkede işsizlik oranı yükselmeye başlarsa, hane halkı daha az gelir elde eder. Buna bağlı olarak ülke genelinde  tüketim azalmaya başlar.Tüketimin azalması ise firmaların üretimlerini yavaşlatmasına ve personel </a:t>
            </a:r>
            <a:r>
              <a:rPr lang="tr-TR" sz="2400" dirty="0" err="1" smtClean="0">
                <a:latin typeface="Cambria" pitchFamily="18" charset="0"/>
                <a:ea typeface="Cambria" pitchFamily="18" charset="0"/>
              </a:rPr>
              <a:t>azaltımına</a:t>
            </a:r>
            <a:r>
              <a:rPr lang="tr-TR" sz="2400" dirty="0" smtClean="0">
                <a:latin typeface="Cambria" pitchFamily="18" charset="0"/>
                <a:ea typeface="Cambria" pitchFamily="18" charset="0"/>
              </a:rPr>
              <a:t> gidilmesine sebep </a:t>
            </a:r>
            <a:r>
              <a:rPr lang="tr-TR" sz="2400" dirty="0" smtClean="0">
                <a:latin typeface="Cambria" pitchFamily="18" charset="0"/>
                <a:ea typeface="Cambria" pitchFamily="18" charset="0"/>
              </a:rPr>
              <a:t>olur. İşsizlik </a:t>
            </a:r>
            <a:r>
              <a:rPr lang="tr-TR" sz="2400" dirty="0" smtClean="0">
                <a:latin typeface="Cambria" pitchFamily="18" charset="0"/>
                <a:ea typeface="Cambria" pitchFamily="18" charset="0"/>
              </a:rPr>
              <a:t>oranının düşmesi ise, hane halkının gelirinde artışa yol açar ve tüketimin canlanmasına sebep olur.Artan talebi karşılamak için firmalar daha fazla üretir ve daha fazla personele ihtiyaç duyar</a:t>
            </a:r>
            <a:r>
              <a:rPr lang="tr-TR" sz="2400" dirty="0" smtClean="0">
                <a:latin typeface="Cambria" pitchFamily="18" charset="0"/>
                <a:ea typeface="Cambria" pitchFamily="18" charset="0"/>
              </a:rPr>
              <a:t>.</a:t>
            </a:r>
            <a:endParaRPr lang="tr-TR" sz="2400" dirty="0" smtClean="0">
              <a:latin typeface="Cambria" pitchFamily="18" charset="0"/>
              <a:ea typeface="Cambria"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467544" y="2060848"/>
            <a:ext cx="8064896" cy="3347776"/>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İşsizliğin düşük olması ülkede daha fazla üretime sebep olduğu için ekonomik büyümeyi olumlu destekler. İşsizlik verisi ülkenin ekonomik durumunu hakkında uzun vadeli fikir veren bir göstergedir. İşsizliğin düşük olduğu ülkelerin para birimi değer kazanırken, yüksek olduğu ülkelerde değer kaybeder.</a:t>
            </a:r>
            <a:endParaRPr lang="tr-TR" sz="2400" dirty="0" err="1" smtClean="0">
              <a:latin typeface="Cambria"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Text Box 3"/>
          <p:cNvSpPr txBox="1">
            <a:spLocks noChangeArrowheads="1"/>
          </p:cNvSpPr>
          <p:nvPr/>
        </p:nvSpPr>
        <p:spPr bwMode="auto">
          <a:xfrm>
            <a:off x="251520" y="1720840"/>
            <a:ext cx="8640960" cy="4524315"/>
          </a:xfrm>
          <a:prstGeom prst="rect">
            <a:avLst/>
          </a:prstGeom>
          <a:noFill/>
          <a:ln w="9525">
            <a:noFill/>
            <a:miter lim="800000"/>
            <a:headEnd/>
            <a:tailEnd/>
          </a:ln>
        </p:spPr>
        <p:txBody>
          <a:bodyPr wrap="squar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50000"/>
              </a:lnSpc>
            </a:pPr>
            <a:r>
              <a:rPr lang="tr-TR" sz="2400" dirty="0" smtClean="0">
                <a:latin typeface="Cambria" pitchFamily="18" charset="0"/>
              </a:rPr>
              <a:t>Kaynakça;</a:t>
            </a:r>
          </a:p>
          <a:p>
            <a:pPr>
              <a:lnSpc>
                <a:spcPct val="150000"/>
              </a:lnSpc>
            </a:pPr>
            <a:r>
              <a:rPr lang="tr-TR" sz="2400" dirty="0" err="1" smtClean="0">
                <a:latin typeface="Cambria" pitchFamily="18" charset="0"/>
              </a:rPr>
              <a:t>Üstünel</a:t>
            </a:r>
            <a:r>
              <a:rPr lang="tr-TR" sz="2400" dirty="0" smtClean="0">
                <a:latin typeface="Cambria" pitchFamily="18" charset="0"/>
              </a:rPr>
              <a:t>, Besim, Ekonominin Temelleri, Ofset, (5. Basım), İstanbul, 1987.</a:t>
            </a:r>
          </a:p>
          <a:p>
            <a:pPr>
              <a:lnSpc>
                <a:spcPct val="150000"/>
              </a:lnSpc>
            </a:pPr>
            <a:r>
              <a:rPr lang="tr-TR" sz="2400" dirty="0" err="1" smtClean="0">
                <a:latin typeface="Cambria" pitchFamily="18" charset="0"/>
              </a:rPr>
              <a:t>Ertek</a:t>
            </a:r>
            <a:r>
              <a:rPr lang="tr-TR" sz="2400" dirty="0" smtClean="0">
                <a:latin typeface="Cambria" pitchFamily="18" charset="0"/>
              </a:rPr>
              <a:t>, Tümay, Temel Ekonomi, Beta, (2. Basım), 	İstanbul, 2007.</a:t>
            </a:r>
          </a:p>
          <a:p>
            <a:pPr>
              <a:lnSpc>
                <a:spcPct val="150000"/>
              </a:lnSpc>
            </a:pPr>
            <a:r>
              <a:rPr lang="tr-TR" sz="2400" dirty="0" smtClean="0">
                <a:latin typeface="Cambria" pitchFamily="18" charset="0"/>
              </a:rPr>
              <a:t>Parasız, İlker, İktisada Giriş, Ezgi </a:t>
            </a:r>
            <a:r>
              <a:rPr lang="tr-TR" sz="2400" dirty="0" err="1" smtClean="0">
                <a:latin typeface="Cambria" pitchFamily="18" charset="0"/>
              </a:rPr>
              <a:t>Kitabevi</a:t>
            </a:r>
            <a:r>
              <a:rPr lang="tr-TR" sz="2400" dirty="0" smtClean="0">
                <a:latin typeface="Cambria" pitchFamily="18" charset="0"/>
              </a:rPr>
              <a:t>, (6. Basım), Bursa, 2000</a:t>
            </a:r>
            <a:r>
              <a:rPr lang="tr-TR" sz="2400" dirty="0" smtClean="0">
                <a:latin typeface="Cambria" pitchFamily="18" charset="0"/>
              </a:rPr>
              <a:t>.</a:t>
            </a:r>
          </a:p>
          <a:p>
            <a:pPr>
              <a:lnSpc>
                <a:spcPct val="150000"/>
              </a:lnSpc>
            </a:pPr>
            <a:r>
              <a:rPr lang="tr-TR" sz="2400" dirty="0" smtClean="0">
                <a:latin typeface="Cambria" pitchFamily="18" charset="0"/>
              </a:rPr>
              <a:t>https://www.investaz.com.tr/yatirim/makro-ekonomik-veriler-para-birimine-etkileri</a:t>
            </a:r>
            <a:endParaRPr lang="tr-TR" sz="2400" dirty="0" smtClean="0">
              <a:latin typeface="Cambria"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24" name="23 Dikdörtgen"/>
          <p:cNvSpPr/>
          <p:nvPr/>
        </p:nvSpPr>
        <p:spPr>
          <a:xfrm>
            <a:off x="755576" y="1844824"/>
            <a:ext cx="7920880" cy="3970318"/>
          </a:xfrm>
          <a:prstGeom prst="rect">
            <a:avLst/>
          </a:prstGeom>
        </p:spPr>
        <p:txBody>
          <a:bodyPr wrap="square">
            <a:spAutoFit/>
          </a:bodyPr>
          <a:lstStyle/>
          <a:p>
            <a:pPr>
              <a:lnSpc>
                <a:spcPct val="150000"/>
              </a:lnSpc>
            </a:pPr>
            <a:r>
              <a:rPr lang="tr-TR" sz="2800" dirty="0" smtClean="0">
                <a:latin typeface="Cambria" pitchFamily="18" charset="0"/>
                <a:ea typeface="Cambria" pitchFamily="18" charset="0"/>
              </a:rPr>
              <a:t>Bu dersin içeriğinde;</a:t>
            </a:r>
          </a:p>
          <a:p>
            <a:pPr>
              <a:lnSpc>
                <a:spcPct val="150000"/>
              </a:lnSpc>
            </a:pPr>
            <a:r>
              <a:rPr lang="tr-TR" sz="2800" dirty="0" smtClean="0">
                <a:latin typeface="Cambria" pitchFamily="18" charset="0"/>
                <a:ea typeface="Cambria" pitchFamily="18" charset="0"/>
              </a:rPr>
              <a:t>Makro Ekonomik Göstergeler ve Sosyal Hizmet</a:t>
            </a:r>
          </a:p>
          <a:p>
            <a:pPr>
              <a:lnSpc>
                <a:spcPct val="150000"/>
              </a:lnSpc>
            </a:pPr>
            <a:r>
              <a:rPr lang="tr-TR" sz="2800" dirty="0" smtClean="0">
                <a:latin typeface="Cambria" pitchFamily="18" charset="0"/>
                <a:ea typeface="Cambria" pitchFamily="18" charset="0"/>
              </a:rPr>
              <a:t>a. Makro ekonomik göstergeler</a:t>
            </a:r>
          </a:p>
          <a:p>
            <a:pPr>
              <a:lnSpc>
                <a:spcPct val="150000"/>
              </a:lnSpc>
            </a:pPr>
            <a:r>
              <a:rPr lang="tr-TR" sz="2800" dirty="0" smtClean="0">
                <a:latin typeface="Cambria" pitchFamily="18" charset="0"/>
                <a:ea typeface="Cambria" pitchFamily="18" charset="0"/>
              </a:rPr>
              <a:t>b. Sorunlar ve göstergeler arasındaki ilişkiler</a:t>
            </a:r>
          </a:p>
          <a:p>
            <a:pPr>
              <a:lnSpc>
                <a:spcPct val="150000"/>
              </a:lnSpc>
            </a:pPr>
            <a:r>
              <a:rPr lang="tr-TR" sz="2800" dirty="0" smtClean="0">
                <a:latin typeface="Cambria" pitchFamily="18" charset="0"/>
                <a:ea typeface="Cambria" pitchFamily="18" charset="0"/>
              </a:rPr>
              <a:t>c. Çözüm yolları ve </a:t>
            </a:r>
            <a:r>
              <a:rPr lang="tr-TR" sz="2800" dirty="0" smtClean="0">
                <a:latin typeface="Cambria" pitchFamily="18" charset="0"/>
                <a:ea typeface="Cambria" pitchFamily="18" charset="0"/>
              </a:rPr>
              <a:t>politikalar</a:t>
            </a:r>
            <a:r>
              <a:rPr lang="tr-TR" sz="2800" dirty="0" smtClean="0">
                <a:latin typeface="Cambria" pitchFamily="18" charset="0"/>
                <a:ea typeface="Cambria" pitchFamily="18" charset="0"/>
              </a:rPr>
              <a:t> </a:t>
            </a:r>
            <a:r>
              <a:rPr lang="tr-TR" sz="2800" dirty="0" smtClean="0">
                <a:latin typeface="Cambria" pitchFamily="18" charset="0"/>
                <a:ea typeface="Cambria" pitchFamily="18" charset="0"/>
              </a:rPr>
              <a:t>konuları yer almaktadır.</a:t>
            </a:r>
            <a:endParaRPr lang="tr-TR" sz="2800" dirty="0">
              <a:latin typeface="Cambria" pitchFamily="18" charset="0"/>
              <a:ea typeface="Cambria"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21" name="Text Box 3"/>
          <p:cNvSpPr txBox="1">
            <a:spLocks noChangeArrowheads="1"/>
          </p:cNvSpPr>
          <p:nvPr/>
        </p:nvSpPr>
        <p:spPr bwMode="auto">
          <a:xfrm>
            <a:off x="539552" y="1412776"/>
            <a:ext cx="8136904" cy="5078313"/>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Makroekonomik Göstergeler;</a:t>
            </a:r>
          </a:p>
          <a:p>
            <a:pPr>
              <a:lnSpc>
                <a:spcPct val="150000"/>
              </a:lnSpc>
            </a:pPr>
            <a:r>
              <a:rPr lang="tr-TR" sz="2400" dirty="0" smtClean="0">
                <a:latin typeface="Cambria" pitchFamily="18" charset="0"/>
              </a:rPr>
              <a:t>1. </a:t>
            </a:r>
            <a:r>
              <a:rPr lang="tr-TR" sz="2400" dirty="0" smtClean="0">
                <a:latin typeface="Cambria" pitchFamily="18" charset="0"/>
              </a:rPr>
              <a:t>Gayrisafi Milli Hasıla (GSMH), GSYH</a:t>
            </a:r>
          </a:p>
          <a:p>
            <a:pPr>
              <a:lnSpc>
                <a:spcPct val="150000"/>
              </a:lnSpc>
            </a:pPr>
            <a:r>
              <a:rPr lang="tr-TR" sz="2400" dirty="0" smtClean="0">
                <a:latin typeface="Cambria" pitchFamily="18" charset="0"/>
              </a:rPr>
              <a:t>2. Tüketici Fiyat Endeksi (TÜFE), Üretici Fiyat Endeksi (ÜFE)</a:t>
            </a:r>
          </a:p>
          <a:p>
            <a:pPr>
              <a:lnSpc>
                <a:spcPct val="150000"/>
              </a:lnSpc>
            </a:pPr>
            <a:r>
              <a:rPr lang="tr-TR" sz="2400" dirty="0" smtClean="0">
                <a:latin typeface="Cambria" pitchFamily="18" charset="0"/>
              </a:rPr>
              <a:t>3. İşgücü Piyasa Verileri (İşsizlik oranları)</a:t>
            </a:r>
          </a:p>
          <a:p>
            <a:pPr>
              <a:lnSpc>
                <a:spcPct val="150000"/>
              </a:lnSpc>
            </a:pPr>
            <a:r>
              <a:rPr lang="tr-TR" sz="2400" dirty="0" smtClean="0">
                <a:latin typeface="Cambria" pitchFamily="18" charset="0"/>
              </a:rPr>
              <a:t>4. Kur değişim oranları (Pariteler)</a:t>
            </a:r>
          </a:p>
          <a:p>
            <a:pPr>
              <a:lnSpc>
                <a:spcPct val="150000"/>
              </a:lnSpc>
            </a:pPr>
            <a:r>
              <a:rPr lang="tr-TR" sz="2400" dirty="0" smtClean="0">
                <a:latin typeface="Cambria" pitchFamily="18" charset="0"/>
              </a:rPr>
              <a:t>5. Faiz ve piyasaya etkileri</a:t>
            </a:r>
          </a:p>
          <a:p>
            <a:pPr>
              <a:lnSpc>
                <a:spcPct val="150000"/>
              </a:lnSpc>
            </a:pPr>
            <a:r>
              <a:rPr lang="tr-TR" sz="2400" dirty="0" smtClean="0">
                <a:latin typeface="Cambria" pitchFamily="18" charset="0"/>
              </a:rPr>
              <a:t>6. </a:t>
            </a:r>
            <a:r>
              <a:rPr lang="tr-TR" sz="2400" dirty="0" err="1" smtClean="0">
                <a:latin typeface="Cambria" pitchFamily="18" charset="0"/>
              </a:rPr>
              <a:t>Hanehalkı</a:t>
            </a:r>
            <a:r>
              <a:rPr lang="tr-TR" sz="2400" dirty="0" smtClean="0">
                <a:latin typeface="Cambria" pitchFamily="18" charset="0"/>
              </a:rPr>
              <a:t> verileri</a:t>
            </a:r>
          </a:p>
          <a:p>
            <a:pPr>
              <a:lnSpc>
                <a:spcPct val="150000"/>
              </a:lnSpc>
            </a:pPr>
            <a:r>
              <a:rPr lang="tr-TR" sz="2400" dirty="0" smtClean="0">
                <a:latin typeface="Cambria" pitchFamily="18" charset="0"/>
              </a:rPr>
              <a:t>7. Üretim verileri, büyüme verileri</a:t>
            </a:r>
          </a:p>
          <a:p>
            <a:pPr>
              <a:lnSpc>
                <a:spcPct val="150000"/>
              </a:lnSpc>
            </a:pPr>
            <a:r>
              <a:rPr lang="tr-TR" sz="2400" dirty="0" smtClean="0">
                <a:latin typeface="Cambria" pitchFamily="18" charset="0"/>
              </a:rPr>
              <a:t>8. Perakende satış verileri, kapasite kullanım oranları</a:t>
            </a:r>
            <a:endParaRPr lang="tr-TR" sz="2400" dirty="0" smtClean="0">
              <a:latin typeface="Cambria"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10" name="Text Box 3"/>
          <p:cNvSpPr txBox="1">
            <a:spLocks noChangeArrowheads="1"/>
          </p:cNvSpPr>
          <p:nvPr/>
        </p:nvSpPr>
        <p:spPr bwMode="auto">
          <a:xfrm>
            <a:off x="251520" y="1884888"/>
            <a:ext cx="8496944" cy="3416320"/>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Makroekonomik göstergelerin arasında  nedensellik ilişkileri mevcuttur. Enflasyon yükseldikçe faizleri yükseltir. Faizlerin yüksekliği yatırımların azalmasına ve işsizliğe yol açar. Bu aynı zamanda üretimin düşmesi anlamına gelir vb. Bu nedenle bu göstergeler politika yapıcılar açısından doğrusal olmayan karmaşık bir politika sürecini yönetebilmek anlamına gelir.</a:t>
            </a:r>
            <a:endParaRPr lang="tr-TR" sz="2400" dirty="0" smtClean="0">
              <a:latin typeface="Cambria"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539552" y="1700808"/>
            <a:ext cx="8064896" cy="3416320"/>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Ekonomik alanda politika tercihleri temel olarak iki tercihi öne çıkarır;</a:t>
            </a:r>
          </a:p>
          <a:p>
            <a:pPr>
              <a:lnSpc>
                <a:spcPct val="150000"/>
              </a:lnSpc>
            </a:pPr>
            <a:r>
              <a:rPr lang="tr-TR" sz="2400" dirty="0" smtClean="0">
                <a:latin typeface="Cambria" pitchFamily="18" charset="0"/>
              </a:rPr>
              <a:t>1. Para politikası (Temel görevi fiyat istikrarını sağlamak olan Merkez Bankası sorumluluğunda yürütülür.)</a:t>
            </a:r>
          </a:p>
          <a:p>
            <a:pPr>
              <a:lnSpc>
                <a:spcPct val="150000"/>
              </a:lnSpc>
            </a:pPr>
            <a:r>
              <a:rPr lang="tr-TR" sz="2400" dirty="0" smtClean="0">
                <a:latin typeface="Cambria" pitchFamily="18" charset="0"/>
              </a:rPr>
              <a:t>2. Maliye politikası (Temel ekonomik göstergeler dikkate alınarak Maliye Bakanlığı sorumluluğunda yürütülür)</a:t>
            </a:r>
            <a:endParaRPr lang="tr-TR" sz="2400" dirty="0" smtClean="0">
              <a:latin typeface="Cambria"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683568" y="2060848"/>
            <a:ext cx="7920880" cy="3416320"/>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Para </a:t>
            </a:r>
            <a:r>
              <a:rPr lang="tr-TR" sz="2400" dirty="0" smtClean="0">
                <a:latin typeface="Cambria" pitchFamily="18" charset="0"/>
              </a:rPr>
              <a:t>politikası, </a:t>
            </a:r>
            <a:r>
              <a:rPr lang="tr-TR" sz="2400" dirty="0" smtClean="0">
                <a:latin typeface="Cambria" pitchFamily="18" charset="0"/>
              </a:rPr>
              <a:t>paranın miktarını, maliyetini ve firmalar ile hane </a:t>
            </a:r>
            <a:r>
              <a:rPr lang="tr-TR" sz="2400" dirty="0" smtClean="0">
                <a:latin typeface="Cambria" pitchFamily="18" charset="0"/>
              </a:rPr>
              <a:t>halklarının bekleyişlerini </a:t>
            </a:r>
            <a:r>
              <a:rPr lang="tr-TR" sz="2400" dirty="0" smtClean="0">
                <a:latin typeface="Cambria" pitchFamily="18" charset="0"/>
              </a:rPr>
              <a:t>etkileyerek temel amaçlara </a:t>
            </a:r>
            <a:r>
              <a:rPr lang="tr-TR" sz="2400" dirty="0" smtClean="0">
                <a:latin typeface="Cambria" pitchFamily="18" charset="0"/>
              </a:rPr>
              <a:t>ulaşmaya </a:t>
            </a:r>
            <a:r>
              <a:rPr lang="tr-TR" sz="2400" dirty="0" smtClean="0">
                <a:latin typeface="Cambria" pitchFamily="18" charset="0"/>
              </a:rPr>
              <a:t>yönelik olarak </a:t>
            </a:r>
            <a:r>
              <a:rPr lang="tr-TR" sz="2400" dirty="0" smtClean="0">
                <a:latin typeface="Cambria" pitchFamily="18" charset="0"/>
              </a:rPr>
              <a:t>oluşturulan stratejiler </a:t>
            </a:r>
            <a:r>
              <a:rPr lang="tr-TR" sz="2400" dirty="0" smtClean="0">
                <a:latin typeface="Cambria" pitchFamily="18" charset="0"/>
              </a:rPr>
              <a:t>bütünü olarak tanımlanabilir. </a:t>
            </a:r>
            <a:r>
              <a:rPr lang="tr-TR" sz="2400" dirty="0" smtClean="0">
                <a:latin typeface="Cambria" pitchFamily="18" charset="0"/>
              </a:rPr>
              <a:t> Diğer </a:t>
            </a:r>
            <a:r>
              <a:rPr lang="tr-TR" sz="2400" dirty="0" smtClean="0">
                <a:latin typeface="Cambria" pitchFamily="18" charset="0"/>
              </a:rPr>
              <a:t>bir tanımlamayla da, para</a:t>
            </a:r>
          </a:p>
          <a:p>
            <a:pPr>
              <a:lnSpc>
                <a:spcPct val="150000"/>
              </a:lnSpc>
            </a:pPr>
            <a:r>
              <a:rPr lang="tr-TR" sz="2400" dirty="0" smtClean="0">
                <a:latin typeface="Cambria" pitchFamily="18" charset="0"/>
              </a:rPr>
              <a:t>politikası paranın elde </a:t>
            </a:r>
            <a:r>
              <a:rPr lang="tr-TR" sz="2400" dirty="0" smtClean="0">
                <a:latin typeface="Cambria" pitchFamily="18" charset="0"/>
              </a:rPr>
              <a:t>edilebilirliğini </a:t>
            </a:r>
            <a:r>
              <a:rPr lang="tr-TR" sz="2400" dirty="0" smtClean="0">
                <a:latin typeface="Cambria" pitchFamily="18" charset="0"/>
              </a:rPr>
              <a:t>ve maliyetini etkilemeye yönelik </a:t>
            </a:r>
            <a:r>
              <a:rPr lang="tr-TR" sz="2400" dirty="0" smtClean="0">
                <a:latin typeface="Cambria" pitchFamily="18" charset="0"/>
              </a:rPr>
              <a:t>alınan kararları </a:t>
            </a:r>
            <a:r>
              <a:rPr lang="tr-TR" sz="2400" dirty="0" smtClean="0">
                <a:latin typeface="Cambria" pitchFamily="18" charset="0"/>
              </a:rPr>
              <a:t>ifade eder.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8" name="7 Dikdörtgen"/>
          <p:cNvSpPr/>
          <p:nvPr/>
        </p:nvSpPr>
        <p:spPr>
          <a:xfrm>
            <a:off x="323528" y="1556792"/>
            <a:ext cx="8568952" cy="3970318"/>
          </a:xfrm>
          <a:prstGeom prst="rect">
            <a:avLst/>
          </a:prstGeom>
        </p:spPr>
        <p:txBody>
          <a:bodyPr wrap="square">
            <a:spAutoFit/>
          </a:bodyPr>
          <a:lstStyle/>
          <a:p>
            <a:pPr>
              <a:lnSpc>
                <a:spcPct val="150000"/>
              </a:lnSpc>
            </a:pPr>
            <a:r>
              <a:rPr lang="tr-TR" sz="2400" dirty="0" smtClean="0">
                <a:latin typeface="Cambria" pitchFamily="18" charset="0"/>
                <a:ea typeface="Cambria" pitchFamily="18" charset="0"/>
              </a:rPr>
              <a:t>Maliye </a:t>
            </a:r>
            <a:r>
              <a:rPr lang="tr-TR" sz="2400" dirty="0" smtClean="0">
                <a:latin typeface="Cambria" pitchFamily="18" charset="0"/>
                <a:ea typeface="Cambria" pitchFamily="18" charset="0"/>
              </a:rPr>
              <a:t>politikası ise </a:t>
            </a:r>
            <a:r>
              <a:rPr lang="tr-TR" sz="2400" dirty="0" smtClean="0">
                <a:latin typeface="Cambria" pitchFamily="18" charset="0"/>
                <a:ea typeface="Cambria" pitchFamily="18" charset="0"/>
              </a:rPr>
              <a:t>tam istihdam, </a:t>
            </a:r>
            <a:r>
              <a:rPr lang="tr-TR" sz="2400" dirty="0" smtClean="0">
                <a:latin typeface="Cambria" pitchFamily="18" charset="0"/>
                <a:ea typeface="Cambria" pitchFamily="18" charset="0"/>
              </a:rPr>
              <a:t>ulaşılabilir </a:t>
            </a:r>
            <a:r>
              <a:rPr lang="tr-TR" sz="2400" dirty="0" smtClean="0">
                <a:latin typeface="Cambria" pitchFamily="18" charset="0"/>
                <a:ea typeface="Cambria" pitchFamily="18" charset="0"/>
              </a:rPr>
              <a:t>(makul) fiyat </a:t>
            </a:r>
            <a:r>
              <a:rPr lang="tr-TR" sz="2400" dirty="0" smtClean="0">
                <a:latin typeface="Cambria" pitchFamily="18" charset="0"/>
                <a:ea typeface="Cambria" pitchFamily="18" charset="0"/>
              </a:rPr>
              <a:t>istikrarı, ekonomik </a:t>
            </a:r>
            <a:r>
              <a:rPr lang="tr-TR" sz="2400" dirty="0" smtClean="0">
                <a:latin typeface="Cambria" pitchFamily="18" charset="0"/>
                <a:ea typeface="Cambria" pitchFamily="18" charset="0"/>
              </a:rPr>
              <a:t>büyüme ve </a:t>
            </a:r>
            <a:r>
              <a:rPr lang="tr-TR" sz="2400" dirty="0" smtClean="0">
                <a:latin typeface="Cambria" pitchFamily="18" charset="0"/>
                <a:ea typeface="Cambria" pitchFamily="18" charset="0"/>
              </a:rPr>
              <a:t>diğer </a:t>
            </a:r>
            <a:r>
              <a:rPr lang="tr-TR" sz="2400" dirty="0" smtClean="0">
                <a:latin typeface="Cambria" pitchFamily="18" charset="0"/>
                <a:ea typeface="Cambria" pitchFamily="18" charset="0"/>
              </a:rPr>
              <a:t>önemli (makro) ekonomik amaçlara </a:t>
            </a:r>
            <a:r>
              <a:rPr lang="tr-TR" sz="2400" dirty="0" smtClean="0">
                <a:latin typeface="Cambria" pitchFamily="18" charset="0"/>
                <a:ea typeface="Cambria" pitchFamily="18" charset="0"/>
              </a:rPr>
              <a:t>ulaşabilmek amacıyla </a:t>
            </a:r>
            <a:r>
              <a:rPr lang="tr-TR" sz="2400" dirty="0" smtClean="0">
                <a:latin typeface="Cambria" pitchFamily="18" charset="0"/>
                <a:ea typeface="Cambria" pitchFamily="18" charset="0"/>
              </a:rPr>
              <a:t>hükümetin gelir ve harcama programlarının toplamıdır veya </a:t>
            </a:r>
            <a:r>
              <a:rPr lang="tr-TR" sz="2400" dirty="0" smtClean="0">
                <a:latin typeface="Cambria" pitchFamily="18" charset="0"/>
                <a:ea typeface="Cambria" pitchFamily="18" charset="0"/>
              </a:rPr>
              <a:t>devletin vergi </a:t>
            </a:r>
            <a:r>
              <a:rPr lang="tr-TR" sz="2400" dirty="0" smtClean="0">
                <a:latin typeface="Cambria" pitchFamily="18" charset="0"/>
                <a:ea typeface="Cambria" pitchFamily="18" charset="0"/>
              </a:rPr>
              <a:t>almak, harcama yapmak, borçlanmak ve bütçe yapmak gibi hak </a:t>
            </a:r>
            <a:r>
              <a:rPr lang="tr-TR" sz="2400" dirty="0" smtClean="0">
                <a:latin typeface="Cambria" pitchFamily="18" charset="0"/>
                <a:ea typeface="Cambria" pitchFamily="18" charset="0"/>
              </a:rPr>
              <a:t>ve yetkilerinden </a:t>
            </a:r>
            <a:r>
              <a:rPr lang="tr-TR" sz="2400" dirty="0" smtClean="0">
                <a:latin typeface="Cambria" pitchFamily="18" charset="0"/>
                <a:ea typeface="Cambria" pitchFamily="18" charset="0"/>
              </a:rPr>
              <a:t>yararlanarak kamu ekonomisinin amaçlarını </a:t>
            </a:r>
            <a:r>
              <a:rPr lang="tr-TR" sz="2400" dirty="0" smtClean="0">
                <a:latin typeface="Cambria" pitchFamily="18" charset="0"/>
                <a:ea typeface="Cambria" pitchFamily="18" charset="0"/>
              </a:rPr>
              <a:t>gerçekleştirmeyi</a:t>
            </a:r>
            <a:endParaRPr lang="tr-TR" sz="2400" dirty="0" smtClean="0">
              <a:latin typeface="Cambria" pitchFamily="18" charset="0"/>
              <a:ea typeface="Cambria" pitchFamily="18" charset="0"/>
            </a:endParaRPr>
          </a:p>
          <a:p>
            <a:pPr>
              <a:lnSpc>
                <a:spcPct val="150000"/>
              </a:lnSpc>
            </a:pPr>
            <a:r>
              <a:rPr lang="tr-TR" sz="2400" dirty="0" smtClean="0">
                <a:latin typeface="Cambria" pitchFamily="18" charset="0"/>
                <a:ea typeface="Cambria" pitchFamily="18" charset="0"/>
              </a:rPr>
              <a:t>sağlayan </a:t>
            </a:r>
            <a:r>
              <a:rPr lang="tr-TR" sz="2400" dirty="0" smtClean="0">
                <a:latin typeface="Cambria" pitchFamily="18" charset="0"/>
                <a:ea typeface="Cambria" pitchFamily="18" charset="0"/>
              </a:rPr>
              <a:t>bir ekonomi politikasıdır. </a:t>
            </a:r>
            <a:endParaRPr lang="tr-TR" sz="2400" dirty="0" smtClean="0">
              <a:latin typeface="Cambria" pitchFamily="18" charset="0"/>
              <a:ea typeface="Cambria"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pic>
        <p:nvPicPr>
          <p:cNvPr id="1027" name="Picture 3"/>
          <p:cNvPicPr>
            <a:picLocks noChangeAspect="1" noChangeArrowheads="1"/>
          </p:cNvPicPr>
          <p:nvPr/>
        </p:nvPicPr>
        <p:blipFill>
          <a:blip r:embed="rId2" cstate="print"/>
          <a:srcRect/>
          <a:stretch>
            <a:fillRect/>
          </a:stretch>
        </p:blipFill>
        <p:spPr bwMode="auto">
          <a:xfrm>
            <a:off x="899592" y="1340768"/>
            <a:ext cx="7577581" cy="4997176"/>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1259632" y="2222862"/>
            <a:ext cx="7272808" cy="2862322"/>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Maliye Politikasının Araçları</a:t>
            </a:r>
            <a:endParaRPr lang="tr-TR" sz="2400" dirty="0" smtClean="0">
              <a:latin typeface="Cambria" pitchFamily="18" charset="0"/>
            </a:endParaRPr>
          </a:p>
          <a:p>
            <a:pPr>
              <a:lnSpc>
                <a:spcPct val="150000"/>
              </a:lnSpc>
            </a:pPr>
            <a:r>
              <a:rPr lang="tr-TR" sz="2400" dirty="0" smtClean="0">
                <a:latin typeface="Cambria" pitchFamily="18" charset="0"/>
              </a:rPr>
              <a:t>1. Kamu gelirleri (vergi)</a:t>
            </a:r>
            <a:endParaRPr lang="tr-TR" sz="2400" dirty="0" smtClean="0">
              <a:latin typeface="Cambria" pitchFamily="18" charset="0"/>
            </a:endParaRPr>
          </a:p>
          <a:p>
            <a:pPr>
              <a:lnSpc>
                <a:spcPct val="150000"/>
              </a:lnSpc>
            </a:pPr>
            <a:r>
              <a:rPr lang="tr-TR" sz="2400" dirty="0" smtClean="0">
                <a:latin typeface="Cambria" pitchFamily="18" charset="0"/>
              </a:rPr>
              <a:t>2. Kamu harcamaları</a:t>
            </a:r>
          </a:p>
          <a:p>
            <a:pPr>
              <a:lnSpc>
                <a:spcPct val="150000"/>
              </a:lnSpc>
            </a:pPr>
            <a:r>
              <a:rPr lang="tr-TR" sz="2400" dirty="0" smtClean="0">
                <a:latin typeface="Cambria" pitchFamily="18" charset="0"/>
              </a:rPr>
              <a:t>3. Borçlanma ve borç idaresi</a:t>
            </a:r>
          </a:p>
          <a:p>
            <a:pPr>
              <a:lnSpc>
                <a:spcPct val="150000"/>
              </a:lnSpc>
            </a:pPr>
            <a:r>
              <a:rPr lang="tr-TR" sz="2400" dirty="0" smtClean="0">
                <a:latin typeface="Cambria" pitchFamily="18" charset="0"/>
              </a:rPr>
              <a:t>4. Bütçe politikaları</a:t>
            </a:r>
            <a:endParaRPr lang="tr-TR" sz="2400" dirty="0" smtClean="0">
              <a:latin typeface="Cambria"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2426</TotalTime>
  <Words>503</Words>
  <Application>Microsoft Office PowerPoint</Application>
  <PresentationFormat>Ekran Gösterisi (4:3)</PresentationFormat>
  <Paragraphs>50</Paragraphs>
  <Slides>12</Slides>
  <Notes>0</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Akış</vt:lpstr>
      <vt:lpstr>Genel Ekonomi 12</vt:lpstr>
      <vt:lpstr>Slayt 2</vt:lpstr>
      <vt:lpstr>Slayt 3</vt:lpstr>
      <vt:lpstr>Slayt 4</vt:lpstr>
      <vt:lpstr>Slayt 5</vt:lpstr>
      <vt:lpstr>Slayt 6</vt:lpstr>
      <vt:lpstr>Slayt 7</vt:lpstr>
      <vt:lpstr>Slayt 8</vt:lpstr>
      <vt:lpstr>Slayt 9</vt:lpstr>
      <vt:lpstr>Slayt 10</vt:lpstr>
      <vt:lpstr>Slayt 11</vt:lpstr>
      <vt:lpstr>Slayt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KAYSEM 2015</dc:title>
  <dc:creator>Teknosa</dc:creator>
  <cp:lastModifiedBy>Teknosa</cp:lastModifiedBy>
  <cp:revision>269</cp:revision>
  <dcterms:created xsi:type="dcterms:W3CDTF">2015-05-04T08:30:58Z</dcterms:created>
  <dcterms:modified xsi:type="dcterms:W3CDTF">2020-04-29T14:10:20Z</dcterms:modified>
</cp:coreProperties>
</file>