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9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349E3-9EC4-4509-8034-E49D70A9DD85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F1DC6-C219-4A29-AB9A-E9D1C14F3E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523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A74AB-A885-4849-83FF-50C6A5BC30B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8301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726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2E36-8946-48D0-A6CA-C53076EB55F6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19993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726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2E36-8946-48D0-A6CA-C53076EB55F6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23415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9075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5907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8D16A8-F56B-4419-9532-FE68ECA739C9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87880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009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010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72A378-8247-40A8-B6C6-64D51C0B1C26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15926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112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112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B38598-E43B-4F61-A792-0627918F0B03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17885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214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214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2AC796-12AD-45E0-BC09-B6899C09337F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55074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3171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317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F9E01A-CEF6-4E87-A8C7-6F72C49A160F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54639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4195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419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FA900B-3682-4742-9F35-AC744376F260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553923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521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522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BBFD0E-2089-41FF-9B38-4358F501A349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059494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4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624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51EEDA-EF4E-4796-92A1-B7C2078B48D2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88221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15.8.2017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/>
              <a:t>BSÖ 201      (2 2) 3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i="1" dirty="0" smtClean="0">
                <a:solidFill>
                  <a:srgbClr val="FF0000"/>
                </a:solidFill>
                <a:latin typeface="Arial Rounded MT Bold" pitchFamily="34" charset="0"/>
              </a:rPr>
              <a:t>EGZERSİZ FİZYOLOJİSİ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4071958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b="1" dirty="0" smtClean="0"/>
              <a:t>Ankara Üniversitesi</a:t>
            </a:r>
          </a:p>
          <a:p>
            <a:pPr eaLnBrk="1" hangingPunct="1"/>
            <a:r>
              <a:rPr lang="tr-TR" sz="2800" b="1" dirty="0" smtClean="0"/>
              <a:t>Spor Bilimleri Fakültesi</a:t>
            </a:r>
          </a:p>
          <a:p>
            <a:pPr eaLnBrk="1" hangingPunct="1"/>
            <a:r>
              <a:rPr lang="tr-TR" sz="2800" b="1" dirty="0" smtClean="0"/>
              <a:t>Beden Eğitimi ve Spor </a:t>
            </a:r>
          </a:p>
          <a:p>
            <a:pPr eaLnBrk="1" hangingPunct="1"/>
            <a:r>
              <a:rPr lang="tr-TR" sz="2800" b="1" dirty="0" smtClean="0"/>
              <a:t>Öğretmenliği Bölümü</a:t>
            </a:r>
          </a:p>
          <a:p>
            <a:pPr eaLnBrk="1" hangingPunct="1"/>
            <a:endParaRPr lang="tr-TR" sz="2800" dirty="0" smtClean="0"/>
          </a:p>
        </p:txBody>
      </p:sp>
      <p:pic>
        <p:nvPicPr>
          <p:cNvPr id="3076" name="Picture 4" descr="Ace_24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Ace_24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7" descr="02-06-007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143116"/>
            <a:ext cx="25717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6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2F5ED8-0D93-4633-8F46-0EBC80947D08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3080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3E776-EC7B-4B54-A980-7D79799396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81" name="8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143000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 </a:t>
            </a:r>
            <a:r>
              <a:rPr lang="tr-TR" sz="4000" b="1" dirty="0" smtClean="0">
                <a:solidFill>
                  <a:srgbClr val="FF0000"/>
                </a:solidFill>
              </a:rPr>
              <a:t>Si</a:t>
            </a:r>
            <a:r>
              <a:rPr lang="en-US" sz="4000" b="1" dirty="0" smtClean="0">
                <a:solidFill>
                  <a:srgbClr val="FF0000"/>
                </a:solidFill>
              </a:rPr>
              <a:t>stem</a:t>
            </a:r>
            <a:r>
              <a:rPr lang="tr-TR" sz="4000" b="1" dirty="0" smtClean="0">
                <a:solidFill>
                  <a:srgbClr val="FF0000"/>
                </a:solidFill>
              </a:rPr>
              <a:t>in Unsurları</a:t>
            </a:r>
            <a:endParaRPr lang="tr-TR" sz="40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2000" b="1" dirty="0" smtClean="0"/>
              <a:t>Akciğerler</a:t>
            </a:r>
            <a:r>
              <a:rPr lang="en-US" sz="2000" b="1" dirty="0" smtClean="0"/>
              <a:t>: </a:t>
            </a:r>
            <a:r>
              <a:rPr lang="tr-TR" sz="2000" b="1" dirty="0" smtClean="0"/>
              <a:t>soluk borusunun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b="1" dirty="0" smtClean="0"/>
              <a:t>kan ile atmosfer arasında gaz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b="1" dirty="0" smtClean="0"/>
              <a:t>alışverişini sağlayan küçük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b="1" dirty="0" smtClean="0"/>
              <a:t>dallarını barındırır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</a:pPr>
            <a:r>
              <a:rPr lang="tr-TR" sz="2000" b="1" dirty="0" smtClean="0"/>
              <a:t>Havayolları</a:t>
            </a:r>
            <a:r>
              <a:rPr lang="en-US" sz="2000" b="1" dirty="0" smtClean="0"/>
              <a:t>: </a:t>
            </a:r>
            <a:r>
              <a:rPr lang="tr-TR" sz="2000" b="1" dirty="0" smtClean="0"/>
              <a:t>gazları vücuda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b="1" dirty="0" smtClean="0"/>
              <a:t>ve vücut dışına taşıma sistemi –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b="1" dirty="0" smtClean="0"/>
              <a:t>genelde </a:t>
            </a:r>
            <a:r>
              <a:rPr lang="tr-TR" sz="2000" b="1" i="1" dirty="0" err="1" smtClean="0"/>
              <a:t>bronşiyal</a:t>
            </a:r>
            <a:r>
              <a:rPr lang="tr-TR" sz="2000" b="1" i="1" dirty="0" smtClean="0"/>
              <a:t> ağaç </a:t>
            </a:r>
            <a:r>
              <a:rPr lang="tr-TR" sz="2000" b="1" dirty="0" smtClean="0"/>
              <a:t>olarak bahsedilir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000" b="1" dirty="0" smtClean="0"/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2000" b="1" i="1" dirty="0" err="1" smtClean="0"/>
              <a:t>Alveol</a:t>
            </a:r>
            <a:r>
              <a:rPr lang="tr-TR" sz="2000" b="1" i="1" dirty="0" err="1" smtClean="0"/>
              <a:t>ler</a:t>
            </a:r>
            <a:r>
              <a:rPr lang="en-US" sz="2000" b="1" dirty="0" smtClean="0"/>
              <a:t>—</a:t>
            </a:r>
            <a:r>
              <a:rPr lang="tr-TR" sz="2000" b="1" dirty="0" smtClean="0"/>
              <a:t>akciğerlerde gaz alışverişinden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sz="2000" b="1" dirty="0" smtClean="0"/>
              <a:t>sorumlu </a:t>
            </a:r>
            <a:r>
              <a:rPr lang="tr-TR" sz="2000" b="1" dirty="0" err="1" smtClean="0"/>
              <a:t>mikroskopik</a:t>
            </a:r>
            <a:r>
              <a:rPr lang="tr-TR" sz="2000" b="1" dirty="0" smtClean="0"/>
              <a:t> kesecikler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tr-TR" sz="2000" b="1" dirty="0" smtClean="0"/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tr-TR" sz="2000" b="1" dirty="0" smtClean="0"/>
              <a:t>Akciğerler  yaklaşık olarak 75 m2 </a:t>
            </a:r>
            <a:r>
              <a:rPr lang="tr-TR" sz="2000" b="1" dirty="0" err="1" smtClean="0"/>
              <a:t>lik</a:t>
            </a:r>
            <a:r>
              <a:rPr lang="tr-TR" sz="2000" b="1" dirty="0" smtClean="0"/>
              <a:t> alanı kaplayacak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sz="2000" b="1" dirty="0" smtClean="0"/>
              <a:t>şekilde  tahmini olarak 300 milyon kadar alveol içerirler.</a:t>
            </a:r>
            <a:r>
              <a:rPr lang="en-US" sz="2000" b="1" dirty="0" smtClean="0"/>
              <a:t>.</a:t>
            </a:r>
          </a:p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1229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2AD668-A978-45EE-8C3E-3109D6214362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1229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22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CED23-30DB-4A93-B33C-37A2C97F6A0A}" type="slidenum">
              <a:rPr lang="en-US" smtClean="0"/>
              <a:pPr/>
              <a:t>10</a:t>
            </a:fld>
            <a:endParaRPr lang="en-US" smtClean="0"/>
          </a:p>
        </p:txBody>
      </p:sp>
      <p:pic>
        <p:nvPicPr>
          <p:cNvPr id="12295" name="Picture 5" descr="05-015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1285860"/>
            <a:ext cx="278608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210146"/>
          </a:xfrm>
        </p:spPr>
        <p:txBody>
          <a:bodyPr>
            <a:noAutofit/>
          </a:bodyPr>
          <a:lstStyle/>
          <a:p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Kaynaklar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err="1" smtClean="0"/>
              <a:t>Scott</a:t>
            </a:r>
            <a:r>
              <a:rPr lang="tr-TR" dirty="0" smtClean="0"/>
              <a:t> </a:t>
            </a:r>
            <a:r>
              <a:rPr lang="tr-TR" dirty="0"/>
              <a:t>K. Powers </a:t>
            </a:r>
            <a:r>
              <a:rPr lang="tr-TR" dirty="0" err="1"/>
              <a:t>and</a:t>
            </a:r>
            <a:r>
              <a:rPr lang="tr-TR" dirty="0"/>
              <a:t> Edward T. </a:t>
            </a:r>
            <a:r>
              <a:rPr lang="tr-TR" dirty="0" err="1"/>
              <a:t>Howley</a:t>
            </a:r>
            <a:r>
              <a:rPr lang="tr-TR" dirty="0"/>
              <a:t> (1990).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– </a:t>
            </a:r>
            <a:r>
              <a:rPr lang="tr-TR" dirty="0" err="1"/>
              <a:t>Theory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Application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Edward L. </a:t>
            </a:r>
            <a:r>
              <a:rPr lang="tr-TR" dirty="0" err="1"/>
              <a:t>Fox</a:t>
            </a:r>
            <a:r>
              <a:rPr lang="tr-TR" dirty="0"/>
              <a:t>, Richard W. </a:t>
            </a:r>
            <a:r>
              <a:rPr lang="tr-TR" dirty="0" err="1"/>
              <a:t>Bowers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Merle</a:t>
            </a:r>
            <a:r>
              <a:rPr lang="tr-TR" dirty="0"/>
              <a:t> L. </a:t>
            </a:r>
            <a:r>
              <a:rPr lang="tr-TR" dirty="0" err="1"/>
              <a:t>Foss</a:t>
            </a:r>
            <a:r>
              <a:rPr lang="tr-TR" dirty="0"/>
              <a:t> (1989).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Basis</a:t>
            </a:r>
            <a:r>
              <a:rPr lang="tr-TR" dirty="0"/>
              <a:t> of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Athletics</a:t>
            </a:r>
            <a:r>
              <a:rPr lang="tr-TR" dirty="0"/>
              <a:t>. Em. C. Brown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Dubuque</a:t>
            </a:r>
            <a:r>
              <a:rPr lang="tr-TR" dirty="0"/>
              <a:t>, Iowa.</a:t>
            </a:r>
          </a:p>
          <a:p>
            <a:pPr lvl="0"/>
            <a:r>
              <a:rPr lang="tr-TR" dirty="0"/>
              <a:t>Michael L. </a:t>
            </a:r>
            <a:r>
              <a:rPr lang="tr-TR" dirty="0" err="1"/>
              <a:t>Pollock</a:t>
            </a:r>
            <a:r>
              <a:rPr lang="tr-TR" dirty="0"/>
              <a:t>, </a:t>
            </a:r>
            <a:r>
              <a:rPr lang="tr-TR" dirty="0" err="1"/>
              <a:t>Jack</a:t>
            </a:r>
            <a:r>
              <a:rPr lang="tr-TR" dirty="0"/>
              <a:t> H. </a:t>
            </a:r>
            <a:r>
              <a:rPr lang="tr-TR" dirty="0" err="1"/>
              <a:t>Wilmore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Samuel</a:t>
            </a:r>
            <a:r>
              <a:rPr lang="tr-TR" dirty="0"/>
              <a:t> M. </a:t>
            </a:r>
            <a:r>
              <a:rPr lang="tr-TR" dirty="0" err="1"/>
              <a:t>Fox</a:t>
            </a:r>
            <a:r>
              <a:rPr lang="tr-TR" dirty="0"/>
              <a:t> III (1978).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Through </a:t>
            </a:r>
            <a:r>
              <a:rPr lang="tr-TR" dirty="0" err="1"/>
              <a:t>Physical</a:t>
            </a:r>
            <a:r>
              <a:rPr lang="tr-TR" dirty="0"/>
              <a:t> Activity. John </a:t>
            </a:r>
            <a:r>
              <a:rPr lang="tr-TR" dirty="0" err="1"/>
              <a:t>Wiley</a:t>
            </a:r>
            <a:r>
              <a:rPr lang="tr-TR" dirty="0"/>
              <a:t> &amp; </a:t>
            </a:r>
            <a:r>
              <a:rPr lang="tr-TR" dirty="0" err="1"/>
              <a:t>Sons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William D. </a:t>
            </a:r>
            <a:r>
              <a:rPr lang="tr-TR" dirty="0" err="1"/>
              <a:t>McArdle</a:t>
            </a:r>
            <a:r>
              <a:rPr lang="tr-TR" dirty="0"/>
              <a:t>, Frank I. </a:t>
            </a:r>
            <a:r>
              <a:rPr lang="tr-TR" dirty="0" err="1"/>
              <a:t>Katch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Victor L. </a:t>
            </a:r>
            <a:r>
              <a:rPr lang="tr-TR" dirty="0" err="1"/>
              <a:t>Katch</a:t>
            </a:r>
            <a:r>
              <a:rPr lang="tr-TR" dirty="0"/>
              <a:t> (1981).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Physiology-Energy</a:t>
            </a:r>
            <a:r>
              <a:rPr lang="tr-TR" dirty="0"/>
              <a:t>, </a:t>
            </a:r>
            <a:r>
              <a:rPr lang="tr-TR" dirty="0" err="1"/>
              <a:t>Nutrition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Human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Lea</a:t>
            </a:r>
            <a:r>
              <a:rPr lang="tr-TR" dirty="0"/>
              <a:t> &amp; </a:t>
            </a:r>
            <a:r>
              <a:rPr lang="tr-TR" dirty="0" err="1"/>
              <a:t>Febiger</a:t>
            </a:r>
            <a:r>
              <a:rPr lang="tr-TR" dirty="0"/>
              <a:t>, </a:t>
            </a:r>
            <a:r>
              <a:rPr lang="tr-TR" dirty="0" err="1"/>
              <a:t>Philadelphia</a:t>
            </a:r>
            <a:r>
              <a:rPr lang="tr-TR" dirty="0"/>
              <a:t>.</a:t>
            </a:r>
          </a:p>
          <a:p>
            <a:pPr lvl="0"/>
            <a:r>
              <a:rPr lang="tr-TR" dirty="0" err="1"/>
              <a:t>Brian</a:t>
            </a:r>
            <a:r>
              <a:rPr lang="tr-TR" dirty="0"/>
              <a:t> J. </a:t>
            </a:r>
            <a:r>
              <a:rPr lang="tr-TR" dirty="0" err="1"/>
              <a:t>Sharkey</a:t>
            </a:r>
            <a:r>
              <a:rPr lang="tr-TR" dirty="0"/>
              <a:t> (1990). </a:t>
            </a:r>
            <a:r>
              <a:rPr lang="tr-TR" dirty="0" err="1"/>
              <a:t>Physiology</a:t>
            </a:r>
            <a:r>
              <a:rPr lang="tr-TR" dirty="0"/>
              <a:t> of </a:t>
            </a:r>
            <a:r>
              <a:rPr lang="tr-TR" dirty="0" err="1"/>
              <a:t>Fitness</a:t>
            </a:r>
            <a:r>
              <a:rPr lang="tr-TR" dirty="0"/>
              <a:t>. Human </a:t>
            </a:r>
            <a:r>
              <a:rPr lang="tr-TR" dirty="0" err="1"/>
              <a:t>Kinetics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</a:p>
          <a:p>
            <a:pPr algn="ctr">
              <a:buFontTx/>
              <a:buNone/>
            </a:pPr>
            <a:endParaRPr lang="tr-TR" dirty="0" smtClean="0"/>
          </a:p>
        </p:txBody>
      </p:sp>
      <p:sp>
        <p:nvSpPr>
          <p:cNvPr id="1229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2AD668-A978-45EE-8C3E-3109D6214362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1229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22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CED23-30DB-4A93-B33C-37A2C97F6A0A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717604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Fitness</a:t>
            </a:r>
            <a:endParaRPr lang="tr-TR" sz="6000" b="1" dirty="0" smtClean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sz="2300" b="1" dirty="0" smtClean="0"/>
              <a:t>Aktif olma sağlığı geliştirir</a:t>
            </a:r>
            <a:r>
              <a:rPr lang="en-US" sz="2300" b="1" dirty="0" smtClean="0"/>
              <a:t>—</a:t>
            </a:r>
            <a:r>
              <a:rPr lang="tr-TR" sz="2300" b="1" dirty="0" smtClean="0"/>
              <a:t>Haftanın farklı  Günlerinde </a:t>
            </a:r>
            <a:r>
              <a:rPr lang="en-US" sz="2300" b="1" dirty="0" smtClean="0"/>
              <a:t>30 </a:t>
            </a:r>
            <a:r>
              <a:rPr lang="tr-TR" sz="2300" b="1" dirty="0" smtClean="0"/>
              <a:t>dakikalık fiziksel aktivite </a:t>
            </a:r>
          </a:p>
          <a:p>
            <a:pPr marL="457200" indent="-457200" eaLnBrk="1" hangingPunct="1">
              <a:lnSpc>
                <a:spcPct val="90000"/>
              </a:lnSpc>
              <a:buNone/>
              <a:defRPr/>
            </a:pPr>
            <a:endParaRPr lang="tr-TR" sz="2300" b="1" dirty="0" smtClean="0"/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2300" b="1" dirty="0" smtClean="0"/>
              <a:t>“</a:t>
            </a:r>
            <a:r>
              <a:rPr lang="tr-TR" sz="2300" b="1" dirty="0" smtClean="0"/>
              <a:t>F</a:t>
            </a:r>
            <a:r>
              <a:rPr lang="en-US" sz="2300" b="1" dirty="0" smtClean="0"/>
              <a:t>it”</a:t>
            </a:r>
            <a:r>
              <a:rPr lang="tr-TR" sz="2300" b="1" dirty="0" smtClean="0"/>
              <a:t> olma sağlığın ötesinde bir şeydir ve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  <a:defRPr/>
            </a:pPr>
            <a:r>
              <a:rPr lang="tr-TR" sz="2300" b="1" dirty="0" smtClean="0"/>
              <a:t>aşağıdaki unsurları içeren kapsamlı bir program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  <a:defRPr/>
            </a:pPr>
            <a:r>
              <a:rPr lang="tr-TR" sz="2300" b="1" dirty="0" smtClean="0"/>
              <a:t>gerektirir :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  <a:defRPr/>
            </a:pPr>
            <a:endParaRPr lang="tr-TR" sz="2300" b="1" dirty="0" smtClean="0"/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sz="1900" b="1" dirty="0" smtClean="0"/>
              <a:t>K</a:t>
            </a:r>
            <a:r>
              <a:rPr lang="en-US" sz="1900" b="1" dirty="0" err="1" smtClean="0"/>
              <a:t>ardi</a:t>
            </a:r>
            <a:r>
              <a:rPr lang="tr-TR" sz="1900" b="1" dirty="0" smtClean="0"/>
              <a:t>y</a:t>
            </a:r>
            <a:r>
              <a:rPr lang="en-US" sz="1900" b="1" dirty="0" err="1" smtClean="0"/>
              <a:t>orespirat</a:t>
            </a:r>
            <a:r>
              <a:rPr lang="tr-TR" sz="1900" b="1" dirty="0" err="1" smtClean="0"/>
              <a:t>uvar</a:t>
            </a:r>
            <a:r>
              <a:rPr lang="tr-TR" sz="1900" b="1" dirty="0" smtClean="0"/>
              <a:t>  dayanıklılık  (</a:t>
            </a:r>
            <a:r>
              <a:rPr lang="en-US" sz="1900" b="1" dirty="0" err="1" smtClean="0"/>
              <a:t>enduran</a:t>
            </a:r>
            <a:r>
              <a:rPr lang="tr-TR" sz="1900" b="1" dirty="0" smtClean="0"/>
              <a:t>s)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sz="1900" b="1" dirty="0" smtClean="0"/>
              <a:t>Kassal kuvvet ve dayanıklılık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sz="1900" b="1" dirty="0" smtClean="0"/>
              <a:t>Esneklik</a:t>
            </a:r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sz="1900" b="1" dirty="0" smtClean="0"/>
              <a:t>Vücut kompozisyonu</a:t>
            </a:r>
            <a:endParaRPr lang="en-US" sz="1900" b="1" dirty="0" smtClean="0"/>
          </a:p>
          <a:p>
            <a:pPr marL="838200" lvl="1" indent="-381000" eaLnBrk="1" hangingPunct="1">
              <a:lnSpc>
                <a:spcPct val="90000"/>
              </a:lnSpc>
              <a:buFontTx/>
              <a:buNone/>
              <a:defRPr/>
            </a:pPr>
            <a:endParaRPr lang="en-US" sz="1900" dirty="0" smtClean="0"/>
          </a:p>
          <a:p>
            <a:pPr>
              <a:buFontTx/>
              <a:buNone/>
              <a:defRPr/>
            </a:pPr>
            <a:endParaRPr lang="tr-TR" dirty="0"/>
          </a:p>
        </p:txBody>
      </p:sp>
      <p:sp>
        <p:nvSpPr>
          <p:cNvPr id="4100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BA03FF2-3EAA-482A-BFA0-43B854480CBF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4101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410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10CD31-05BA-41F2-BC5B-9D8CA059AD30}" type="slidenum">
              <a:rPr lang="en-US" smtClean="0"/>
              <a:pPr/>
              <a:t>2</a:t>
            </a:fld>
            <a:endParaRPr lang="en-US" smtClean="0"/>
          </a:p>
        </p:txBody>
      </p:sp>
      <p:pic>
        <p:nvPicPr>
          <p:cNvPr id="4103" name="Picture 5" descr="02-006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2214554"/>
            <a:ext cx="2438387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01122" cy="1143000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 </a:t>
            </a:r>
            <a:r>
              <a:rPr lang="tr-TR" sz="4000" b="1" dirty="0" smtClean="0">
                <a:solidFill>
                  <a:srgbClr val="FF0000"/>
                </a:solidFill>
              </a:rPr>
              <a:t>Si</a:t>
            </a:r>
            <a:r>
              <a:rPr lang="en-US" sz="4000" b="1" dirty="0" smtClean="0">
                <a:solidFill>
                  <a:srgbClr val="FF0000"/>
                </a:solidFill>
              </a:rPr>
              <a:t>stem</a:t>
            </a:r>
            <a:r>
              <a:rPr lang="tr-TR" sz="4000" b="1" dirty="0" smtClean="0">
                <a:solidFill>
                  <a:srgbClr val="FF0000"/>
                </a:solidFill>
              </a:rPr>
              <a:t>in Unsurları</a:t>
            </a:r>
            <a:endParaRPr lang="tr-TR" sz="4000" b="1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Arial" pitchFamily="34" charset="0"/>
              <a:buChar char="•"/>
              <a:defRPr/>
            </a:pPr>
            <a:endParaRPr lang="tr-TR" dirty="0" smtClean="0"/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tr-TR" sz="3200" b="1" dirty="0" smtClean="0">
                <a:solidFill>
                  <a:schemeClr val="accent6"/>
                </a:solidFill>
              </a:rPr>
              <a:t>Kan</a:t>
            </a:r>
            <a:endParaRPr lang="en-US" sz="3200" b="1" dirty="0" smtClean="0">
              <a:solidFill>
                <a:schemeClr val="accent6"/>
              </a:solidFill>
            </a:endParaRP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tr-TR" sz="3200" b="1" dirty="0" smtClean="0">
                <a:solidFill>
                  <a:schemeClr val="accent6"/>
                </a:solidFill>
              </a:rPr>
              <a:t>Damarlar</a:t>
            </a:r>
            <a:endParaRPr lang="en-US" sz="3200" b="1" dirty="0" smtClean="0">
              <a:solidFill>
                <a:schemeClr val="accent6"/>
              </a:solidFill>
            </a:endParaRP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tr-TR" sz="3200" b="1" dirty="0" smtClean="0">
                <a:solidFill>
                  <a:schemeClr val="accent6"/>
                </a:solidFill>
              </a:rPr>
              <a:t>Kalp</a:t>
            </a:r>
            <a:endParaRPr lang="en-US" sz="3200" b="1" dirty="0" smtClean="0">
              <a:solidFill>
                <a:schemeClr val="accent6"/>
              </a:solidFill>
            </a:endParaRP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tr-TR" sz="3200" b="1" dirty="0" smtClean="0">
                <a:solidFill>
                  <a:schemeClr val="accent6"/>
                </a:solidFill>
              </a:rPr>
              <a:t>Akciğerler</a:t>
            </a:r>
            <a:endParaRPr lang="en-US" sz="3200" b="1" dirty="0" smtClean="0">
              <a:solidFill>
                <a:schemeClr val="accent6"/>
              </a:solidFill>
            </a:endParaRP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tr-TR" sz="3200" b="1" dirty="0" smtClean="0">
                <a:solidFill>
                  <a:schemeClr val="accent6"/>
                </a:solidFill>
              </a:rPr>
              <a:t>Havayolları</a:t>
            </a:r>
            <a:endParaRPr lang="en-US" sz="3200" b="1" dirty="0" smtClean="0">
              <a:solidFill>
                <a:schemeClr val="accent6"/>
              </a:solidFill>
            </a:endParaRPr>
          </a:p>
          <a:p>
            <a:pPr>
              <a:buFontTx/>
              <a:buNone/>
              <a:defRPr/>
            </a:pPr>
            <a:endParaRPr lang="tr-TR" dirty="0"/>
          </a:p>
        </p:txBody>
      </p:sp>
      <p:sp>
        <p:nvSpPr>
          <p:cNvPr id="5124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871337C-7B0C-49ED-A45D-0857F51E8F57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5125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512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219AF3-8C5C-4F24-9C68-70C69470FE9E}" type="slidenum">
              <a:rPr lang="en-US" smtClean="0"/>
              <a:pPr/>
              <a:t>3</a:t>
            </a:fld>
            <a:endParaRPr lang="en-US" smtClean="0"/>
          </a:p>
        </p:txBody>
      </p:sp>
      <p:pic>
        <p:nvPicPr>
          <p:cNvPr id="5127" name="Picture 5" descr="02-00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1828800"/>
            <a:ext cx="3276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 </a:t>
            </a:r>
            <a:r>
              <a:rPr lang="tr-TR" sz="4000" b="1" dirty="0" smtClean="0">
                <a:solidFill>
                  <a:srgbClr val="FF0000"/>
                </a:solidFill>
              </a:rPr>
              <a:t>Si</a:t>
            </a:r>
            <a:r>
              <a:rPr lang="en-US" sz="4000" b="1" dirty="0" smtClean="0">
                <a:solidFill>
                  <a:srgbClr val="FF0000"/>
                </a:solidFill>
              </a:rPr>
              <a:t>stem</a:t>
            </a:r>
            <a:r>
              <a:rPr lang="tr-TR" sz="4000" b="1" dirty="0" smtClean="0">
                <a:solidFill>
                  <a:srgbClr val="FF0000"/>
                </a:solidFill>
              </a:rPr>
              <a:t>in Unsurları</a:t>
            </a:r>
            <a:endParaRPr lang="tr-TR" sz="4000" b="1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sz="2300" b="1" dirty="0" smtClean="0">
                <a:solidFill>
                  <a:schemeClr val="accent6"/>
                </a:solidFill>
              </a:rPr>
              <a:t>Kan : gıda maddelerini, gazları,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tr-TR" sz="2300" b="1" dirty="0" smtClean="0">
                <a:solidFill>
                  <a:schemeClr val="accent6"/>
                </a:solidFill>
              </a:rPr>
              <a:t>artık ürünleri ve hormonları taşır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300" b="1" dirty="0" smtClean="0">
              <a:solidFill>
                <a:schemeClr val="accent6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tr-TR" sz="1900" b="1" u="sng" dirty="0" smtClean="0">
                <a:solidFill>
                  <a:srgbClr val="00B050"/>
                </a:solidFill>
              </a:rPr>
              <a:t>Gıda maddeleri- </a:t>
            </a:r>
            <a:r>
              <a:rPr lang="tr-TR" sz="1900" b="1" dirty="0" smtClean="0">
                <a:solidFill>
                  <a:srgbClr val="00B050"/>
                </a:solidFill>
              </a:rPr>
              <a:t>karbonhidratlar,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tr-TR" sz="1900" b="1" dirty="0" smtClean="0">
                <a:solidFill>
                  <a:srgbClr val="00B050"/>
                </a:solidFill>
              </a:rPr>
              <a:t>yağlar ve proteinler  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tr-TR" sz="1900" b="1" dirty="0" smtClean="0">
                <a:solidFill>
                  <a:srgbClr val="00B050"/>
                </a:solidFill>
              </a:rPr>
              <a:t>                                 </a:t>
            </a:r>
            <a:endParaRPr lang="en-US" sz="1900" b="1" dirty="0" smtClean="0">
              <a:solidFill>
                <a:srgbClr val="00B050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tr-TR" sz="1900" b="1" u="sng" dirty="0" smtClean="0">
                <a:solidFill>
                  <a:srgbClr val="00B0F0"/>
                </a:solidFill>
              </a:rPr>
              <a:t>Gazlar</a:t>
            </a:r>
            <a:r>
              <a:rPr lang="en-US" sz="1900" b="1" u="sng" dirty="0" smtClean="0">
                <a:solidFill>
                  <a:srgbClr val="00B0F0"/>
                </a:solidFill>
              </a:rPr>
              <a:t>—</a:t>
            </a:r>
            <a:r>
              <a:rPr lang="tr-TR" sz="1900" b="1" dirty="0" smtClean="0">
                <a:solidFill>
                  <a:srgbClr val="00B0F0"/>
                </a:solidFill>
              </a:rPr>
              <a:t>O2 ve CO2 </a:t>
            </a:r>
            <a:r>
              <a:rPr lang="en-US" sz="1900" b="1" dirty="0" smtClean="0">
                <a:solidFill>
                  <a:srgbClr val="00B0F0"/>
                </a:solidFill>
              </a:rPr>
              <a:t>(</a:t>
            </a:r>
            <a:r>
              <a:rPr lang="tr-TR" sz="1900" b="1" dirty="0" smtClean="0">
                <a:solidFill>
                  <a:srgbClr val="00B0F0"/>
                </a:solidFill>
              </a:rPr>
              <a:t>hemoglobin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tr-TR" sz="1900" b="1" dirty="0" smtClean="0">
                <a:solidFill>
                  <a:srgbClr val="00B0F0"/>
                </a:solidFill>
              </a:rPr>
              <a:t>adı verilen kırmızı kan hücrelerinde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tr-TR" sz="1900" b="1" dirty="0" smtClean="0">
                <a:solidFill>
                  <a:srgbClr val="00B0F0"/>
                </a:solidFill>
              </a:rPr>
              <a:t>taşınırlar)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sz="1900" b="1" u="sng" dirty="0" smtClean="0">
              <a:solidFill>
                <a:srgbClr val="00B0F0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tr-TR" sz="1900" b="1" u="sng" dirty="0" smtClean="0">
                <a:solidFill>
                  <a:srgbClr val="00B050"/>
                </a:solidFill>
              </a:rPr>
              <a:t>Artık ürünler – </a:t>
            </a:r>
            <a:r>
              <a:rPr lang="tr-TR" sz="1900" b="1" dirty="0" smtClean="0">
                <a:solidFill>
                  <a:srgbClr val="00B050"/>
                </a:solidFill>
              </a:rPr>
              <a:t>laktik asit ve diğer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tr-TR" sz="1900" b="1" dirty="0" err="1" smtClean="0">
                <a:solidFill>
                  <a:srgbClr val="00B050"/>
                </a:solidFill>
              </a:rPr>
              <a:t>metabolik</a:t>
            </a:r>
            <a:r>
              <a:rPr lang="tr-TR" sz="1900" b="1" dirty="0" smtClean="0">
                <a:solidFill>
                  <a:srgbClr val="00B050"/>
                </a:solidFill>
              </a:rPr>
              <a:t> yan ürünler</a:t>
            </a:r>
            <a:endParaRPr lang="en-US" sz="1900" b="1" dirty="0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1900" b="1" dirty="0" err="1" smtClean="0">
                <a:solidFill>
                  <a:srgbClr val="00B050"/>
                </a:solidFill>
              </a:rPr>
              <a:t>Hormon</a:t>
            </a:r>
            <a:r>
              <a:rPr lang="tr-TR" sz="1900" b="1" dirty="0" err="1" smtClean="0">
                <a:solidFill>
                  <a:srgbClr val="00B050"/>
                </a:solidFill>
              </a:rPr>
              <a:t>lar</a:t>
            </a:r>
            <a:r>
              <a:rPr lang="tr-TR" sz="1900" b="1" dirty="0" smtClean="0"/>
              <a:t> </a:t>
            </a:r>
            <a:r>
              <a:rPr lang="tr-TR" sz="1900" b="1" dirty="0" smtClean="0">
                <a:solidFill>
                  <a:srgbClr val="00B050"/>
                </a:solidFill>
              </a:rPr>
              <a:t>– sempatik ve parasempatik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tr-TR" sz="1900" b="1" i="1" dirty="0" smtClean="0">
                <a:solidFill>
                  <a:srgbClr val="00B050"/>
                </a:solidFill>
              </a:rPr>
              <a:t>sinir sistemi aktivasyonu</a:t>
            </a:r>
            <a:endParaRPr lang="en-US" sz="1900" b="1" dirty="0" smtClean="0"/>
          </a:p>
          <a:p>
            <a:pPr>
              <a:buFontTx/>
              <a:buNone/>
              <a:defRPr/>
            </a:pPr>
            <a:endParaRPr lang="tr-TR" dirty="0"/>
          </a:p>
        </p:txBody>
      </p:sp>
      <p:sp>
        <p:nvSpPr>
          <p:cNvPr id="6148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4583537-F08F-446D-86B6-DDE4BA951129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6149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615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1AB3E9-488D-4E47-ADFE-BDF54E4B7386}" type="slidenum">
              <a:rPr lang="en-US" smtClean="0"/>
              <a:pPr/>
              <a:t>4</a:t>
            </a:fld>
            <a:endParaRPr lang="en-US" smtClean="0"/>
          </a:p>
        </p:txBody>
      </p:sp>
      <p:pic>
        <p:nvPicPr>
          <p:cNvPr id="6151" name="Picture 5" descr="02-06-009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447800"/>
            <a:ext cx="3786214" cy="4481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 </a:t>
            </a:r>
            <a:r>
              <a:rPr lang="tr-TR" sz="4000" b="1" dirty="0" smtClean="0">
                <a:solidFill>
                  <a:srgbClr val="FF0000"/>
                </a:solidFill>
              </a:rPr>
              <a:t>Si</a:t>
            </a:r>
            <a:r>
              <a:rPr lang="en-US" sz="4000" b="1" dirty="0" smtClean="0">
                <a:solidFill>
                  <a:srgbClr val="FF0000"/>
                </a:solidFill>
              </a:rPr>
              <a:t>stem</a:t>
            </a:r>
            <a:r>
              <a:rPr lang="tr-TR" sz="4000" b="1" dirty="0" smtClean="0">
                <a:solidFill>
                  <a:srgbClr val="FF0000"/>
                </a:solidFill>
              </a:rPr>
              <a:t>in Unsurları</a:t>
            </a:r>
            <a:endParaRPr lang="tr-TR" sz="4000" b="1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sz="2500" b="1" dirty="0" smtClean="0">
                <a:solidFill>
                  <a:srgbClr val="C00000"/>
                </a:solidFill>
              </a:rPr>
              <a:t>Damarlar</a:t>
            </a:r>
            <a:r>
              <a:rPr lang="en-US" sz="2500" b="1" dirty="0" smtClean="0">
                <a:solidFill>
                  <a:srgbClr val="C00000"/>
                </a:solidFill>
              </a:rPr>
              <a:t>: </a:t>
            </a:r>
            <a:r>
              <a:rPr lang="tr-TR" sz="2500" b="1" dirty="0" smtClean="0">
                <a:solidFill>
                  <a:srgbClr val="C00000"/>
                </a:solidFill>
              </a:rPr>
              <a:t>vücudun tamamında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tr-TR" sz="2500" b="1" dirty="0" smtClean="0">
                <a:solidFill>
                  <a:srgbClr val="C00000"/>
                </a:solidFill>
              </a:rPr>
              <a:t>kan dolaşımını sağlayan sistem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500" b="1" dirty="0" smtClean="0"/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1900" b="1" i="1" u="sng" dirty="0" smtClean="0">
                <a:solidFill>
                  <a:srgbClr val="FF0000"/>
                </a:solidFill>
              </a:rPr>
              <a:t>Art</a:t>
            </a:r>
            <a:r>
              <a:rPr lang="tr-TR" sz="1900" b="1" i="1" u="sng" dirty="0" smtClean="0">
                <a:solidFill>
                  <a:srgbClr val="FF0000"/>
                </a:solidFill>
              </a:rPr>
              <a:t>erler</a:t>
            </a:r>
            <a:r>
              <a:rPr lang="en-US" sz="1900" b="1" dirty="0" smtClean="0">
                <a:solidFill>
                  <a:srgbClr val="FF0000"/>
                </a:solidFill>
              </a:rPr>
              <a:t>—</a:t>
            </a:r>
            <a:r>
              <a:rPr lang="tr-TR" sz="1900" b="1" dirty="0" smtClean="0">
                <a:solidFill>
                  <a:srgbClr val="FF0000"/>
                </a:solidFill>
              </a:rPr>
              <a:t>oksijenlenmiş kanı kalpten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tr-TR" sz="1900" b="1" dirty="0" smtClean="0">
                <a:solidFill>
                  <a:srgbClr val="FF0000"/>
                </a:solidFill>
              </a:rPr>
              <a:t>uzağa taşır</a:t>
            </a:r>
            <a:r>
              <a:rPr lang="en-US" sz="1900" b="1" dirty="0" smtClean="0"/>
              <a:t> </a:t>
            </a:r>
            <a:r>
              <a:rPr lang="tr-TR" sz="1900" b="1" dirty="0" smtClean="0"/>
              <a:t> (</a:t>
            </a:r>
            <a:r>
              <a:rPr lang="tr-TR" sz="1900" b="1" dirty="0" err="1" smtClean="0"/>
              <a:t>pulmoner</a:t>
            </a:r>
            <a:r>
              <a:rPr lang="tr-TR" sz="1900" b="1" dirty="0" smtClean="0"/>
              <a:t> arter hariç)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1900" b="1" dirty="0" smtClean="0"/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1900" b="1" i="1" u="sng" dirty="0" err="1" smtClean="0">
                <a:solidFill>
                  <a:schemeClr val="accent6"/>
                </a:solidFill>
              </a:rPr>
              <a:t>Ven</a:t>
            </a:r>
            <a:r>
              <a:rPr lang="tr-TR" sz="1900" b="1" i="1" u="sng" dirty="0" err="1" smtClean="0">
                <a:solidFill>
                  <a:schemeClr val="accent6"/>
                </a:solidFill>
              </a:rPr>
              <a:t>ler</a:t>
            </a:r>
            <a:r>
              <a:rPr lang="en-US" sz="1900" b="1" dirty="0" smtClean="0">
                <a:solidFill>
                  <a:schemeClr val="accent6"/>
                </a:solidFill>
              </a:rPr>
              <a:t>—</a:t>
            </a:r>
            <a:r>
              <a:rPr lang="tr-TR" sz="1900" b="1" dirty="0" smtClean="0">
                <a:solidFill>
                  <a:schemeClr val="accent6"/>
                </a:solidFill>
              </a:rPr>
              <a:t>oksijeni kullanılmış kanı    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tr-TR" sz="1900" b="1" dirty="0" smtClean="0">
                <a:solidFill>
                  <a:schemeClr val="accent6"/>
                </a:solidFill>
              </a:rPr>
              <a:t>Kalbe taşır (</a:t>
            </a:r>
            <a:r>
              <a:rPr lang="tr-TR" sz="1900" b="1" dirty="0" err="1" smtClean="0">
                <a:solidFill>
                  <a:schemeClr val="accent6"/>
                </a:solidFill>
              </a:rPr>
              <a:t>pulmonar</a:t>
            </a:r>
            <a:r>
              <a:rPr lang="tr-TR" sz="1900" b="1" dirty="0" smtClean="0">
                <a:solidFill>
                  <a:schemeClr val="accent6"/>
                </a:solidFill>
              </a:rPr>
              <a:t>  </a:t>
            </a:r>
            <a:r>
              <a:rPr lang="tr-TR" sz="1900" b="1" dirty="0" err="1" smtClean="0">
                <a:solidFill>
                  <a:schemeClr val="accent6"/>
                </a:solidFill>
              </a:rPr>
              <a:t>ven</a:t>
            </a:r>
            <a:r>
              <a:rPr lang="tr-TR" sz="1900" b="1" dirty="0" smtClean="0">
                <a:solidFill>
                  <a:schemeClr val="accent6"/>
                </a:solidFill>
              </a:rPr>
              <a:t> hariç)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1900" b="1" dirty="0" smtClean="0"/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sz="1900" b="1" i="1" u="sng" dirty="0" smtClean="0">
                <a:solidFill>
                  <a:srgbClr val="FF0000"/>
                </a:solidFill>
              </a:rPr>
              <a:t>K</a:t>
            </a:r>
            <a:r>
              <a:rPr lang="en-US" sz="1900" b="1" i="1" u="sng" dirty="0" err="1" smtClean="0">
                <a:solidFill>
                  <a:srgbClr val="FF0000"/>
                </a:solidFill>
              </a:rPr>
              <a:t>apill</a:t>
            </a:r>
            <a:r>
              <a:rPr lang="tr-TR" sz="1900" b="1" i="1" u="sng" dirty="0" smtClean="0">
                <a:solidFill>
                  <a:srgbClr val="FF0000"/>
                </a:solidFill>
              </a:rPr>
              <a:t>e</a:t>
            </a:r>
            <a:r>
              <a:rPr lang="en-US" sz="1900" b="1" i="1" u="sng" dirty="0" smtClean="0">
                <a:solidFill>
                  <a:srgbClr val="FF0000"/>
                </a:solidFill>
              </a:rPr>
              <a:t>r</a:t>
            </a:r>
            <a:r>
              <a:rPr lang="en-US" sz="1900" b="1" u="sng" dirty="0" smtClean="0">
                <a:solidFill>
                  <a:srgbClr val="FF0000"/>
                </a:solidFill>
              </a:rPr>
              <a:t>—</a:t>
            </a:r>
            <a:r>
              <a:rPr lang="tr-TR" sz="1900" b="1" dirty="0" smtClean="0">
                <a:solidFill>
                  <a:srgbClr val="FF0000"/>
                </a:solidFill>
              </a:rPr>
              <a:t>vücutta kan ile hücreler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tr-TR" sz="1900" b="1" dirty="0" smtClean="0">
                <a:solidFill>
                  <a:srgbClr val="FF0000"/>
                </a:solidFill>
              </a:rPr>
              <a:t>arasında gazların, gıda maddelerinin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tr-TR" sz="1900" b="1" dirty="0" smtClean="0">
                <a:solidFill>
                  <a:srgbClr val="FF0000"/>
                </a:solidFill>
              </a:rPr>
              <a:t>ve artık ürünlerin değişimi, alışverişi</a:t>
            </a:r>
            <a:endParaRPr lang="en-US" sz="1900" b="1" dirty="0" smtClean="0"/>
          </a:p>
          <a:p>
            <a:pPr>
              <a:buFontTx/>
              <a:buNone/>
              <a:defRPr/>
            </a:pPr>
            <a:endParaRPr lang="tr-TR" dirty="0"/>
          </a:p>
        </p:txBody>
      </p:sp>
      <p:sp>
        <p:nvSpPr>
          <p:cNvPr id="717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61AAA7F-4534-4CD7-B413-857CAA96C8E6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717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717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3929E5-ED4A-4DCE-A5D4-4DEA737FEFEA}" type="slidenum">
              <a:rPr lang="en-US" smtClean="0"/>
              <a:pPr/>
              <a:t>5</a:t>
            </a:fld>
            <a:endParaRPr lang="en-US" smtClean="0"/>
          </a:p>
        </p:txBody>
      </p:sp>
      <p:pic>
        <p:nvPicPr>
          <p:cNvPr id="7175" name="Picture 8" descr="05-017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1676400"/>
            <a:ext cx="2814630" cy="4252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1143000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 </a:t>
            </a:r>
            <a:r>
              <a:rPr lang="tr-TR" sz="4000" b="1" dirty="0" smtClean="0">
                <a:solidFill>
                  <a:srgbClr val="FF0000"/>
                </a:solidFill>
              </a:rPr>
              <a:t>Si</a:t>
            </a:r>
            <a:r>
              <a:rPr lang="en-US" sz="4000" b="1" dirty="0" smtClean="0">
                <a:solidFill>
                  <a:srgbClr val="FF0000"/>
                </a:solidFill>
              </a:rPr>
              <a:t>stem</a:t>
            </a:r>
            <a:r>
              <a:rPr lang="tr-TR" sz="4000" b="1" dirty="0" smtClean="0">
                <a:solidFill>
                  <a:srgbClr val="FF0000"/>
                </a:solidFill>
              </a:rPr>
              <a:t>in Unsurları</a:t>
            </a:r>
            <a:endParaRPr lang="tr-TR" sz="4000" b="1" dirty="0" smtClean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500" b="1" dirty="0" smtClean="0"/>
              <a:t>Kalp</a:t>
            </a:r>
            <a:r>
              <a:rPr lang="en-US" sz="2500" b="1" dirty="0" smtClean="0"/>
              <a:t>: </a:t>
            </a:r>
            <a:r>
              <a:rPr lang="tr-TR" sz="2500" b="1" dirty="0" smtClean="0"/>
              <a:t>kanı akciğerlere ve</a:t>
            </a:r>
          </a:p>
          <a:p>
            <a:pPr eaLnBrk="1" hangingPunct="1">
              <a:buFontTx/>
              <a:buNone/>
            </a:pPr>
            <a:r>
              <a:rPr lang="tr-TR" sz="2500" b="1" dirty="0" smtClean="0"/>
              <a:t>vücudun geri kalan kısmına</a:t>
            </a:r>
          </a:p>
          <a:p>
            <a:pPr eaLnBrk="1" hangingPunct="1">
              <a:buFontTx/>
              <a:buNone/>
            </a:pPr>
            <a:r>
              <a:rPr lang="tr-TR" sz="2500" b="1" dirty="0" smtClean="0"/>
              <a:t>pompalayan ve dört </a:t>
            </a:r>
          </a:p>
          <a:p>
            <a:pPr eaLnBrk="1" hangingPunct="1">
              <a:buFontTx/>
              <a:buNone/>
            </a:pPr>
            <a:r>
              <a:rPr lang="tr-TR" sz="2500" b="1" dirty="0" smtClean="0"/>
              <a:t>bölümden oluşan pompa </a:t>
            </a:r>
          </a:p>
          <a:p>
            <a:pPr eaLnBrk="1" hangingPunct="1">
              <a:buFontTx/>
              <a:buNone/>
            </a:pPr>
            <a:endParaRPr lang="en-US" sz="2500" b="1" dirty="0" smtClean="0"/>
          </a:p>
          <a:p>
            <a:pPr lvl="1" eaLnBrk="1" hangingPunct="1">
              <a:buFontTx/>
              <a:buNone/>
            </a:pPr>
            <a:r>
              <a:rPr lang="tr-TR" sz="1900" b="1" dirty="0" smtClean="0"/>
              <a:t>Sağ taraf</a:t>
            </a:r>
            <a:r>
              <a:rPr lang="en-US" sz="1900" b="1" dirty="0" smtClean="0"/>
              <a:t>—</a:t>
            </a:r>
            <a:r>
              <a:rPr lang="tr-TR" sz="1900" b="1" dirty="0" smtClean="0"/>
              <a:t>vücuttan dönen</a:t>
            </a:r>
          </a:p>
          <a:p>
            <a:pPr lvl="1" eaLnBrk="1" hangingPunct="1">
              <a:buFontTx/>
              <a:buNone/>
            </a:pPr>
            <a:r>
              <a:rPr lang="tr-TR" sz="1900" b="1" dirty="0" err="1" smtClean="0"/>
              <a:t>venöz</a:t>
            </a:r>
            <a:r>
              <a:rPr lang="tr-TR" sz="1900" b="1" dirty="0" smtClean="0"/>
              <a:t> kan gelir</a:t>
            </a:r>
          </a:p>
          <a:p>
            <a:pPr lvl="1" eaLnBrk="1" hangingPunct="1">
              <a:buFontTx/>
              <a:buNone/>
            </a:pPr>
            <a:endParaRPr lang="en-US" sz="1900" b="1" dirty="0" smtClean="0"/>
          </a:p>
          <a:p>
            <a:pPr lvl="1" eaLnBrk="1" hangingPunct="1">
              <a:buFontTx/>
              <a:buNone/>
            </a:pPr>
            <a:r>
              <a:rPr lang="tr-TR" sz="1900" b="1" dirty="0" smtClean="0"/>
              <a:t>Sol taraf</a:t>
            </a:r>
            <a:r>
              <a:rPr lang="en-US" sz="1900" b="1" dirty="0" smtClean="0"/>
              <a:t>—</a:t>
            </a:r>
            <a:r>
              <a:rPr lang="tr-TR" sz="1900" b="1" dirty="0" smtClean="0"/>
              <a:t>akciğerlerden</a:t>
            </a:r>
          </a:p>
          <a:p>
            <a:pPr lvl="1" eaLnBrk="1" hangingPunct="1">
              <a:buFontTx/>
              <a:buNone/>
            </a:pPr>
            <a:r>
              <a:rPr lang="tr-TR" sz="1900" b="1" dirty="0" smtClean="0"/>
              <a:t>dönen kan gelir</a:t>
            </a:r>
            <a:endParaRPr lang="tr-TR" b="1" dirty="0" smtClean="0"/>
          </a:p>
        </p:txBody>
      </p:sp>
      <p:sp>
        <p:nvSpPr>
          <p:cNvPr id="8196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0AA51DC-BF9B-48A6-AC49-F9D4A853562F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8197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8198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8E7D90-A1CE-441E-86C7-7BB14FD997E7}" type="slidenum">
              <a:rPr lang="en-US" smtClean="0"/>
              <a:pPr/>
              <a:t>6</a:t>
            </a:fld>
            <a:endParaRPr lang="en-US" smtClean="0"/>
          </a:p>
        </p:txBody>
      </p:sp>
      <p:pic>
        <p:nvPicPr>
          <p:cNvPr id="8199" name="Picture 5" descr="05-005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1928802"/>
            <a:ext cx="4048124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143000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 </a:t>
            </a:r>
            <a:r>
              <a:rPr lang="tr-TR" sz="4000" b="1" dirty="0" smtClean="0">
                <a:solidFill>
                  <a:srgbClr val="FF0000"/>
                </a:solidFill>
              </a:rPr>
              <a:t>Si</a:t>
            </a:r>
            <a:r>
              <a:rPr lang="en-US" sz="4000" b="1" dirty="0" smtClean="0">
                <a:solidFill>
                  <a:srgbClr val="FF0000"/>
                </a:solidFill>
              </a:rPr>
              <a:t>stem</a:t>
            </a:r>
            <a:r>
              <a:rPr lang="tr-TR" sz="4000" b="1" dirty="0" smtClean="0">
                <a:solidFill>
                  <a:srgbClr val="FF0000"/>
                </a:solidFill>
              </a:rPr>
              <a:t>in Unsurları</a:t>
            </a:r>
            <a:endParaRPr lang="tr-TR" sz="4000" b="1" dirty="0" smtClean="0"/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b="1" dirty="0" smtClean="0"/>
              <a:t>Kalp</a:t>
            </a:r>
            <a:endParaRPr lang="en-US" sz="2500" b="1" dirty="0" smtClean="0"/>
          </a:p>
          <a:p>
            <a:pPr lvl="1" eaLnBrk="1" hangingPunct="1">
              <a:buFont typeface="Arial" pitchFamily="34" charset="0"/>
              <a:buChar char="•"/>
            </a:pPr>
            <a:r>
              <a:rPr lang="en-US" sz="1900" b="1" i="1" u="sng" dirty="0" err="1" smtClean="0"/>
              <a:t>Atr</a:t>
            </a:r>
            <a:r>
              <a:rPr lang="tr-TR" sz="1900" b="1" i="1" u="sng" dirty="0" err="1" smtClean="0"/>
              <a:t>iumlar</a:t>
            </a:r>
            <a:r>
              <a:rPr lang="en-US" sz="1900" b="1" dirty="0" smtClean="0"/>
              <a:t>—</a:t>
            </a:r>
            <a:r>
              <a:rPr lang="tr-TR" sz="1900" b="1" dirty="0" smtClean="0"/>
              <a:t>kalbin üstteki iki bölümü</a:t>
            </a:r>
            <a:endParaRPr lang="en-US" sz="1900" b="1" dirty="0" smtClean="0"/>
          </a:p>
          <a:p>
            <a:pPr lvl="1" eaLnBrk="1" hangingPunct="1">
              <a:buFont typeface="Arial" pitchFamily="34" charset="0"/>
              <a:buChar char="•"/>
            </a:pPr>
            <a:endParaRPr lang="tr-TR" sz="1900" b="1" i="1" dirty="0" smtClean="0"/>
          </a:p>
          <a:p>
            <a:pPr lvl="1" eaLnBrk="1" hangingPunct="1">
              <a:buFont typeface="Arial" pitchFamily="34" charset="0"/>
              <a:buChar char="•"/>
            </a:pPr>
            <a:r>
              <a:rPr lang="en-US" sz="1900" b="1" i="1" u="sng" dirty="0" err="1" smtClean="0"/>
              <a:t>Ventri</a:t>
            </a:r>
            <a:r>
              <a:rPr lang="tr-TR" sz="1900" b="1" i="1" u="sng" dirty="0" smtClean="0"/>
              <a:t>küller</a:t>
            </a:r>
            <a:r>
              <a:rPr lang="en-US" sz="1900" b="1" dirty="0" smtClean="0"/>
              <a:t>—</a:t>
            </a:r>
            <a:r>
              <a:rPr lang="tr-TR" sz="1900" b="1" dirty="0" smtClean="0"/>
              <a:t>kalbin alttaki iki bölümü</a:t>
            </a:r>
          </a:p>
          <a:p>
            <a:pPr lvl="1" eaLnBrk="1" hangingPunct="1">
              <a:buFont typeface="Arial" pitchFamily="34" charset="0"/>
              <a:buChar char="•"/>
            </a:pPr>
            <a:endParaRPr lang="tr-TR" sz="1900" dirty="0" smtClean="0"/>
          </a:p>
          <a:p>
            <a:pPr lvl="1" eaLnBrk="1" hangingPunct="1">
              <a:buFontTx/>
              <a:buNone/>
            </a:pPr>
            <a:endParaRPr lang="en-US" sz="1900" dirty="0" smtClean="0"/>
          </a:p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9220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ED3B65D-C609-43D5-A474-9E5A873D82CF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9221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922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B76CB7-1139-4931-B51F-04F48040FF00}" type="slidenum">
              <a:rPr lang="en-US" smtClean="0"/>
              <a:pPr/>
              <a:t>7</a:t>
            </a:fld>
            <a:endParaRPr lang="en-US" smtClean="0"/>
          </a:p>
        </p:txBody>
      </p:sp>
      <p:pic>
        <p:nvPicPr>
          <p:cNvPr id="9223" name="Picture 8" descr="05-02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3500438"/>
            <a:ext cx="57912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501122" cy="1143000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 </a:t>
            </a:r>
            <a:r>
              <a:rPr lang="tr-TR" sz="4000" b="1" dirty="0" smtClean="0">
                <a:solidFill>
                  <a:srgbClr val="FF0000"/>
                </a:solidFill>
              </a:rPr>
              <a:t>Si</a:t>
            </a:r>
            <a:r>
              <a:rPr lang="en-US" sz="4000" b="1" dirty="0" smtClean="0">
                <a:solidFill>
                  <a:srgbClr val="FF0000"/>
                </a:solidFill>
              </a:rPr>
              <a:t>stem</a:t>
            </a:r>
            <a:r>
              <a:rPr lang="tr-TR" sz="4000" b="1" dirty="0" smtClean="0">
                <a:solidFill>
                  <a:srgbClr val="FF0000"/>
                </a:solidFill>
              </a:rPr>
              <a:t>in Unsurları</a:t>
            </a:r>
            <a:endParaRPr lang="tr-TR" sz="4000" b="1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 eaLnBrk="1" hangingPunct="1">
              <a:lnSpc>
                <a:spcPct val="130000"/>
              </a:lnSpc>
              <a:buFontTx/>
              <a:buNone/>
              <a:defRPr/>
            </a:pPr>
            <a:r>
              <a:rPr lang="tr-TR" sz="3600" b="1" dirty="0" smtClean="0"/>
              <a:t>Kalp</a:t>
            </a:r>
            <a:endParaRPr lang="en-US" sz="3600" b="1" dirty="0" smtClean="0"/>
          </a:p>
          <a:p>
            <a:pPr marL="990600" lvl="1" indent="-533400" eaLnBrk="1" hangingPunct="1">
              <a:lnSpc>
                <a:spcPct val="130000"/>
              </a:lnSpc>
              <a:buFontTx/>
              <a:buNone/>
              <a:defRPr/>
            </a:pPr>
            <a:r>
              <a:rPr lang="tr-TR" sz="3000" b="1" dirty="0" smtClean="0"/>
              <a:t>Kan dolaşımı</a:t>
            </a:r>
            <a:endParaRPr lang="en-US" sz="3000" b="1" dirty="0" smtClean="0"/>
          </a:p>
          <a:p>
            <a:pPr marL="1371600" lvl="2" indent="-457200" eaLnBrk="1" hangingPunct="1">
              <a:lnSpc>
                <a:spcPct val="130000"/>
              </a:lnSpc>
              <a:buFontTx/>
              <a:buNone/>
              <a:defRPr/>
            </a:pPr>
            <a:endParaRPr lang="tr-TR" sz="1500" b="1" dirty="0" smtClean="0"/>
          </a:p>
          <a:p>
            <a:pPr marL="1371600" lvl="2" indent="-457200" eaLnBrk="1" hangingPunct="1">
              <a:lnSpc>
                <a:spcPct val="130000"/>
              </a:lnSpc>
              <a:buFontTx/>
              <a:buNone/>
              <a:defRPr/>
            </a:pPr>
            <a:r>
              <a:rPr lang="tr-TR" sz="2000" b="1" dirty="0" smtClean="0"/>
              <a:t>Kalbin sağ ve sol tarafları birbirlerini </a:t>
            </a:r>
          </a:p>
          <a:p>
            <a:pPr marL="1371600" lvl="2" indent="-457200" eaLnBrk="1" hangingPunct="1">
              <a:lnSpc>
                <a:spcPct val="130000"/>
              </a:lnSpc>
              <a:buFontTx/>
              <a:buNone/>
              <a:defRPr/>
            </a:pPr>
            <a:r>
              <a:rPr lang="tr-TR" sz="2000" b="1" dirty="0" smtClean="0"/>
              <a:t>takiben aynı anda kasılırlar. </a:t>
            </a:r>
            <a:endParaRPr lang="en-US" sz="2000" b="1" dirty="0" smtClean="0"/>
          </a:p>
          <a:p>
            <a:pPr marL="1371600" lvl="2" indent="-457200" eaLnBrk="1" hangingPunct="1">
              <a:lnSpc>
                <a:spcPct val="130000"/>
              </a:lnSpc>
              <a:buFontTx/>
              <a:buNone/>
              <a:defRPr/>
            </a:pPr>
            <a:r>
              <a:rPr lang="tr-TR" sz="2000" b="1" dirty="0" smtClean="0"/>
              <a:t>Sağ </a:t>
            </a:r>
            <a:r>
              <a:rPr lang="tr-TR" sz="2000" b="1" dirty="0" err="1" smtClean="0"/>
              <a:t>ventrikülden</a:t>
            </a:r>
            <a:r>
              <a:rPr lang="tr-TR" sz="2000" b="1" dirty="0" smtClean="0"/>
              <a:t> çıkan kan, </a:t>
            </a:r>
          </a:p>
          <a:p>
            <a:pPr marL="1371600" lvl="2" indent="-457200" eaLnBrk="1" hangingPunct="1">
              <a:lnSpc>
                <a:spcPct val="130000"/>
              </a:lnSpc>
              <a:buFontTx/>
              <a:buNone/>
              <a:defRPr/>
            </a:pPr>
            <a:r>
              <a:rPr lang="tr-TR" sz="2000" b="1" dirty="0" err="1" smtClean="0"/>
              <a:t>pulmonar</a:t>
            </a:r>
            <a:r>
              <a:rPr lang="tr-TR" sz="2000" b="1" dirty="0" smtClean="0"/>
              <a:t> arterler vasıtasıyla </a:t>
            </a:r>
          </a:p>
          <a:p>
            <a:pPr marL="1371600" lvl="2" indent="-457200" eaLnBrk="1" hangingPunct="1">
              <a:lnSpc>
                <a:spcPct val="130000"/>
              </a:lnSpc>
              <a:buFontTx/>
              <a:buNone/>
              <a:defRPr/>
            </a:pPr>
            <a:r>
              <a:rPr lang="tr-TR" sz="2000" b="1" dirty="0" smtClean="0"/>
              <a:t>akciğerlere pompalanırken, </a:t>
            </a:r>
          </a:p>
          <a:p>
            <a:pPr marL="1371600" lvl="2" indent="-457200" eaLnBrk="1" hangingPunct="1">
              <a:lnSpc>
                <a:spcPct val="130000"/>
              </a:lnSpc>
              <a:buFontTx/>
              <a:buNone/>
              <a:defRPr/>
            </a:pPr>
            <a:r>
              <a:rPr lang="tr-TR" sz="2000" b="1" dirty="0" smtClean="0"/>
              <a:t>aynı anda sol </a:t>
            </a:r>
            <a:r>
              <a:rPr lang="tr-TR" sz="2000" b="1" dirty="0" err="1" smtClean="0"/>
              <a:t>ventrikülden</a:t>
            </a:r>
            <a:r>
              <a:rPr lang="tr-TR" sz="2000" b="1" dirty="0" smtClean="0"/>
              <a:t> çıkan kan </a:t>
            </a:r>
          </a:p>
          <a:p>
            <a:pPr marL="1371600" lvl="2" indent="-457200" eaLnBrk="1" hangingPunct="1">
              <a:lnSpc>
                <a:spcPct val="130000"/>
              </a:lnSpc>
              <a:buFontTx/>
              <a:buNone/>
              <a:defRPr/>
            </a:pPr>
            <a:r>
              <a:rPr lang="tr-TR" sz="2000" b="1" dirty="0" smtClean="0"/>
              <a:t>aort vasıtasıyla vücudun geri kalan kısmına gönderilir.   </a:t>
            </a:r>
            <a:endParaRPr lang="en-US" sz="2000" b="1" dirty="0" smtClean="0"/>
          </a:p>
          <a:p>
            <a:pPr>
              <a:buFontTx/>
              <a:buNone/>
              <a:defRPr/>
            </a:pPr>
            <a:endParaRPr lang="tr-TR" dirty="0"/>
          </a:p>
        </p:txBody>
      </p:sp>
      <p:sp>
        <p:nvSpPr>
          <p:cNvPr id="10244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FBE76E0-DDE3-422C-8FAD-46EE8EE28A82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10245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024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2ADCB2-E850-40E2-9303-F37C77847866}" type="slidenum">
              <a:rPr lang="en-US" smtClean="0"/>
              <a:pPr/>
              <a:t>8</a:t>
            </a:fld>
            <a:endParaRPr lang="en-US" smtClean="0"/>
          </a:p>
        </p:txBody>
      </p:sp>
      <p:pic>
        <p:nvPicPr>
          <p:cNvPr id="10247" name="Picture 5" descr="05-007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643050"/>
            <a:ext cx="3286148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501122" cy="1143000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K</a:t>
            </a:r>
            <a:r>
              <a:rPr lang="en-US" sz="4000" b="1" dirty="0" err="1" smtClean="0">
                <a:solidFill>
                  <a:srgbClr val="FF0000"/>
                </a:solidFill>
              </a:rPr>
              <a:t>ardi</a:t>
            </a:r>
            <a:r>
              <a:rPr lang="tr-TR" sz="4000" b="1" dirty="0" smtClean="0">
                <a:solidFill>
                  <a:srgbClr val="FF0000"/>
                </a:solidFill>
              </a:rPr>
              <a:t>y</a:t>
            </a:r>
            <a:r>
              <a:rPr lang="en-US" sz="40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4000" b="1" dirty="0" err="1" smtClean="0">
                <a:solidFill>
                  <a:srgbClr val="FF0000"/>
                </a:solidFill>
              </a:rPr>
              <a:t>uva</a:t>
            </a:r>
            <a:r>
              <a:rPr lang="en-US" sz="4000" b="1" dirty="0" smtClean="0">
                <a:solidFill>
                  <a:srgbClr val="FF0000"/>
                </a:solidFill>
              </a:rPr>
              <a:t>r </a:t>
            </a:r>
            <a:r>
              <a:rPr lang="tr-TR" sz="4000" b="1" dirty="0" smtClean="0">
                <a:solidFill>
                  <a:srgbClr val="FF0000"/>
                </a:solidFill>
              </a:rPr>
              <a:t>Si</a:t>
            </a:r>
            <a:r>
              <a:rPr lang="en-US" sz="4000" b="1" dirty="0" smtClean="0">
                <a:solidFill>
                  <a:srgbClr val="FF0000"/>
                </a:solidFill>
              </a:rPr>
              <a:t>stem</a:t>
            </a:r>
            <a:r>
              <a:rPr lang="tr-TR" sz="4000" b="1" dirty="0" smtClean="0">
                <a:solidFill>
                  <a:srgbClr val="FF0000"/>
                </a:solidFill>
              </a:rPr>
              <a:t>in Unsurları</a:t>
            </a:r>
            <a:endParaRPr lang="tr-TR" sz="4000" b="1" dirty="0" smtClean="0"/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b="1" dirty="0" smtClean="0"/>
              <a:t>Kalp</a:t>
            </a:r>
            <a:endParaRPr lang="en-US" b="1" dirty="0" smtClean="0"/>
          </a:p>
          <a:p>
            <a:pPr lvl="1" eaLnBrk="1" hangingPunct="1">
              <a:buNone/>
            </a:pPr>
            <a:r>
              <a:rPr lang="tr-TR" sz="2000" b="1" i="1" dirty="0" smtClean="0"/>
              <a:t>_ </a:t>
            </a:r>
            <a:r>
              <a:rPr lang="en-US" sz="2000" b="1" i="1" u="sng" dirty="0" smtClean="0"/>
              <a:t>S</a:t>
            </a:r>
            <a:r>
              <a:rPr lang="tr-TR" sz="2000" b="1" i="1" u="sng" dirty="0" err="1" smtClean="0"/>
              <a:t>istol</a:t>
            </a:r>
            <a:r>
              <a:rPr lang="en-US" sz="2000" b="1" dirty="0" smtClean="0"/>
              <a:t>—</a:t>
            </a:r>
            <a:r>
              <a:rPr lang="tr-TR" sz="2000" b="1" dirty="0" smtClean="0"/>
              <a:t>kardiyak </a:t>
            </a:r>
            <a:r>
              <a:rPr lang="tr-TR" sz="2000" b="1" dirty="0" err="1" smtClean="0"/>
              <a:t>sirkülün</a:t>
            </a:r>
            <a:r>
              <a:rPr lang="tr-TR" sz="2000" b="1" dirty="0" smtClean="0"/>
              <a:t> kasılma safhası </a:t>
            </a:r>
          </a:p>
          <a:p>
            <a:pPr lvl="1" eaLnBrk="1" hangingPunct="1">
              <a:buNone/>
            </a:pPr>
            <a:endParaRPr lang="en-US" sz="2000" b="1" dirty="0" smtClean="0"/>
          </a:p>
          <a:p>
            <a:pPr lvl="1"/>
            <a:r>
              <a:rPr lang="en-US" sz="2000" b="1" i="1" u="sng" dirty="0" smtClean="0"/>
              <a:t>Di</a:t>
            </a:r>
            <a:r>
              <a:rPr lang="tr-TR" sz="2000" b="1" i="1" u="sng" dirty="0" smtClean="0"/>
              <a:t>y</a:t>
            </a:r>
            <a:r>
              <a:rPr lang="en-US" sz="2000" b="1" i="1" u="sng" dirty="0" err="1" smtClean="0"/>
              <a:t>astol</a:t>
            </a:r>
            <a:r>
              <a:rPr lang="en-US" sz="2000" b="1" dirty="0" smtClean="0"/>
              <a:t>—</a:t>
            </a:r>
            <a:r>
              <a:rPr lang="tr-TR" sz="2000" b="1" dirty="0" smtClean="0"/>
              <a:t>kardiyak </a:t>
            </a:r>
            <a:r>
              <a:rPr lang="tr-TR" sz="2000" b="1" dirty="0" err="1" smtClean="0"/>
              <a:t>sirkülün</a:t>
            </a:r>
            <a:r>
              <a:rPr lang="tr-TR" sz="2000" b="1" dirty="0" smtClean="0"/>
              <a:t> gevşeme safhası </a:t>
            </a:r>
            <a:endParaRPr lang="en-US" sz="2000" b="1" dirty="0" smtClean="0"/>
          </a:p>
          <a:p>
            <a:pPr lvl="2" eaLnBrk="1" hangingPunct="1"/>
            <a:r>
              <a:rPr lang="en-US" sz="2000" b="1" dirty="0" smtClean="0"/>
              <a:t>Di</a:t>
            </a:r>
            <a:r>
              <a:rPr lang="tr-TR" sz="2000" b="1" dirty="0" smtClean="0"/>
              <a:t>y</a:t>
            </a:r>
            <a:r>
              <a:rPr lang="en-US" sz="2000" b="1" dirty="0" err="1" smtClean="0"/>
              <a:t>astol</a:t>
            </a:r>
            <a:r>
              <a:rPr lang="tr-TR" sz="2000" b="1" dirty="0" smtClean="0"/>
              <a:t> boyunca</a:t>
            </a:r>
            <a:r>
              <a:rPr lang="en-US" sz="2000" b="1" dirty="0" smtClean="0"/>
              <a:t>,</a:t>
            </a:r>
            <a:r>
              <a:rPr lang="tr-TR" sz="2000" b="1" dirty="0" smtClean="0"/>
              <a:t> kalp kasına  </a:t>
            </a:r>
            <a:r>
              <a:rPr lang="tr-TR" sz="2000" b="1" dirty="0" err="1" smtClean="0"/>
              <a:t>koronar</a:t>
            </a:r>
            <a:r>
              <a:rPr lang="tr-TR" sz="2000" b="1" dirty="0" smtClean="0"/>
              <a:t> arterler </a:t>
            </a:r>
          </a:p>
          <a:p>
            <a:pPr lvl="2" eaLnBrk="1" hangingPunct="1">
              <a:buFontTx/>
              <a:buNone/>
            </a:pPr>
            <a:r>
              <a:rPr lang="tr-TR" sz="2000" b="1" dirty="0" smtClean="0"/>
              <a:t>aracılığı ile oksijen sağlanır. </a:t>
            </a:r>
          </a:p>
          <a:p>
            <a:pPr lvl="2" eaLnBrk="1" hangingPunct="1">
              <a:buFontTx/>
              <a:buNone/>
            </a:pPr>
            <a:endParaRPr lang="tr-TR" sz="2000" b="1" dirty="0" smtClean="0"/>
          </a:p>
          <a:p>
            <a:pPr lvl="2" eaLnBrk="1" hangingPunct="1"/>
            <a:r>
              <a:rPr lang="tr-TR" sz="2000" b="1" dirty="0" smtClean="0"/>
              <a:t>Yüksek seviyede </a:t>
            </a:r>
            <a:r>
              <a:rPr lang="tr-TR" sz="2000" b="1" dirty="0" err="1" smtClean="0"/>
              <a:t>kardiyorespiratuvar</a:t>
            </a:r>
            <a:r>
              <a:rPr lang="tr-TR" sz="2000" b="1" dirty="0" smtClean="0"/>
              <a:t> </a:t>
            </a:r>
          </a:p>
          <a:p>
            <a:pPr lvl="2" eaLnBrk="1" hangingPunct="1">
              <a:buFontTx/>
              <a:buNone/>
            </a:pPr>
            <a:r>
              <a:rPr lang="tr-TR" sz="2000" b="1" dirty="0" err="1" smtClean="0"/>
              <a:t>fitnese</a:t>
            </a:r>
            <a:r>
              <a:rPr lang="tr-TR" sz="2000" b="1" dirty="0" smtClean="0"/>
              <a:t> sahip olmak, kalbin kısmen azalan </a:t>
            </a:r>
          </a:p>
          <a:p>
            <a:pPr lvl="2" eaLnBrk="1" hangingPunct="1">
              <a:buFontTx/>
              <a:buNone/>
            </a:pPr>
            <a:r>
              <a:rPr lang="tr-TR" sz="2000" b="1" dirty="0" smtClean="0"/>
              <a:t>dinlenme kalp atımına (DKA) bağlı olarak, </a:t>
            </a:r>
          </a:p>
          <a:p>
            <a:pPr lvl="2" eaLnBrk="1" hangingPunct="1">
              <a:buFontTx/>
              <a:buNone/>
            </a:pPr>
            <a:r>
              <a:rPr lang="tr-TR" sz="2000" b="1" dirty="0" smtClean="0"/>
              <a:t>dinlenmede ve </a:t>
            </a:r>
            <a:r>
              <a:rPr lang="tr-TR" sz="2000" b="1" dirty="0" err="1" smtClean="0"/>
              <a:t>submaksimal</a:t>
            </a:r>
            <a:r>
              <a:rPr lang="tr-TR" sz="2000" b="1" dirty="0" smtClean="0"/>
              <a:t> egzersiz </a:t>
            </a:r>
          </a:p>
          <a:p>
            <a:pPr lvl="2" eaLnBrk="1" hangingPunct="1">
              <a:buFontTx/>
              <a:buNone/>
            </a:pPr>
            <a:r>
              <a:rPr lang="tr-TR" sz="2000" b="1" dirty="0" smtClean="0"/>
              <a:t>boyunca diyastol safhasının uzadığı anlamına gelir.  </a:t>
            </a:r>
            <a:endParaRPr lang="en-US" sz="2000" b="1" dirty="0" smtClean="0"/>
          </a:p>
          <a:p>
            <a:pPr>
              <a:buFontTx/>
              <a:buNone/>
            </a:pPr>
            <a:endParaRPr lang="tr-TR" sz="2000" b="1" dirty="0" smtClean="0"/>
          </a:p>
        </p:txBody>
      </p:sp>
      <p:sp>
        <p:nvSpPr>
          <p:cNvPr id="11268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607CDBE-1958-4264-8898-E6B5CB588CD4}" type="datetime1">
              <a:rPr lang="tr-TR" smtClean="0"/>
              <a:pPr/>
              <a:t>15.8.2017</a:t>
            </a:fld>
            <a:endParaRPr lang="en-US" smtClean="0"/>
          </a:p>
        </p:txBody>
      </p:sp>
      <p:sp>
        <p:nvSpPr>
          <p:cNvPr id="11269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127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71C43A-1CB6-4030-B185-FFFBE03D8814}" type="slidenum">
              <a:rPr lang="en-US" smtClean="0"/>
              <a:pPr/>
              <a:t>9</a:t>
            </a:fld>
            <a:endParaRPr lang="en-US" smtClean="0"/>
          </a:p>
        </p:txBody>
      </p:sp>
      <p:pic>
        <p:nvPicPr>
          <p:cNvPr id="11271" name="Picture 5" descr="02-02-0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1928802"/>
            <a:ext cx="228601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694</Words>
  <Application>Microsoft Office PowerPoint</Application>
  <PresentationFormat>Ekran Gösterisi (4:3)</PresentationFormat>
  <Paragraphs>160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Arial Rounded MT Bold</vt:lpstr>
      <vt:lpstr>Calibri</vt:lpstr>
      <vt:lpstr>Ofis Teması</vt:lpstr>
      <vt:lpstr>  BSÖ 201      (2 2) 3 EGZERSİZ FİZYOLOJİSİ </vt:lpstr>
      <vt:lpstr>Fitness</vt:lpstr>
      <vt:lpstr>Kardiyorespiratuvar Sistemin Unsurları</vt:lpstr>
      <vt:lpstr>Kardiyorespiratuvar Sistemin Unsurları</vt:lpstr>
      <vt:lpstr>Kardiyorespiratuvar Sistemin Unsurları</vt:lpstr>
      <vt:lpstr>Kardiyorespiratuvar Sistemin Unsurları</vt:lpstr>
      <vt:lpstr>Kardiyorespiratuvar Sistemin Unsurları</vt:lpstr>
      <vt:lpstr>Kardiyorespiratuvar Sistemin Unsurları</vt:lpstr>
      <vt:lpstr>Kardiyorespiratuvar Sistemin Unsurları</vt:lpstr>
      <vt:lpstr>Kardiyorespiratuvar Sistemin Unsurları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BSÖ 201      (2 2) 3 EGZERSİZ FİZYOLOJİSİ </dc:title>
  <dc:creator>Adsız</dc:creator>
  <cp:lastModifiedBy>TUNCEL</cp:lastModifiedBy>
  <cp:revision>47</cp:revision>
  <dcterms:created xsi:type="dcterms:W3CDTF">2013-08-23T13:39:04Z</dcterms:created>
  <dcterms:modified xsi:type="dcterms:W3CDTF">2017-08-15T11:44:02Z</dcterms:modified>
</cp:coreProperties>
</file>