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52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30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1999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2341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90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590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8D16A8-F56B-4419-9532-FE68ECA739C9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7880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00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01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72A378-8247-40A8-B6C6-64D51C0B1C26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5926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11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11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B38598-E43B-4F61-A792-0627918F0B03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7885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21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21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AC796-12AD-45E0-BC09-B6899C09337F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55074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31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31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F9E01A-CEF6-4E87-A8C7-6F72C49A160F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54639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41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41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A900B-3682-4742-9F35-AC744376F260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5539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52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52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BFD0E-2089-41FF-9B38-4358F501A349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05949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62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51EEDA-EF4E-4796-92A1-B7C2078B48D2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88221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/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FF000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/>
              <a:t>Ankara Üniversitesi</a:t>
            </a:r>
          </a:p>
          <a:p>
            <a:pPr eaLnBrk="1" hangingPunct="1"/>
            <a:r>
              <a:rPr lang="tr-TR" sz="2800" b="1" dirty="0" smtClean="0"/>
              <a:t>Spor Bilimleri Fakültesi</a:t>
            </a:r>
          </a:p>
          <a:p>
            <a:pPr eaLnBrk="1" hangingPunct="1"/>
            <a:r>
              <a:rPr lang="tr-TR" sz="2800" b="1" dirty="0" smtClean="0"/>
              <a:t>Beden Eğitimi ve Spor </a:t>
            </a:r>
          </a:p>
          <a:p>
            <a:pPr eaLnBrk="1" hangingPunct="1"/>
            <a:r>
              <a:rPr lang="tr-TR" sz="2800" b="1" dirty="0" smtClean="0"/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000" b="1" dirty="0" smtClean="0"/>
              <a:t>Akciğerler</a:t>
            </a:r>
            <a:r>
              <a:rPr lang="en-US" sz="2000" b="1" dirty="0" smtClean="0"/>
              <a:t>: </a:t>
            </a:r>
            <a:r>
              <a:rPr lang="tr-TR" sz="2000" b="1" dirty="0" smtClean="0"/>
              <a:t>soluk borusunun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kan ile atmosfer arasında gaz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alışverişini sağlayan küçük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dallarını barındırır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2000" b="1" dirty="0" smtClean="0"/>
              <a:t>Havayolları</a:t>
            </a:r>
            <a:r>
              <a:rPr lang="en-US" sz="2000" b="1" dirty="0" smtClean="0"/>
              <a:t>: </a:t>
            </a:r>
            <a:r>
              <a:rPr lang="tr-TR" sz="2000" b="1" dirty="0" smtClean="0"/>
              <a:t>gazları vücuda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ve vücut dışına taşıma sistemi –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genelde </a:t>
            </a:r>
            <a:r>
              <a:rPr lang="tr-TR" sz="2000" b="1" i="1" dirty="0" err="1" smtClean="0"/>
              <a:t>bronşiyal</a:t>
            </a:r>
            <a:r>
              <a:rPr lang="tr-TR" sz="2000" b="1" i="1" dirty="0" smtClean="0"/>
              <a:t> ağaç </a:t>
            </a:r>
            <a:r>
              <a:rPr lang="tr-TR" sz="2000" b="1" dirty="0" smtClean="0"/>
              <a:t>olarak bahsedilir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000" b="1" dirty="0" smtClean="0"/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b="1" i="1" dirty="0" err="1" smtClean="0"/>
              <a:t>Alveol</a:t>
            </a:r>
            <a:r>
              <a:rPr lang="tr-TR" sz="2000" b="1" i="1" dirty="0" err="1" smtClean="0"/>
              <a:t>ler</a:t>
            </a:r>
            <a:r>
              <a:rPr lang="en-US" sz="2000" b="1" dirty="0" smtClean="0"/>
              <a:t>—</a:t>
            </a:r>
            <a:r>
              <a:rPr lang="tr-TR" sz="2000" b="1" dirty="0" smtClean="0"/>
              <a:t>akciğerlerde gaz alışverişinden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sorumlu </a:t>
            </a:r>
            <a:r>
              <a:rPr lang="tr-TR" sz="2000" b="1" dirty="0" err="1" smtClean="0"/>
              <a:t>mikroskopik</a:t>
            </a:r>
            <a:r>
              <a:rPr lang="tr-TR" sz="2000" b="1" dirty="0" smtClean="0"/>
              <a:t> kesecikler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sz="2000" b="1" dirty="0" smtClean="0"/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r-TR" sz="2000" b="1" dirty="0" smtClean="0"/>
              <a:t>Akciğerler  yaklaşık olarak 75 m2 </a:t>
            </a:r>
            <a:r>
              <a:rPr lang="tr-TR" sz="2000" b="1" dirty="0" err="1" smtClean="0"/>
              <a:t>lik</a:t>
            </a:r>
            <a:r>
              <a:rPr lang="tr-TR" sz="2000" b="1" dirty="0" smtClean="0"/>
              <a:t> alanı kaplayacak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sz="2000" b="1" dirty="0" smtClean="0"/>
              <a:t>şekilde  tahmini olarak 300 milyon kadar alveol içerirler.</a:t>
            </a:r>
            <a:r>
              <a:rPr lang="en-US" sz="2000" b="1" dirty="0" smtClean="0"/>
              <a:t>.</a:t>
            </a:r>
          </a:p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12295" name="Picture 5" descr="05-01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285860"/>
            <a:ext cx="278608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71760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Fitness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2300" b="1" dirty="0" smtClean="0"/>
              <a:t>Aktif olma sağlığı geliştirir</a:t>
            </a:r>
            <a:r>
              <a:rPr lang="en-US" sz="2300" b="1" dirty="0" smtClean="0"/>
              <a:t>—</a:t>
            </a:r>
            <a:r>
              <a:rPr lang="tr-TR" sz="2300" b="1" dirty="0" smtClean="0"/>
              <a:t>Haftanın farklı  Günlerinde </a:t>
            </a:r>
            <a:r>
              <a:rPr lang="en-US" sz="2300" b="1" dirty="0" smtClean="0"/>
              <a:t>30 </a:t>
            </a:r>
            <a:r>
              <a:rPr lang="tr-TR" sz="2300" b="1" dirty="0" smtClean="0"/>
              <a:t>dakikalık fiziksel aktivite </a:t>
            </a:r>
          </a:p>
          <a:p>
            <a:pPr marL="457200" indent="-457200" eaLnBrk="1" hangingPunct="1">
              <a:lnSpc>
                <a:spcPct val="90000"/>
              </a:lnSpc>
              <a:buNone/>
              <a:defRPr/>
            </a:pPr>
            <a:endParaRPr lang="tr-TR" sz="2300" b="1" dirty="0" smtClean="0"/>
          </a:p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300" b="1" dirty="0" smtClean="0"/>
              <a:t>“</a:t>
            </a:r>
            <a:r>
              <a:rPr lang="tr-TR" sz="2300" b="1" dirty="0" smtClean="0"/>
              <a:t>F</a:t>
            </a:r>
            <a:r>
              <a:rPr lang="en-US" sz="2300" b="1" dirty="0" smtClean="0"/>
              <a:t>it”</a:t>
            </a:r>
            <a:r>
              <a:rPr lang="tr-TR" sz="2300" b="1" dirty="0" smtClean="0"/>
              <a:t> olma sağlığın ötesinde bir şeydir ve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300" b="1" dirty="0" smtClean="0"/>
              <a:t>aşağıdaki unsurları içeren kapsamlı bir program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300" b="1" dirty="0" smtClean="0"/>
              <a:t>gerektirir :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endParaRPr lang="tr-TR" sz="2300" b="1" dirty="0" smtClean="0"/>
          </a:p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1900" b="1" dirty="0" smtClean="0"/>
              <a:t>K</a:t>
            </a:r>
            <a:r>
              <a:rPr lang="en-US" sz="1900" b="1" dirty="0" err="1" smtClean="0"/>
              <a:t>ardi</a:t>
            </a:r>
            <a:r>
              <a:rPr lang="tr-TR" sz="1900" b="1" dirty="0" smtClean="0"/>
              <a:t>y</a:t>
            </a:r>
            <a:r>
              <a:rPr lang="en-US" sz="1900" b="1" dirty="0" err="1" smtClean="0"/>
              <a:t>orespirat</a:t>
            </a:r>
            <a:r>
              <a:rPr lang="tr-TR" sz="1900" b="1" dirty="0" err="1" smtClean="0"/>
              <a:t>uvar</a:t>
            </a:r>
            <a:r>
              <a:rPr lang="tr-TR" sz="1900" b="1" dirty="0" smtClean="0"/>
              <a:t>  dayanıklılık  (</a:t>
            </a:r>
            <a:r>
              <a:rPr lang="en-US" sz="1900" b="1" dirty="0" err="1" smtClean="0"/>
              <a:t>enduran</a:t>
            </a:r>
            <a:r>
              <a:rPr lang="tr-TR" sz="1900" b="1" dirty="0" smtClean="0"/>
              <a:t>s)</a:t>
            </a:r>
          </a:p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1900" b="1" dirty="0" smtClean="0"/>
              <a:t>Kassal kuvvet ve dayanıklılık</a:t>
            </a:r>
          </a:p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1900" b="1" dirty="0" smtClean="0"/>
              <a:t>Esneklik</a:t>
            </a:r>
          </a:p>
          <a:p>
            <a:pPr marL="457200" indent="-457200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1900" b="1" dirty="0" smtClean="0"/>
              <a:t>Vücut kompozisyonu</a:t>
            </a:r>
            <a:endParaRPr lang="en-US" sz="1900" b="1" dirty="0" smtClean="0"/>
          </a:p>
          <a:p>
            <a:pPr marL="838200" lvl="1" indent="-381000" eaLnBrk="1" hangingPunct="1">
              <a:lnSpc>
                <a:spcPct val="90000"/>
              </a:lnSpc>
              <a:buFontTx/>
              <a:buNone/>
              <a:defRPr/>
            </a:pPr>
            <a:endParaRPr lang="en-US" sz="1900" dirty="0" smtClean="0"/>
          </a:p>
          <a:p>
            <a:pPr>
              <a:buFontTx/>
              <a:buNone/>
              <a:defRPr/>
            </a:pPr>
            <a:endParaRPr lang="tr-TR" dirty="0"/>
          </a:p>
        </p:txBody>
      </p:sp>
      <p:sp>
        <p:nvSpPr>
          <p:cNvPr id="4100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BA03FF2-3EAA-482A-BFA0-43B854480CBF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4101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410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10CD31-05BA-41F2-BC5B-9D8CA059AD30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4103" name="Picture 5" descr="02-00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214554"/>
            <a:ext cx="2438387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01122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pitchFamily="34" charset="0"/>
              <a:buChar char="•"/>
              <a:defRPr/>
            </a:pPr>
            <a:endParaRPr lang="tr-TR" dirty="0" smtClean="0"/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tr-TR" sz="3200" b="1" dirty="0" smtClean="0">
                <a:solidFill>
                  <a:schemeClr val="accent6"/>
                </a:solidFill>
              </a:rPr>
              <a:t>Kan</a:t>
            </a:r>
            <a:endParaRPr lang="en-US" sz="3200" b="1" dirty="0" smtClean="0">
              <a:solidFill>
                <a:schemeClr val="accent6"/>
              </a:solidFill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tr-TR" sz="3200" b="1" dirty="0" smtClean="0">
                <a:solidFill>
                  <a:schemeClr val="accent6"/>
                </a:solidFill>
              </a:rPr>
              <a:t>Damarlar</a:t>
            </a:r>
            <a:endParaRPr lang="en-US" sz="3200" b="1" dirty="0" smtClean="0">
              <a:solidFill>
                <a:schemeClr val="accent6"/>
              </a:solidFill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tr-TR" sz="3200" b="1" dirty="0" smtClean="0">
                <a:solidFill>
                  <a:schemeClr val="accent6"/>
                </a:solidFill>
              </a:rPr>
              <a:t>Kalp</a:t>
            </a:r>
            <a:endParaRPr lang="en-US" sz="3200" b="1" dirty="0" smtClean="0">
              <a:solidFill>
                <a:schemeClr val="accent6"/>
              </a:solidFill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tr-TR" sz="3200" b="1" dirty="0" smtClean="0">
                <a:solidFill>
                  <a:schemeClr val="accent6"/>
                </a:solidFill>
              </a:rPr>
              <a:t>Akciğerler</a:t>
            </a:r>
            <a:endParaRPr lang="en-US" sz="3200" b="1" dirty="0" smtClean="0">
              <a:solidFill>
                <a:schemeClr val="accent6"/>
              </a:solidFill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tr-TR" sz="3200" b="1" dirty="0" smtClean="0">
                <a:solidFill>
                  <a:schemeClr val="accent6"/>
                </a:solidFill>
              </a:rPr>
              <a:t>Havayolları</a:t>
            </a:r>
            <a:endParaRPr lang="en-US" sz="3200" b="1" dirty="0" smtClean="0">
              <a:solidFill>
                <a:schemeClr val="accent6"/>
              </a:solidFill>
            </a:endParaRPr>
          </a:p>
          <a:p>
            <a:pPr>
              <a:buFontTx/>
              <a:buNone/>
              <a:defRPr/>
            </a:pPr>
            <a:endParaRPr lang="tr-TR" dirty="0"/>
          </a:p>
        </p:txBody>
      </p:sp>
      <p:sp>
        <p:nvSpPr>
          <p:cNvPr id="5124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871337C-7B0C-49ED-A45D-0857F51E8F57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5125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512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D219AF3-8C5C-4F24-9C68-70C69470FE9E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5127" name="Picture 5" descr="02-00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828800"/>
            <a:ext cx="3276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sz="2300" b="1" dirty="0" smtClean="0">
                <a:solidFill>
                  <a:schemeClr val="accent6"/>
                </a:solidFill>
              </a:rPr>
              <a:t>Kan : gıda maddelerini, gazları,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300" b="1" dirty="0" smtClean="0">
                <a:solidFill>
                  <a:schemeClr val="accent6"/>
                </a:solidFill>
              </a:rPr>
              <a:t>artık ürünleri ve hormonları taşır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300" b="1" dirty="0" smtClean="0">
              <a:solidFill>
                <a:schemeClr val="accent6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u="sng" dirty="0" smtClean="0">
                <a:solidFill>
                  <a:srgbClr val="00B050"/>
                </a:solidFill>
              </a:rPr>
              <a:t>Gıda maddeleri- </a:t>
            </a:r>
            <a:r>
              <a:rPr lang="tr-TR" sz="1900" b="1" dirty="0" smtClean="0">
                <a:solidFill>
                  <a:srgbClr val="00B050"/>
                </a:solidFill>
              </a:rPr>
              <a:t>karbonhidratlar,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00B050"/>
                </a:solidFill>
              </a:rPr>
              <a:t>yağlar ve proteinler  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00B050"/>
                </a:solidFill>
              </a:rPr>
              <a:t>                                 </a:t>
            </a:r>
            <a:endParaRPr lang="en-US" sz="1900" b="1" dirty="0" smtClean="0">
              <a:solidFill>
                <a:srgbClr val="00B05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u="sng" dirty="0" smtClean="0">
                <a:solidFill>
                  <a:srgbClr val="00B0F0"/>
                </a:solidFill>
              </a:rPr>
              <a:t>Gazlar</a:t>
            </a:r>
            <a:r>
              <a:rPr lang="en-US" sz="1900" b="1" u="sng" dirty="0" smtClean="0">
                <a:solidFill>
                  <a:srgbClr val="00B0F0"/>
                </a:solidFill>
              </a:rPr>
              <a:t>—</a:t>
            </a:r>
            <a:r>
              <a:rPr lang="tr-TR" sz="1900" b="1" dirty="0" smtClean="0">
                <a:solidFill>
                  <a:srgbClr val="00B0F0"/>
                </a:solidFill>
              </a:rPr>
              <a:t>O2 ve CO2 </a:t>
            </a:r>
            <a:r>
              <a:rPr lang="en-US" sz="1900" b="1" dirty="0" smtClean="0">
                <a:solidFill>
                  <a:srgbClr val="00B0F0"/>
                </a:solidFill>
              </a:rPr>
              <a:t>(</a:t>
            </a:r>
            <a:r>
              <a:rPr lang="tr-TR" sz="1900" b="1" dirty="0" smtClean="0">
                <a:solidFill>
                  <a:srgbClr val="00B0F0"/>
                </a:solidFill>
              </a:rPr>
              <a:t>hemoglobin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00B0F0"/>
                </a:solidFill>
              </a:rPr>
              <a:t>adı verilen kırmızı kan hücrelerinde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00B0F0"/>
                </a:solidFill>
              </a:rPr>
              <a:t>taşınırlar)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z="1900" b="1" u="sng" dirty="0" smtClean="0">
              <a:solidFill>
                <a:srgbClr val="00B0F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u="sng" dirty="0" smtClean="0">
                <a:solidFill>
                  <a:srgbClr val="00B050"/>
                </a:solidFill>
              </a:rPr>
              <a:t>Artık ürünler – </a:t>
            </a:r>
            <a:r>
              <a:rPr lang="tr-TR" sz="1900" b="1" dirty="0" smtClean="0">
                <a:solidFill>
                  <a:srgbClr val="00B050"/>
                </a:solidFill>
              </a:rPr>
              <a:t>laktik asit ve diğer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dirty="0" err="1" smtClean="0">
                <a:solidFill>
                  <a:srgbClr val="00B050"/>
                </a:solidFill>
              </a:rPr>
              <a:t>metabolik</a:t>
            </a:r>
            <a:r>
              <a:rPr lang="tr-TR" sz="1900" b="1" dirty="0" smtClean="0">
                <a:solidFill>
                  <a:srgbClr val="00B050"/>
                </a:solidFill>
              </a:rPr>
              <a:t> yan ürünler</a:t>
            </a:r>
            <a:endParaRPr lang="en-US" sz="19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1900" b="1" dirty="0" err="1" smtClean="0">
                <a:solidFill>
                  <a:srgbClr val="00B050"/>
                </a:solidFill>
              </a:rPr>
              <a:t>Hormon</a:t>
            </a:r>
            <a:r>
              <a:rPr lang="tr-TR" sz="1900" b="1" dirty="0" err="1" smtClean="0">
                <a:solidFill>
                  <a:srgbClr val="00B050"/>
                </a:solidFill>
              </a:rPr>
              <a:t>lar</a:t>
            </a:r>
            <a:r>
              <a:rPr lang="tr-TR" sz="1900" b="1" dirty="0" smtClean="0"/>
              <a:t> </a:t>
            </a:r>
            <a:r>
              <a:rPr lang="tr-TR" sz="1900" b="1" dirty="0" smtClean="0">
                <a:solidFill>
                  <a:srgbClr val="00B050"/>
                </a:solidFill>
              </a:rPr>
              <a:t>– sempatik ve parasempatik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tr-TR" sz="1900" b="1" i="1" dirty="0" smtClean="0">
                <a:solidFill>
                  <a:srgbClr val="00B050"/>
                </a:solidFill>
              </a:rPr>
              <a:t>sinir sistemi aktivasyonu</a:t>
            </a:r>
            <a:endParaRPr lang="en-US" sz="1900" b="1" dirty="0" smtClean="0"/>
          </a:p>
          <a:p>
            <a:pPr>
              <a:buFontTx/>
              <a:buNone/>
              <a:defRPr/>
            </a:pPr>
            <a:endParaRPr lang="tr-TR" dirty="0"/>
          </a:p>
        </p:txBody>
      </p:sp>
      <p:sp>
        <p:nvSpPr>
          <p:cNvPr id="6148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04583537-F08F-446D-86B6-DDE4BA951129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6149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615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1AB3E9-488D-4E47-ADFE-BDF54E4B7386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6151" name="Picture 5" descr="02-06-00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447800"/>
            <a:ext cx="3786214" cy="448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sz="2500" b="1" dirty="0" smtClean="0">
                <a:solidFill>
                  <a:srgbClr val="C00000"/>
                </a:solidFill>
              </a:rPr>
              <a:t>Damarlar</a:t>
            </a:r>
            <a:r>
              <a:rPr lang="en-US" sz="2500" b="1" dirty="0" smtClean="0">
                <a:solidFill>
                  <a:srgbClr val="C00000"/>
                </a:solidFill>
              </a:rPr>
              <a:t>: </a:t>
            </a:r>
            <a:r>
              <a:rPr lang="tr-TR" sz="2500" b="1" dirty="0" smtClean="0">
                <a:solidFill>
                  <a:srgbClr val="C00000"/>
                </a:solidFill>
              </a:rPr>
              <a:t>vücudun tamamında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500" b="1" dirty="0" smtClean="0">
                <a:solidFill>
                  <a:srgbClr val="C00000"/>
                </a:solidFill>
              </a:rPr>
              <a:t>kan dolaşımını sağlayan sistem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500" b="1" dirty="0" smtClean="0"/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sz="1900" b="1" i="1" u="sng" dirty="0" smtClean="0">
                <a:solidFill>
                  <a:srgbClr val="FF0000"/>
                </a:solidFill>
              </a:rPr>
              <a:t>Art</a:t>
            </a:r>
            <a:r>
              <a:rPr lang="tr-TR" sz="1900" b="1" i="1" u="sng" dirty="0" smtClean="0">
                <a:solidFill>
                  <a:srgbClr val="FF0000"/>
                </a:solidFill>
              </a:rPr>
              <a:t>erler</a:t>
            </a:r>
            <a:r>
              <a:rPr lang="en-US" sz="1900" b="1" dirty="0" smtClean="0">
                <a:solidFill>
                  <a:srgbClr val="FF0000"/>
                </a:solidFill>
              </a:rPr>
              <a:t>—</a:t>
            </a:r>
            <a:r>
              <a:rPr lang="tr-TR" sz="1900" b="1" dirty="0" smtClean="0">
                <a:solidFill>
                  <a:srgbClr val="FF0000"/>
                </a:solidFill>
              </a:rPr>
              <a:t>oksijenlenmiş kanı kalpten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FF0000"/>
                </a:solidFill>
              </a:rPr>
              <a:t>uzağa taşır</a:t>
            </a:r>
            <a:r>
              <a:rPr lang="en-US" sz="1900" b="1" dirty="0" smtClean="0"/>
              <a:t> </a:t>
            </a:r>
            <a:r>
              <a:rPr lang="tr-TR" sz="1900" b="1" dirty="0" smtClean="0"/>
              <a:t> (</a:t>
            </a:r>
            <a:r>
              <a:rPr lang="tr-TR" sz="1900" b="1" dirty="0" err="1" smtClean="0"/>
              <a:t>pulmoner</a:t>
            </a:r>
            <a:r>
              <a:rPr lang="tr-TR" sz="1900" b="1" dirty="0" smtClean="0"/>
              <a:t> arter hariç)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1900" b="1" dirty="0" smtClean="0"/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sz="1900" b="1" i="1" u="sng" dirty="0" err="1" smtClean="0">
                <a:solidFill>
                  <a:schemeClr val="accent6"/>
                </a:solidFill>
              </a:rPr>
              <a:t>Ven</a:t>
            </a:r>
            <a:r>
              <a:rPr lang="tr-TR" sz="1900" b="1" i="1" u="sng" dirty="0" err="1" smtClean="0">
                <a:solidFill>
                  <a:schemeClr val="accent6"/>
                </a:solidFill>
              </a:rPr>
              <a:t>ler</a:t>
            </a:r>
            <a:r>
              <a:rPr lang="en-US" sz="1900" b="1" dirty="0" smtClean="0">
                <a:solidFill>
                  <a:schemeClr val="accent6"/>
                </a:solidFill>
              </a:rPr>
              <a:t>—</a:t>
            </a:r>
            <a:r>
              <a:rPr lang="tr-TR" sz="1900" b="1" dirty="0" smtClean="0">
                <a:solidFill>
                  <a:schemeClr val="accent6"/>
                </a:solidFill>
              </a:rPr>
              <a:t>oksijeni kullanılmış kanı   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tr-TR" sz="1900" b="1" dirty="0" smtClean="0">
                <a:solidFill>
                  <a:schemeClr val="accent6"/>
                </a:solidFill>
              </a:rPr>
              <a:t>Kalbe taşır (</a:t>
            </a:r>
            <a:r>
              <a:rPr lang="tr-TR" sz="1900" b="1" dirty="0" err="1" smtClean="0">
                <a:solidFill>
                  <a:schemeClr val="accent6"/>
                </a:solidFill>
              </a:rPr>
              <a:t>pulmonar</a:t>
            </a:r>
            <a:r>
              <a:rPr lang="tr-TR" sz="1900" b="1" dirty="0" smtClean="0">
                <a:solidFill>
                  <a:schemeClr val="accent6"/>
                </a:solidFill>
              </a:rPr>
              <a:t>  </a:t>
            </a:r>
            <a:r>
              <a:rPr lang="tr-TR" sz="1900" b="1" dirty="0" err="1" smtClean="0">
                <a:solidFill>
                  <a:schemeClr val="accent6"/>
                </a:solidFill>
              </a:rPr>
              <a:t>ven</a:t>
            </a:r>
            <a:r>
              <a:rPr lang="tr-TR" sz="1900" b="1" dirty="0" smtClean="0">
                <a:solidFill>
                  <a:schemeClr val="accent6"/>
                </a:solidFill>
              </a:rPr>
              <a:t> hariç)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1900" b="1" dirty="0" smtClean="0"/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sz="1900" b="1" i="1" u="sng" dirty="0" smtClean="0">
                <a:solidFill>
                  <a:srgbClr val="FF0000"/>
                </a:solidFill>
              </a:rPr>
              <a:t>K</a:t>
            </a:r>
            <a:r>
              <a:rPr lang="en-US" sz="1900" b="1" i="1" u="sng" dirty="0" err="1" smtClean="0">
                <a:solidFill>
                  <a:srgbClr val="FF0000"/>
                </a:solidFill>
              </a:rPr>
              <a:t>apill</a:t>
            </a:r>
            <a:r>
              <a:rPr lang="tr-TR" sz="1900" b="1" i="1" u="sng" dirty="0" smtClean="0">
                <a:solidFill>
                  <a:srgbClr val="FF0000"/>
                </a:solidFill>
              </a:rPr>
              <a:t>e</a:t>
            </a:r>
            <a:r>
              <a:rPr lang="en-US" sz="1900" b="1" i="1" u="sng" dirty="0" smtClean="0">
                <a:solidFill>
                  <a:srgbClr val="FF0000"/>
                </a:solidFill>
              </a:rPr>
              <a:t>r</a:t>
            </a:r>
            <a:r>
              <a:rPr lang="en-US" sz="1900" b="1" u="sng" dirty="0" smtClean="0">
                <a:solidFill>
                  <a:srgbClr val="FF0000"/>
                </a:solidFill>
              </a:rPr>
              <a:t>—</a:t>
            </a:r>
            <a:r>
              <a:rPr lang="tr-TR" sz="1900" b="1" dirty="0" smtClean="0">
                <a:solidFill>
                  <a:srgbClr val="FF0000"/>
                </a:solidFill>
              </a:rPr>
              <a:t>vücutta kan ile hücreler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FF0000"/>
                </a:solidFill>
              </a:rPr>
              <a:t>arasında gazların, gıda maddelerinin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tr-TR" sz="1900" b="1" dirty="0" smtClean="0">
                <a:solidFill>
                  <a:srgbClr val="FF0000"/>
                </a:solidFill>
              </a:rPr>
              <a:t>ve artık ürünlerin değişimi, alışverişi</a:t>
            </a:r>
            <a:endParaRPr lang="en-US" sz="1900" b="1" dirty="0" smtClean="0"/>
          </a:p>
          <a:p>
            <a:pPr>
              <a:buFontTx/>
              <a:buNone/>
              <a:defRPr/>
            </a:pPr>
            <a:endParaRPr lang="tr-TR" dirty="0"/>
          </a:p>
        </p:txBody>
      </p:sp>
      <p:sp>
        <p:nvSpPr>
          <p:cNvPr id="717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661AAA7F-4534-4CD7-B413-857CAA96C8E6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717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717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3929E5-ED4A-4DCE-A5D4-4DEA737FEFEA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7175" name="Picture 8" descr="05-01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676400"/>
            <a:ext cx="2814630" cy="42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500" b="1" dirty="0" smtClean="0"/>
              <a:t>Kalp</a:t>
            </a:r>
            <a:r>
              <a:rPr lang="en-US" sz="2500" b="1" dirty="0" smtClean="0"/>
              <a:t>: </a:t>
            </a:r>
            <a:r>
              <a:rPr lang="tr-TR" sz="2500" b="1" dirty="0" smtClean="0"/>
              <a:t>kanı akciğerlere ve</a:t>
            </a:r>
          </a:p>
          <a:p>
            <a:pPr eaLnBrk="1" hangingPunct="1">
              <a:buFontTx/>
              <a:buNone/>
            </a:pPr>
            <a:r>
              <a:rPr lang="tr-TR" sz="2500" b="1" dirty="0" smtClean="0"/>
              <a:t>vücudun geri kalan kısmına</a:t>
            </a:r>
          </a:p>
          <a:p>
            <a:pPr eaLnBrk="1" hangingPunct="1">
              <a:buFontTx/>
              <a:buNone/>
            </a:pPr>
            <a:r>
              <a:rPr lang="tr-TR" sz="2500" b="1" dirty="0" smtClean="0"/>
              <a:t>pompalayan ve dört </a:t>
            </a:r>
          </a:p>
          <a:p>
            <a:pPr eaLnBrk="1" hangingPunct="1">
              <a:buFontTx/>
              <a:buNone/>
            </a:pPr>
            <a:r>
              <a:rPr lang="tr-TR" sz="2500" b="1" dirty="0" smtClean="0"/>
              <a:t>bölümden oluşan pompa </a:t>
            </a:r>
          </a:p>
          <a:p>
            <a:pPr eaLnBrk="1" hangingPunct="1">
              <a:buFontTx/>
              <a:buNone/>
            </a:pPr>
            <a:endParaRPr lang="en-US" sz="2500" b="1" dirty="0" smtClean="0"/>
          </a:p>
          <a:p>
            <a:pPr lvl="1" eaLnBrk="1" hangingPunct="1">
              <a:buFontTx/>
              <a:buNone/>
            </a:pPr>
            <a:r>
              <a:rPr lang="tr-TR" sz="1900" b="1" dirty="0" smtClean="0"/>
              <a:t>Sağ taraf</a:t>
            </a:r>
            <a:r>
              <a:rPr lang="en-US" sz="1900" b="1" dirty="0" smtClean="0"/>
              <a:t>—</a:t>
            </a:r>
            <a:r>
              <a:rPr lang="tr-TR" sz="1900" b="1" dirty="0" smtClean="0"/>
              <a:t>vücuttan dönen</a:t>
            </a:r>
          </a:p>
          <a:p>
            <a:pPr lvl="1" eaLnBrk="1" hangingPunct="1">
              <a:buFontTx/>
              <a:buNone/>
            </a:pPr>
            <a:r>
              <a:rPr lang="tr-TR" sz="1900" b="1" dirty="0" err="1" smtClean="0"/>
              <a:t>venöz</a:t>
            </a:r>
            <a:r>
              <a:rPr lang="tr-TR" sz="1900" b="1" dirty="0" smtClean="0"/>
              <a:t> kan gelir</a:t>
            </a:r>
          </a:p>
          <a:p>
            <a:pPr lvl="1" eaLnBrk="1" hangingPunct="1">
              <a:buFontTx/>
              <a:buNone/>
            </a:pPr>
            <a:endParaRPr lang="en-US" sz="1900" b="1" dirty="0" smtClean="0"/>
          </a:p>
          <a:p>
            <a:pPr lvl="1" eaLnBrk="1" hangingPunct="1">
              <a:buFontTx/>
              <a:buNone/>
            </a:pPr>
            <a:r>
              <a:rPr lang="tr-TR" sz="1900" b="1" dirty="0" smtClean="0"/>
              <a:t>Sol taraf</a:t>
            </a:r>
            <a:r>
              <a:rPr lang="en-US" sz="1900" b="1" dirty="0" smtClean="0"/>
              <a:t>—</a:t>
            </a:r>
            <a:r>
              <a:rPr lang="tr-TR" sz="1900" b="1" dirty="0" smtClean="0"/>
              <a:t>akciğerlerden</a:t>
            </a:r>
          </a:p>
          <a:p>
            <a:pPr lvl="1" eaLnBrk="1" hangingPunct="1">
              <a:buFontTx/>
              <a:buNone/>
            </a:pPr>
            <a:r>
              <a:rPr lang="tr-TR" sz="1900" b="1" dirty="0" smtClean="0"/>
              <a:t>dönen kan gelir</a:t>
            </a:r>
            <a:endParaRPr lang="tr-TR" b="1" dirty="0" smtClean="0"/>
          </a:p>
        </p:txBody>
      </p:sp>
      <p:sp>
        <p:nvSpPr>
          <p:cNvPr id="8196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90AA51DC-BF9B-48A6-AC49-F9D4A853562F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8197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819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8E7D90-A1CE-441E-86C7-7BB14FD997E7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8199" name="Picture 5" descr="05-00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928802"/>
            <a:ext cx="404812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b="1" dirty="0" smtClean="0"/>
              <a:t>Kalp</a:t>
            </a:r>
            <a:endParaRPr lang="en-US" sz="2500" b="1" dirty="0" smtClean="0"/>
          </a:p>
          <a:p>
            <a:pPr lvl="1" eaLnBrk="1" hangingPunct="1">
              <a:buFont typeface="Arial" pitchFamily="34" charset="0"/>
              <a:buChar char="•"/>
            </a:pPr>
            <a:r>
              <a:rPr lang="en-US" sz="1900" b="1" i="1" u="sng" dirty="0" err="1" smtClean="0"/>
              <a:t>Atr</a:t>
            </a:r>
            <a:r>
              <a:rPr lang="tr-TR" sz="1900" b="1" i="1" u="sng" dirty="0" err="1" smtClean="0"/>
              <a:t>iumlar</a:t>
            </a:r>
            <a:r>
              <a:rPr lang="en-US" sz="1900" b="1" dirty="0" smtClean="0"/>
              <a:t>—</a:t>
            </a:r>
            <a:r>
              <a:rPr lang="tr-TR" sz="1900" b="1" dirty="0" smtClean="0"/>
              <a:t>kalbin üstteki iki bölümü</a:t>
            </a:r>
            <a:endParaRPr lang="en-US" sz="1900" b="1" dirty="0" smtClean="0"/>
          </a:p>
          <a:p>
            <a:pPr lvl="1" eaLnBrk="1" hangingPunct="1">
              <a:buFont typeface="Arial" pitchFamily="34" charset="0"/>
              <a:buChar char="•"/>
            </a:pPr>
            <a:endParaRPr lang="tr-TR" sz="1900" b="1" i="1" dirty="0" smtClean="0"/>
          </a:p>
          <a:p>
            <a:pPr lvl="1" eaLnBrk="1" hangingPunct="1">
              <a:buFont typeface="Arial" pitchFamily="34" charset="0"/>
              <a:buChar char="•"/>
            </a:pPr>
            <a:r>
              <a:rPr lang="en-US" sz="1900" b="1" i="1" u="sng" dirty="0" err="1" smtClean="0"/>
              <a:t>Ventri</a:t>
            </a:r>
            <a:r>
              <a:rPr lang="tr-TR" sz="1900" b="1" i="1" u="sng" dirty="0" smtClean="0"/>
              <a:t>küller</a:t>
            </a:r>
            <a:r>
              <a:rPr lang="en-US" sz="1900" b="1" dirty="0" smtClean="0"/>
              <a:t>—</a:t>
            </a:r>
            <a:r>
              <a:rPr lang="tr-TR" sz="1900" b="1" dirty="0" smtClean="0"/>
              <a:t>kalbin alttaki iki bölümü</a:t>
            </a:r>
          </a:p>
          <a:p>
            <a:pPr lvl="1" eaLnBrk="1" hangingPunct="1">
              <a:buFont typeface="Arial" pitchFamily="34" charset="0"/>
              <a:buChar char="•"/>
            </a:pPr>
            <a:endParaRPr lang="tr-TR" sz="1900" dirty="0" smtClean="0"/>
          </a:p>
          <a:p>
            <a:pPr lvl="1" eaLnBrk="1" hangingPunct="1">
              <a:buFontTx/>
              <a:buNone/>
            </a:pPr>
            <a:endParaRPr lang="en-US" sz="1900" dirty="0" smtClean="0"/>
          </a:p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9220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ED3B65D-C609-43D5-A474-9E5A873D82CF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9221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92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B76CB7-1139-4931-B51F-04F48040FF00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9223" name="Picture 8" descr="05-02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500438"/>
            <a:ext cx="5791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3600" b="1" dirty="0" smtClean="0"/>
              <a:t>Kalp</a:t>
            </a:r>
            <a:endParaRPr lang="en-US" sz="3600" b="1" dirty="0" smtClean="0"/>
          </a:p>
          <a:p>
            <a:pPr marL="990600" lvl="1" indent="-5334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3000" b="1" dirty="0" smtClean="0"/>
              <a:t>Kan dolaşımı</a:t>
            </a:r>
            <a:endParaRPr lang="en-US" sz="3000" b="1" dirty="0" smtClean="0"/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endParaRPr lang="tr-TR" sz="1500" b="1" dirty="0" smtClean="0"/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Kalbin sağ ve sol tarafları birbirlerini </a:t>
            </a:r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takiben aynı anda kasılırlar. </a:t>
            </a:r>
            <a:endParaRPr lang="en-US" sz="2000" b="1" dirty="0" smtClean="0"/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Sağ </a:t>
            </a:r>
            <a:r>
              <a:rPr lang="tr-TR" sz="2000" b="1" dirty="0" err="1" smtClean="0"/>
              <a:t>ventrikülden</a:t>
            </a:r>
            <a:r>
              <a:rPr lang="tr-TR" sz="2000" b="1" dirty="0" smtClean="0"/>
              <a:t> çıkan kan, </a:t>
            </a:r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err="1" smtClean="0"/>
              <a:t>pulmonar</a:t>
            </a:r>
            <a:r>
              <a:rPr lang="tr-TR" sz="2000" b="1" dirty="0" smtClean="0"/>
              <a:t> arterler vasıtasıyla </a:t>
            </a:r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akciğerlere pompalanırken, </a:t>
            </a:r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aynı anda sol </a:t>
            </a:r>
            <a:r>
              <a:rPr lang="tr-TR" sz="2000" b="1" dirty="0" err="1" smtClean="0"/>
              <a:t>ventrikülden</a:t>
            </a:r>
            <a:r>
              <a:rPr lang="tr-TR" sz="2000" b="1" dirty="0" smtClean="0"/>
              <a:t> çıkan kan </a:t>
            </a:r>
          </a:p>
          <a:p>
            <a:pPr marL="1371600" lvl="2" indent="-457200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000" b="1" dirty="0" smtClean="0"/>
              <a:t>aort vasıtasıyla vücudun geri kalan kısmına gönderilir.   </a:t>
            </a:r>
            <a:endParaRPr lang="en-US" sz="2000" b="1" dirty="0" smtClean="0"/>
          </a:p>
          <a:p>
            <a:pPr>
              <a:buFontTx/>
              <a:buNone/>
              <a:defRPr/>
            </a:pPr>
            <a:endParaRPr lang="tr-TR" dirty="0"/>
          </a:p>
        </p:txBody>
      </p:sp>
      <p:sp>
        <p:nvSpPr>
          <p:cNvPr id="10244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6FBE76E0-DDE3-422C-8FAD-46EE8EE28A82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0245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02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2ADCB2-E850-40E2-9303-F37C77847866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10247" name="Picture 5" descr="05-00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643050"/>
            <a:ext cx="328614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K</a:t>
            </a:r>
            <a:r>
              <a:rPr lang="en-US" sz="4000" b="1" dirty="0" err="1" smtClean="0">
                <a:solidFill>
                  <a:srgbClr val="FF0000"/>
                </a:solidFill>
              </a:rPr>
              <a:t>ardi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en-US" sz="4000" b="1" dirty="0" err="1" smtClean="0">
                <a:solidFill>
                  <a:srgbClr val="FF0000"/>
                </a:solidFill>
              </a:rPr>
              <a:t>orespirat</a:t>
            </a:r>
            <a:r>
              <a:rPr lang="tr-TR" sz="4000" b="1" dirty="0" err="1" smtClean="0">
                <a:solidFill>
                  <a:srgbClr val="FF0000"/>
                </a:solidFill>
              </a:rPr>
              <a:t>uva</a:t>
            </a:r>
            <a:r>
              <a:rPr lang="en-US" sz="4000" b="1" dirty="0" smtClean="0">
                <a:solidFill>
                  <a:srgbClr val="FF0000"/>
                </a:solidFill>
              </a:rPr>
              <a:t>r </a:t>
            </a:r>
            <a:r>
              <a:rPr lang="tr-TR" sz="4000" b="1" dirty="0" smtClean="0">
                <a:solidFill>
                  <a:srgbClr val="FF0000"/>
                </a:solidFill>
              </a:rPr>
              <a:t>Si</a:t>
            </a:r>
            <a:r>
              <a:rPr lang="en-US" sz="4000" b="1" dirty="0" smtClean="0">
                <a:solidFill>
                  <a:srgbClr val="FF0000"/>
                </a:solidFill>
              </a:rPr>
              <a:t>stem</a:t>
            </a:r>
            <a:r>
              <a:rPr lang="tr-TR" sz="4000" b="1" dirty="0" smtClean="0">
                <a:solidFill>
                  <a:srgbClr val="FF0000"/>
                </a:solidFill>
              </a:rPr>
              <a:t>in Unsurları</a:t>
            </a:r>
            <a:endParaRPr lang="tr-TR" sz="4000" b="1" dirty="0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 smtClean="0"/>
              <a:t>Kalp</a:t>
            </a:r>
            <a:endParaRPr lang="en-US" b="1" dirty="0" smtClean="0"/>
          </a:p>
          <a:p>
            <a:pPr lvl="1" eaLnBrk="1" hangingPunct="1">
              <a:buNone/>
            </a:pPr>
            <a:r>
              <a:rPr lang="tr-TR" sz="2000" b="1" i="1" dirty="0" smtClean="0"/>
              <a:t>_ </a:t>
            </a:r>
            <a:r>
              <a:rPr lang="en-US" sz="2000" b="1" i="1" u="sng" dirty="0" smtClean="0"/>
              <a:t>S</a:t>
            </a:r>
            <a:r>
              <a:rPr lang="tr-TR" sz="2000" b="1" i="1" u="sng" dirty="0" err="1" smtClean="0"/>
              <a:t>istol</a:t>
            </a:r>
            <a:r>
              <a:rPr lang="en-US" sz="2000" b="1" dirty="0" smtClean="0"/>
              <a:t>—</a:t>
            </a:r>
            <a:r>
              <a:rPr lang="tr-TR" sz="2000" b="1" dirty="0" smtClean="0"/>
              <a:t>kardiyak </a:t>
            </a:r>
            <a:r>
              <a:rPr lang="tr-TR" sz="2000" b="1" dirty="0" err="1" smtClean="0"/>
              <a:t>sirkülün</a:t>
            </a:r>
            <a:r>
              <a:rPr lang="tr-TR" sz="2000" b="1" dirty="0" smtClean="0"/>
              <a:t> kasılma safhası </a:t>
            </a:r>
          </a:p>
          <a:p>
            <a:pPr lvl="1" eaLnBrk="1" hangingPunct="1">
              <a:buNone/>
            </a:pPr>
            <a:endParaRPr lang="en-US" sz="2000" b="1" dirty="0" smtClean="0"/>
          </a:p>
          <a:p>
            <a:pPr lvl="1"/>
            <a:r>
              <a:rPr lang="en-US" sz="2000" b="1" i="1" u="sng" dirty="0" smtClean="0"/>
              <a:t>Di</a:t>
            </a:r>
            <a:r>
              <a:rPr lang="tr-TR" sz="2000" b="1" i="1" u="sng" dirty="0" smtClean="0"/>
              <a:t>y</a:t>
            </a:r>
            <a:r>
              <a:rPr lang="en-US" sz="2000" b="1" i="1" u="sng" dirty="0" err="1" smtClean="0"/>
              <a:t>astol</a:t>
            </a:r>
            <a:r>
              <a:rPr lang="en-US" sz="2000" b="1" dirty="0" smtClean="0"/>
              <a:t>—</a:t>
            </a:r>
            <a:r>
              <a:rPr lang="tr-TR" sz="2000" b="1" dirty="0" smtClean="0"/>
              <a:t>kardiyak </a:t>
            </a:r>
            <a:r>
              <a:rPr lang="tr-TR" sz="2000" b="1" dirty="0" err="1" smtClean="0"/>
              <a:t>sirkülün</a:t>
            </a:r>
            <a:r>
              <a:rPr lang="tr-TR" sz="2000" b="1" dirty="0" smtClean="0"/>
              <a:t> gevşeme safhası </a:t>
            </a:r>
            <a:endParaRPr lang="en-US" sz="2000" b="1" dirty="0" smtClean="0"/>
          </a:p>
          <a:p>
            <a:pPr lvl="2" eaLnBrk="1" hangingPunct="1"/>
            <a:r>
              <a:rPr lang="en-US" sz="2000" b="1" dirty="0" smtClean="0"/>
              <a:t>Di</a:t>
            </a:r>
            <a:r>
              <a:rPr lang="tr-TR" sz="2000" b="1" dirty="0" smtClean="0"/>
              <a:t>y</a:t>
            </a:r>
            <a:r>
              <a:rPr lang="en-US" sz="2000" b="1" dirty="0" err="1" smtClean="0"/>
              <a:t>astol</a:t>
            </a:r>
            <a:r>
              <a:rPr lang="tr-TR" sz="2000" b="1" dirty="0" smtClean="0"/>
              <a:t> boyunca</a:t>
            </a:r>
            <a:r>
              <a:rPr lang="en-US" sz="2000" b="1" dirty="0" smtClean="0"/>
              <a:t>,</a:t>
            </a:r>
            <a:r>
              <a:rPr lang="tr-TR" sz="2000" b="1" dirty="0" smtClean="0"/>
              <a:t> kalp kasına  </a:t>
            </a:r>
            <a:r>
              <a:rPr lang="tr-TR" sz="2000" b="1" dirty="0" err="1" smtClean="0"/>
              <a:t>koronar</a:t>
            </a:r>
            <a:r>
              <a:rPr lang="tr-TR" sz="2000" b="1" dirty="0" smtClean="0"/>
              <a:t> arterler </a:t>
            </a:r>
          </a:p>
          <a:p>
            <a:pPr lvl="2" eaLnBrk="1" hangingPunct="1">
              <a:buFontTx/>
              <a:buNone/>
            </a:pPr>
            <a:r>
              <a:rPr lang="tr-TR" sz="2000" b="1" dirty="0" smtClean="0"/>
              <a:t>aracılığı ile oksijen sağlanır. </a:t>
            </a:r>
          </a:p>
          <a:p>
            <a:pPr lvl="2" eaLnBrk="1" hangingPunct="1">
              <a:buFontTx/>
              <a:buNone/>
            </a:pPr>
            <a:endParaRPr lang="tr-TR" sz="2000" b="1" dirty="0" smtClean="0"/>
          </a:p>
          <a:p>
            <a:pPr lvl="2" eaLnBrk="1" hangingPunct="1"/>
            <a:r>
              <a:rPr lang="tr-TR" sz="2000" b="1" dirty="0" smtClean="0"/>
              <a:t>Yüksek seviyede </a:t>
            </a:r>
            <a:r>
              <a:rPr lang="tr-TR" sz="2000" b="1" dirty="0" err="1" smtClean="0"/>
              <a:t>kardiyorespiratuvar</a:t>
            </a:r>
            <a:r>
              <a:rPr lang="tr-TR" sz="2000" b="1" dirty="0" smtClean="0"/>
              <a:t> </a:t>
            </a:r>
          </a:p>
          <a:p>
            <a:pPr lvl="2" eaLnBrk="1" hangingPunct="1">
              <a:buFontTx/>
              <a:buNone/>
            </a:pPr>
            <a:r>
              <a:rPr lang="tr-TR" sz="2000" b="1" dirty="0" err="1" smtClean="0"/>
              <a:t>fitnese</a:t>
            </a:r>
            <a:r>
              <a:rPr lang="tr-TR" sz="2000" b="1" dirty="0" smtClean="0"/>
              <a:t> sahip olmak, kalbin kısmen azalan </a:t>
            </a:r>
          </a:p>
          <a:p>
            <a:pPr lvl="2" eaLnBrk="1" hangingPunct="1">
              <a:buFontTx/>
              <a:buNone/>
            </a:pPr>
            <a:r>
              <a:rPr lang="tr-TR" sz="2000" b="1" dirty="0" smtClean="0"/>
              <a:t>dinlenme kalp atımına (DKA) bağlı olarak, </a:t>
            </a:r>
          </a:p>
          <a:p>
            <a:pPr lvl="2" eaLnBrk="1" hangingPunct="1">
              <a:buFontTx/>
              <a:buNone/>
            </a:pPr>
            <a:r>
              <a:rPr lang="tr-TR" sz="2000" b="1" dirty="0" smtClean="0"/>
              <a:t>dinlenmede ve </a:t>
            </a:r>
            <a:r>
              <a:rPr lang="tr-TR" sz="2000" b="1" dirty="0" err="1" smtClean="0"/>
              <a:t>submaksimal</a:t>
            </a:r>
            <a:r>
              <a:rPr lang="tr-TR" sz="2000" b="1" dirty="0" smtClean="0"/>
              <a:t> egzersiz </a:t>
            </a:r>
          </a:p>
          <a:p>
            <a:pPr lvl="2" eaLnBrk="1" hangingPunct="1">
              <a:buFontTx/>
              <a:buNone/>
            </a:pPr>
            <a:r>
              <a:rPr lang="tr-TR" sz="2000" b="1" dirty="0" smtClean="0"/>
              <a:t>boyunca diyastol safhasının uzadığı anlamına gelir.  </a:t>
            </a:r>
            <a:endParaRPr lang="en-US" sz="2000" b="1" dirty="0" smtClean="0"/>
          </a:p>
          <a:p>
            <a:pPr>
              <a:buFontTx/>
              <a:buNone/>
            </a:pPr>
            <a:endParaRPr lang="tr-TR" sz="2000" b="1" dirty="0" smtClean="0"/>
          </a:p>
        </p:txBody>
      </p:sp>
      <p:sp>
        <p:nvSpPr>
          <p:cNvPr id="11268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607CDBE-1958-4264-8898-E6B5CB588CD4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1269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12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71C43A-1CB6-4030-B185-FFFBE03D8814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11271" name="Picture 5" descr="02-02-0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928802"/>
            <a:ext cx="228601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694</Words>
  <Application>Microsoft Office PowerPoint</Application>
  <PresentationFormat>Ekran Gösterisi (4:3)</PresentationFormat>
  <Paragraphs>160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Arial Rounded MT Bold</vt:lpstr>
      <vt:lpstr>Calibri</vt:lpstr>
      <vt:lpstr>Ofis Teması</vt:lpstr>
      <vt:lpstr>  BSÖ 201      (2 2) 3 EGZERSİZ FİZYOLOJİSİ </vt:lpstr>
      <vt:lpstr>Fitness</vt:lpstr>
      <vt:lpstr>Kardiyorespiratuvar Sistemin Unsurları</vt:lpstr>
      <vt:lpstr>Kardiyorespiratuvar Sistemin Unsurları</vt:lpstr>
      <vt:lpstr>Kardiyorespiratuvar Sistemin Unsurları</vt:lpstr>
      <vt:lpstr>Kardiyorespiratuvar Sistemin Unsurları</vt:lpstr>
      <vt:lpstr>Kardiyorespiratuvar Sistemin Unsurları</vt:lpstr>
      <vt:lpstr>Kardiyorespiratuvar Sistemin Unsurları</vt:lpstr>
      <vt:lpstr>Kardiyorespiratuvar Sistemin Unsurları</vt:lpstr>
      <vt:lpstr>Kardiyorespiratuvar Sistemin Unsurları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47</cp:revision>
  <dcterms:created xsi:type="dcterms:W3CDTF">2013-08-23T13:39:04Z</dcterms:created>
  <dcterms:modified xsi:type="dcterms:W3CDTF">2017-08-15T11:44:02Z</dcterms:modified>
</cp:coreProperties>
</file>