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8" r:id="rId3"/>
    <p:sldId id="296" r:id="rId4"/>
    <p:sldId id="299" r:id="rId5"/>
    <p:sldId id="298" r:id="rId6"/>
    <p:sldId id="295" r:id="rId7"/>
    <p:sldId id="269" r:id="rId8"/>
    <p:sldId id="300" r:id="rId9"/>
    <p:sldId id="302" r:id="rId10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-798" y="-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C49A1-113D-4670-A241-A12FC5854506}" type="datetimeFigureOut">
              <a:rPr lang="tr-TR" smtClean="0"/>
              <a:pPr/>
              <a:t>29.01.2018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774E7-E44A-4929-BEF8-5F37F556A5E9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5658939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C49A1-113D-4670-A241-A12FC5854506}" type="datetimeFigureOut">
              <a:rPr lang="tr-TR" smtClean="0"/>
              <a:pPr/>
              <a:t>29.01.2018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774E7-E44A-4929-BEF8-5F37F556A5E9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36202711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C49A1-113D-4670-A241-A12FC5854506}" type="datetimeFigureOut">
              <a:rPr lang="tr-TR" smtClean="0"/>
              <a:pPr/>
              <a:t>29.01.2018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774E7-E44A-4929-BEF8-5F37F556A5E9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3694134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C49A1-113D-4670-A241-A12FC5854506}" type="datetimeFigureOut">
              <a:rPr lang="tr-TR" smtClean="0"/>
              <a:pPr/>
              <a:t>29.01.2018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774E7-E44A-4929-BEF8-5F37F556A5E9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16832005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C49A1-113D-4670-A241-A12FC5854506}" type="datetimeFigureOut">
              <a:rPr lang="tr-TR" smtClean="0"/>
              <a:pPr/>
              <a:t>29.01.2018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774E7-E44A-4929-BEF8-5F37F556A5E9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3827686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C49A1-113D-4670-A241-A12FC5854506}" type="datetimeFigureOut">
              <a:rPr lang="tr-TR" smtClean="0"/>
              <a:pPr/>
              <a:t>29.01.2018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774E7-E44A-4929-BEF8-5F37F556A5E9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954723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C49A1-113D-4670-A241-A12FC5854506}" type="datetimeFigureOut">
              <a:rPr lang="tr-TR" smtClean="0"/>
              <a:pPr/>
              <a:t>29.01.2018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774E7-E44A-4929-BEF8-5F37F556A5E9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34953094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C49A1-113D-4670-A241-A12FC5854506}" type="datetimeFigureOut">
              <a:rPr lang="tr-TR" smtClean="0"/>
              <a:pPr/>
              <a:t>29.01.2018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774E7-E44A-4929-BEF8-5F37F556A5E9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1781502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C49A1-113D-4670-A241-A12FC5854506}" type="datetimeFigureOut">
              <a:rPr lang="tr-TR" smtClean="0"/>
              <a:pPr/>
              <a:t>29.01.2018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774E7-E44A-4929-BEF8-5F37F556A5E9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29888421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C49A1-113D-4670-A241-A12FC5854506}" type="datetimeFigureOut">
              <a:rPr lang="tr-TR" smtClean="0"/>
              <a:pPr/>
              <a:t>29.01.2018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774E7-E44A-4929-BEF8-5F37F556A5E9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26791618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C49A1-113D-4670-A241-A12FC5854506}" type="datetimeFigureOut">
              <a:rPr lang="tr-TR" smtClean="0"/>
              <a:pPr/>
              <a:t>29.01.2018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774E7-E44A-4929-BEF8-5F37F556A5E9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26044767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FC49A1-113D-4670-A241-A12FC5854506}" type="datetimeFigureOut">
              <a:rPr lang="tr-TR" smtClean="0"/>
              <a:pPr/>
              <a:t>29.01.2018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2774E7-E44A-4929-BEF8-5F37F556A5E9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39750326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731963"/>
            <a:ext cx="9144000" cy="2387600"/>
          </a:xfrm>
        </p:spPr>
        <p:txBody>
          <a:bodyPr>
            <a:normAutofit fontScale="90000"/>
          </a:bodyPr>
          <a:lstStyle/>
          <a:p>
            <a:pPr>
              <a:lnSpc>
                <a:spcPct val="150000"/>
              </a:lnSpc>
            </a:pPr>
            <a:r>
              <a:rPr lang="tr-TR" dirty="0" smtClean="0"/>
              <a:t>ÖDE6024 </a:t>
            </a:r>
            <a:br>
              <a:rPr lang="tr-TR" dirty="0" smtClean="0"/>
            </a:br>
            <a:r>
              <a:rPr lang="tr-TR" dirty="0" smtClean="0"/>
              <a:t>DAVRANIŞ BİLİMLERİNDE İLERİ ARAŞTIRMA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4932075"/>
            <a:ext cx="9144000" cy="1655762"/>
          </a:xfrm>
        </p:spPr>
        <p:txBody>
          <a:bodyPr/>
          <a:lstStyle/>
          <a:p>
            <a:r>
              <a:rPr lang="tr-TR" dirty="0" smtClean="0"/>
              <a:t>DOÇ. DR. ÖMAY ÇOKLUK BÖKEOĞLU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710081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3200" b="1" dirty="0"/>
              <a:t>Bölüm II: Yöntem</a:t>
            </a:r>
            <a:br>
              <a:rPr lang="tr-TR" sz="3200" b="1" dirty="0"/>
            </a:br>
            <a:r>
              <a:rPr lang="tr-TR" sz="3200" b="1" dirty="0" smtClean="0"/>
              <a:t>Verilerin Analizi</a:t>
            </a:r>
            <a:endParaRPr lang="tr-TR" sz="3200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tr-TR" sz="3000" dirty="0" smtClean="0"/>
              <a:t>Araştırmanın alt amaçları ve araştırma desenine bağlı olarak uygun veri analizi tekniğinin seçimi</a:t>
            </a:r>
          </a:p>
          <a:p>
            <a:pPr lvl="6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tr-TR" sz="2800" dirty="0" smtClean="0"/>
              <a:t>Parametrik Teknikler</a:t>
            </a:r>
          </a:p>
          <a:p>
            <a:pPr lvl="6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tr-TR" sz="2800" dirty="0" smtClean="0"/>
              <a:t>Parametrik Olmayan Teknikler</a:t>
            </a:r>
          </a:p>
          <a:p>
            <a:pPr>
              <a:lnSpc>
                <a:spcPct val="150000"/>
              </a:lnSpc>
            </a:pPr>
            <a:endParaRPr lang="tr-TR" sz="3000" dirty="0" smtClean="0"/>
          </a:p>
          <a:p>
            <a:pPr marL="0" indent="0">
              <a:lnSpc>
                <a:spcPct val="150000"/>
              </a:lnSpc>
              <a:buNone/>
            </a:pPr>
            <a:endParaRPr lang="tr-TR" sz="3000" dirty="0" smtClean="0"/>
          </a:p>
          <a:p>
            <a:pPr>
              <a:lnSpc>
                <a:spcPct val="150000"/>
              </a:lnSpc>
            </a:pPr>
            <a:endParaRPr lang="tr-TR" sz="3000" dirty="0"/>
          </a:p>
        </p:txBody>
      </p:sp>
    </p:spTree>
    <p:extLst>
      <p:ext uri="{BB962C8B-B14F-4D97-AF65-F5344CB8AC3E}">
        <p14:creationId xmlns:p14="http://schemas.microsoft.com/office/powerpoint/2010/main" xmlns="" val="11016220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777240" y="836376"/>
            <a:ext cx="10515600" cy="1325563"/>
          </a:xfrm>
        </p:spPr>
        <p:txBody>
          <a:bodyPr/>
          <a:lstStyle/>
          <a:p>
            <a:pPr algn="ctr"/>
            <a:r>
              <a:rPr lang="tr-TR" dirty="0"/>
              <a:t>Parametrik </a:t>
            </a:r>
            <a:r>
              <a:rPr lang="tr-TR" dirty="0" smtClean="0"/>
              <a:t>Teknikler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pPr marL="0" indent="0">
              <a:buNone/>
            </a:pPr>
            <a:endParaRPr lang="tr-TR" dirty="0"/>
          </a:p>
        </p:txBody>
      </p:sp>
      <p:sp>
        <p:nvSpPr>
          <p:cNvPr id="4" name="Dikdörtgen 3"/>
          <p:cNvSpPr/>
          <p:nvPr/>
        </p:nvSpPr>
        <p:spPr>
          <a:xfrm>
            <a:off x="1323702" y="2645957"/>
            <a:ext cx="8952411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tr-TR" sz="3200" dirty="0"/>
              <a:t>Verilerin normal dağılımı</a:t>
            </a:r>
          </a:p>
          <a:p>
            <a:pPr marL="457200" indent="-45720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tr-TR" sz="3200" dirty="0"/>
              <a:t>Varyansların homojen olması</a:t>
            </a:r>
          </a:p>
          <a:p>
            <a:pPr marL="457200" indent="-45720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tr-TR" sz="3200" dirty="0"/>
              <a:t>Aritmetik ortalamaların karşılaştırılması</a:t>
            </a:r>
          </a:p>
          <a:p>
            <a:pPr marL="457200" indent="-45720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tr-TR" sz="3200" dirty="0"/>
              <a:t>Aralıklı veya oranlı düzeyde veriler</a:t>
            </a:r>
          </a:p>
        </p:txBody>
      </p:sp>
    </p:spTree>
    <p:extLst>
      <p:ext uri="{BB962C8B-B14F-4D97-AF65-F5344CB8AC3E}">
        <p14:creationId xmlns:p14="http://schemas.microsoft.com/office/powerpoint/2010/main" xmlns="" val="20193418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Parametrik Teknikler (Devamı)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tr-TR" sz="3000" dirty="0"/>
              <a:t>Parametrik tekniklerin temel varsayımları ve veri analizinde yaygın olarak kullanılan tekniklerin tanıtımı ve örneklendirilmesi</a:t>
            </a:r>
          </a:p>
          <a:p>
            <a:pPr lvl="1">
              <a:lnSpc>
                <a:spcPct val="150000"/>
              </a:lnSpc>
            </a:pPr>
            <a:r>
              <a:rPr lang="tr-TR" sz="2600" dirty="0"/>
              <a:t>T Testleri</a:t>
            </a:r>
          </a:p>
          <a:p>
            <a:pPr lvl="1">
              <a:lnSpc>
                <a:spcPct val="150000"/>
              </a:lnSpc>
            </a:pPr>
            <a:r>
              <a:rPr lang="tr-TR" sz="2600" dirty="0"/>
              <a:t>Varyans Analizleri</a:t>
            </a:r>
          </a:p>
          <a:p>
            <a:pPr lvl="1">
              <a:lnSpc>
                <a:spcPct val="150000"/>
              </a:lnSpc>
            </a:pPr>
            <a:r>
              <a:rPr lang="tr-TR" sz="2600" dirty="0"/>
              <a:t>Korelasyon</a:t>
            </a:r>
          </a:p>
          <a:p>
            <a:pPr lvl="1">
              <a:lnSpc>
                <a:spcPct val="150000"/>
              </a:lnSpc>
            </a:pPr>
            <a:r>
              <a:rPr lang="tr-TR" sz="2600" dirty="0"/>
              <a:t>Regresyon vb.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41709188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/>
              <a:t>Parametrik Olmayan </a:t>
            </a:r>
            <a:r>
              <a:rPr lang="tr-TR" dirty="0" smtClean="0"/>
              <a:t>Teknikler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tr-TR" sz="4000" dirty="0"/>
              <a:t>Bağımsız ve rastgele gözlemler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tr-TR" sz="4000" dirty="0"/>
              <a:t>Küçük örneklemler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tr-TR" sz="4000" dirty="0"/>
              <a:t>Medyanların karşılaştırılması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tr-TR" sz="4000" dirty="0"/>
              <a:t>Sıralama ve sınıflama düzeyindeki veriler 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7567094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3200" dirty="0"/>
              <a:t>Parametrik Olmayan </a:t>
            </a:r>
            <a:r>
              <a:rPr lang="tr-TR" sz="3200" dirty="0" smtClean="0"/>
              <a:t>Teknikler (Devamı)</a:t>
            </a:r>
            <a:endParaRPr lang="tr-TR" sz="32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Parametrik </a:t>
            </a:r>
            <a:r>
              <a:rPr lang="tr-TR" dirty="0" smtClean="0"/>
              <a:t>olmayan tekniklerin </a:t>
            </a:r>
            <a:r>
              <a:rPr lang="tr-TR" dirty="0"/>
              <a:t>temel </a:t>
            </a:r>
            <a:r>
              <a:rPr lang="tr-TR" dirty="0" smtClean="0"/>
              <a:t>özellikleri ve </a:t>
            </a:r>
            <a:r>
              <a:rPr lang="tr-TR" dirty="0"/>
              <a:t>veri analizinde yaygın olarak kullanılan tekniklerin tanıtımı ve </a:t>
            </a:r>
            <a:r>
              <a:rPr lang="tr-TR" dirty="0" smtClean="0"/>
              <a:t>örneklendirilmesi</a:t>
            </a:r>
          </a:p>
          <a:p>
            <a:endParaRPr lang="tr-TR" dirty="0"/>
          </a:p>
          <a:p>
            <a:pPr lvl="1"/>
            <a:r>
              <a:rPr lang="tr-TR" sz="2200" dirty="0" smtClean="0"/>
              <a:t>Ki-kare</a:t>
            </a:r>
          </a:p>
          <a:p>
            <a:pPr lvl="1"/>
            <a:r>
              <a:rPr lang="tr-TR" sz="2200" dirty="0" smtClean="0"/>
              <a:t>Mann </a:t>
            </a:r>
            <a:r>
              <a:rPr lang="tr-TR" sz="2200" dirty="0" err="1" smtClean="0"/>
              <a:t>Whitney</a:t>
            </a:r>
            <a:r>
              <a:rPr lang="tr-TR" sz="2200" dirty="0" smtClean="0"/>
              <a:t> U Testi</a:t>
            </a:r>
          </a:p>
          <a:p>
            <a:pPr lvl="1"/>
            <a:r>
              <a:rPr lang="tr-TR" sz="2200" dirty="0" err="1" smtClean="0"/>
              <a:t>Kruskall</a:t>
            </a:r>
            <a:r>
              <a:rPr lang="tr-TR" sz="2200" dirty="0" smtClean="0"/>
              <a:t>-Wallis H Testi</a:t>
            </a:r>
          </a:p>
          <a:p>
            <a:pPr lvl="1"/>
            <a:r>
              <a:rPr lang="tr-TR" sz="2200" dirty="0" err="1" smtClean="0"/>
              <a:t>Wilcoxon</a:t>
            </a:r>
            <a:r>
              <a:rPr lang="tr-TR" sz="2200" dirty="0" smtClean="0"/>
              <a:t> Testi</a:t>
            </a:r>
          </a:p>
          <a:p>
            <a:pPr lvl="1"/>
            <a:r>
              <a:rPr lang="tr-TR" sz="2200" dirty="0" err="1" smtClean="0"/>
              <a:t>Friedman</a:t>
            </a:r>
            <a:r>
              <a:rPr lang="tr-TR" sz="2200" dirty="0" smtClean="0"/>
              <a:t> Testi vb. </a:t>
            </a:r>
            <a:endParaRPr lang="tr-TR" sz="2200" dirty="0"/>
          </a:p>
        </p:txBody>
      </p:sp>
    </p:spTree>
    <p:extLst>
      <p:ext uri="{BB962C8B-B14F-4D97-AF65-F5344CB8AC3E}">
        <p14:creationId xmlns:p14="http://schemas.microsoft.com/office/powerpoint/2010/main" xmlns="" val="29477433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3200" b="1" dirty="0"/>
              <a:t>Bölüm </a:t>
            </a:r>
            <a:r>
              <a:rPr lang="tr-TR" sz="3200" b="1" dirty="0" smtClean="0"/>
              <a:t>II</a:t>
            </a:r>
            <a:r>
              <a:rPr lang="tr-TR" sz="3200" b="1" dirty="0"/>
              <a:t>:</a:t>
            </a:r>
            <a:r>
              <a:rPr lang="tr-TR" sz="3200" b="1" dirty="0" smtClean="0"/>
              <a:t/>
            </a:r>
            <a:br>
              <a:rPr lang="tr-TR" sz="3200" b="1" dirty="0" smtClean="0"/>
            </a:br>
            <a:r>
              <a:rPr lang="tr-TR" sz="3200" b="1" dirty="0" smtClean="0"/>
              <a:t>Bulgular ve Yorumlar</a:t>
            </a:r>
            <a:endParaRPr lang="tr-TR" sz="3200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777240" y="2044527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u="sng" dirty="0" smtClean="0"/>
              <a:t>BULGULAR</a:t>
            </a:r>
            <a:endParaRPr lang="tr-TR" u="sng" dirty="0"/>
          </a:p>
          <a:p>
            <a:pPr>
              <a:lnSpc>
                <a:spcPct val="160000"/>
              </a:lnSpc>
            </a:pPr>
            <a:r>
              <a:rPr lang="tr-TR" dirty="0"/>
              <a:t>Toplanan ham verilerin çeşitli tekniklerle işlenerek çözümlenmesi sonucu bulgular elde edilir. </a:t>
            </a:r>
            <a:endParaRPr lang="tr-TR" dirty="0" smtClean="0"/>
          </a:p>
          <a:p>
            <a:pPr>
              <a:lnSpc>
                <a:spcPct val="160000"/>
              </a:lnSpc>
            </a:pPr>
            <a:r>
              <a:rPr lang="tr-TR" dirty="0" smtClean="0"/>
              <a:t>Hangi </a:t>
            </a:r>
            <a:r>
              <a:rPr lang="tr-TR" dirty="0"/>
              <a:t>analizin niçin yapıldığını takip edebilmeli,istatiksel </a:t>
            </a:r>
            <a:r>
              <a:rPr lang="tr-TR" dirty="0" smtClean="0"/>
              <a:t>değer verildiğinde </a:t>
            </a:r>
            <a:r>
              <a:rPr lang="tr-TR" dirty="0"/>
              <a:t>de kontrolünü yapabilmelidir.</a:t>
            </a:r>
            <a:endParaRPr lang="tr-TR" dirty="0" smtClean="0"/>
          </a:p>
          <a:p>
            <a:pPr>
              <a:lnSpc>
                <a:spcPct val="160000"/>
              </a:lnSpc>
            </a:pPr>
            <a:endParaRPr lang="tr-TR" dirty="0"/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28200542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Yorum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endParaRPr lang="tr-TR" dirty="0" smtClean="0"/>
          </a:p>
          <a:p>
            <a:pPr>
              <a:lnSpc>
                <a:spcPct val="150000"/>
              </a:lnSpc>
            </a:pPr>
            <a:r>
              <a:rPr lang="tr-TR" dirty="0"/>
              <a:t>Yorum yapılırken, problem bölümünde verilen ilgili kaynaklarla sürekli ilişki kurulmalıdır. Her yorumun geçerlik olasılığı, ilgili kaynakların da yardımıyla açıklanır (Karasar, 2005). </a:t>
            </a:r>
          </a:p>
          <a:p>
            <a:pPr marL="0" indent="0">
              <a:lnSpc>
                <a:spcPct val="150000"/>
              </a:lnSpc>
              <a:buNone/>
            </a:pPr>
            <a:endParaRPr lang="tr-TR" dirty="0"/>
          </a:p>
          <a:p>
            <a:pPr>
              <a:lnSpc>
                <a:spcPct val="150000"/>
              </a:lnSpc>
            </a:pPr>
            <a:r>
              <a:rPr lang="tr-TR" dirty="0" smtClean="0"/>
              <a:t>Araştırmacının özeleştirisi niteliğinde </a:t>
            </a:r>
            <a:r>
              <a:rPr lang="tr-TR" dirty="0"/>
              <a:t>olmalıdır. </a:t>
            </a:r>
            <a:endParaRPr lang="tr-TR" dirty="0" smtClean="0"/>
          </a:p>
          <a:p>
            <a:pPr>
              <a:lnSpc>
                <a:spcPct val="150000"/>
              </a:lnSpc>
            </a:pPr>
            <a:r>
              <a:rPr lang="tr-TR" dirty="0" smtClean="0"/>
              <a:t>Bu </a:t>
            </a:r>
            <a:r>
              <a:rPr lang="tr-TR" dirty="0"/>
              <a:t>bölümde, asla bulguların tekrarı niteliğine bürünmemeli, bulguların </a:t>
            </a:r>
            <a:r>
              <a:rPr lang="tr-TR" dirty="0" smtClean="0"/>
              <a:t>ne demek </a:t>
            </a:r>
            <a:r>
              <a:rPr lang="tr-TR" dirty="0"/>
              <a:t>istendiği irdelenmelidir.</a:t>
            </a:r>
          </a:p>
        </p:txBody>
      </p:sp>
    </p:spTree>
    <p:extLst>
      <p:ext uri="{BB962C8B-B14F-4D97-AF65-F5344CB8AC3E}">
        <p14:creationId xmlns:p14="http://schemas.microsoft.com/office/powerpoint/2010/main" xmlns="" val="91888974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916577" y="948599"/>
            <a:ext cx="10515600" cy="1325563"/>
          </a:xfrm>
        </p:spPr>
        <p:txBody>
          <a:bodyPr/>
          <a:lstStyle/>
          <a:p>
            <a:r>
              <a:rPr lang="tr-TR" dirty="0" smtClean="0"/>
              <a:t>Kaynakça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Büyüköztürk, Ş., Çakmak, E.K.,  Akgün, Ö.E., Karadeniz, Ş.  ve Demirel, F. (2008). </a:t>
            </a:r>
            <a:r>
              <a:rPr lang="tr-TR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Bilimsel Araştırma Yöntemleri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Ankara:Pegem.</a:t>
            </a:r>
          </a:p>
          <a:p>
            <a:pPr marL="0" indent="0">
              <a:buNone/>
            </a:pPr>
            <a:endParaRPr lang="tr-T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Karasar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N. (2005). 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Bilimsel Araştırma Yöntemi:Kavramlar, İlkeler, Teknikler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Ankara:Nobel.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11959215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671</TotalTime>
  <Words>248</Words>
  <Application>Microsoft Office PowerPoint</Application>
  <PresentationFormat>Özel</PresentationFormat>
  <Paragraphs>48</Paragraphs>
  <Slides>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0" baseType="lpstr">
      <vt:lpstr>Office Teması</vt:lpstr>
      <vt:lpstr>ÖDE6024  DAVRANIŞ BİLİMLERİNDE İLERİ ARAŞTIRMA</vt:lpstr>
      <vt:lpstr>Bölüm II: Yöntem Verilerin Analizi</vt:lpstr>
      <vt:lpstr>Parametrik Teknikler</vt:lpstr>
      <vt:lpstr>Parametrik Teknikler (Devamı)</vt:lpstr>
      <vt:lpstr>Parametrik Olmayan Teknikler</vt:lpstr>
      <vt:lpstr>Parametrik Olmayan Teknikler (Devamı)</vt:lpstr>
      <vt:lpstr>Bölüm II: Bulgular ve Yorumlar</vt:lpstr>
      <vt:lpstr>Yorum</vt:lpstr>
      <vt:lpstr>Kaynakça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eğitim</dc:creator>
  <cp:lastModifiedBy>ebru</cp:lastModifiedBy>
  <cp:revision>68</cp:revision>
  <dcterms:created xsi:type="dcterms:W3CDTF">2017-05-17T14:13:10Z</dcterms:created>
  <dcterms:modified xsi:type="dcterms:W3CDTF">2018-01-29T17:21:53Z</dcterms:modified>
</cp:coreProperties>
</file>