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16"/>
  </p:notesMasterIdLst>
  <p:sldIdLst>
    <p:sldId id="256" r:id="rId2"/>
    <p:sldId id="285" r:id="rId3"/>
    <p:sldId id="292" r:id="rId4"/>
    <p:sldId id="282" r:id="rId5"/>
    <p:sldId id="287" r:id="rId6"/>
    <p:sldId id="286" r:id="rId7"/>
    <p:sldId id="293" r:id="rId8"/>
    <p:sldId id="284" r:id="rId9"/>
    <p:sldId id="294" r:id="rId10"/>
    <p:sldId id="288" r:id="rId11"/>
    <p:sldId id="289" r:id="rId12"/>
    <p:sldId id="290" r:id="rId13"/>
    <p:sldId id="291" r:id="rId14"/>
    <p:sldId id="29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5" autoAdjust="0"/>
    <p:restoredTop sz="84230" autoAdjust="0"/>
  </p:normalViewPr>
  <p:slideViewPr>
    <p:cSldViewPr snapToGrid="0">
      <p:cViewPr varScale="1">
        <p:scale>
          <a:sx n="101" d="100"/>
          <a:sy n="101" d="100"/>
        </p:scale>
        <p:origin x="7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E8492-1108-4549-8E3D-4D426E50298E}" type="datetimeFigureOut">
              <a:rPr lang="en-GB" smtClean="0"/>
              <a:t>01/07/2022</a:t>
            </a:fld>
            <a:endParaRPr lang="en-GB"/>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4EEDE-9A3F-4617-AF85-0E95FE062D69}" type="slidenum">
              <a:rPr lang="en-GB" smtClean="0"/>
              <a:t>‹#›</a:t>
            </a:fld>
            <a:endParaRPr lang="en-GB"/>
          </a:p>
        </p:txBody>
      </p:sp>
    </p:spTree>
    <p:extLst>
      <p:ext uri="{BB962C8B-B14F-4D97-AF65-F5344CB8AC3E}">
        <p14:creationId xmlns:p14="http://schemas.microsoft.com/office/powerpoint/2010/main" val="272503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F234EEDE-9A3F-4617-AF85-0E95FE062D69}" type="slidenum">
              <a:rPr lang="en-GB" smtClean="0"/>
              <a:t>1</a:t>
            </a:fld>
            <a:endParaRPr lang="en-GB"/>
          </a:p>
        </p:txBody>
      </p:sp>
    </p:spTree>
    <p:extLst>
      <p:ext uri="{BB962C8B-B14F-4D97-AF65-F5344CB8AC3E}">
        <p14:creationId xmlns:p14="http://schemas.microsoft.com/office/powerpoint/2010/main" val="342462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Malory ended the Arthurian story with its classic form. </a:t>
            </a:r>
            <a:endParaRPr lang="en-GB" dirty="0"/>
          </a:p>
        </p:txBody>
      </p:sp>
      <p:sp>
        <p:nvSpPr>
          <p:cNvPr id="4" name="Slide Number Placeholder 3"/>
          <p:cNvSpPr>
            <a:spLocks noGrp="1"/>
          </p:cNvSpPr>
          <p:nvPr>
            <p:ph type="sldNum" sz="quarter" idx="5"/>
          </p:nvPr>
        </p:nvSpPr>
        <p:spPr/>
        <p:txBody>
          <a:bodyPr/>
          <a:lstStyle/>
          <a:p>
            <a:fld id="{F234EEDE-9A3F-4617-AF85-0E95FE062D69}" type="slidenum">
              <a:rPr lang="en-GB" smtClean="0"/>
              <a:t>11</a:t>
            </a:fld>
            <a:endParaRPr lang="en-GB"/>
          </a:p>
        </p:txBody>
      </p:sp>
    </p:spTree>
    <p:extLst>
      <p:ext uri="{BB962C8B-B14F-4D97-AF65-F5344CB8AC3E}">
        <p14:creationId xmlns:p14="http://schemas.microsoft.com/office/powerpoint/2010/main" val="3789279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34EEDE-9A3F-4617-AF85-0E95FE062D69}" type="slidenum">
              <a:rPr lang="en-GB" smtClean="0"/>
              <a:t>12</a:t>
            </a:fld>
            <a:endParaRPr lang="en-GB"/>
          </a:p>
        </p:txBody>
      </p:sp>
    </p:spTree>
    <p:extLst>
      <p:ext uri="{BB962C8B-B14F-4D97-AF65-F5344CB8AC3E}">
        <p14:creationId xmlns:p14="http://schemas.microsoft.com/office/powerpoint/2010/main" val="1637073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34EEDE-9A3F-4617-AF85-0E95FE062D69}" type="slidenum">
              <a:rPr lang="en-GB" smtClean="0"/>
              <a:t>3</a:t>
            </a:fld>
            <a:endParaRPr lang="en-GB"/>
          </a:p>
        </p:txBody>
      </p:sp>
    </p:spTree>
    <p:extLst>
      <p:ext uri="{BB962C8B-B14F-4D97-AF65-F5344CB8AC3E}">
        <p14:creationId xmlns:p14="http://schemas.microsoft.com/office/powerpoint/2010/main" val="11935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234EEDE-9A3F-4617-AF85-0E95FE062D69}" type="slidenum">
              <a:rPr lang="en-GB" smtClean="0"/>
              <a:t>4</a:t>
            </a:fld>
            <a:endParaRPr lang="en-GB"/>
          </a:p>
        </p:txBody>
      </p:sp>
    </p:spTree>
    <p:extLst>
      <p:ext uri="{BB962C8B-B14F-4D97-AF65-F5344CB8AC3E}">
        <p14:creationId xmlns:p14="http://schemas.microsoft.com/office/powerpoint/2010/main" val="258403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34EEDE-9A3F-4617-AF85-0E95FE062D69}" type="slidenum">
              <a:rPr lang="en-GB" smtClean="0"/>
              <a:t>5</a:t>
            </a:fld>
            <a:endParaRPr lang="en-GB"/>
          </a:p>
        </p:txBody>
      </p:sp>
    </p:spTree>
    <p:extLst>
      <p:ext uri="{BB962C8B-B14F-4D97-AF65-F5344CB8AC3E}">
        <p14:creationId xmlns:p14="http://schemas.microsoft.com/office/powerpoint/2010/main" val="55609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34EEDE-9A3F-4617-AF85-0E95FE062D69}" type="slidenum">
              <a:rPr lang="en-GB" smtClean="0"/>
              <a:t>6</a:t>
            </a:fld>
            <a:endParaRPr lang="en-GB"/>
          </a:p>
        </p:txBody>
      </p:sp>
    </p:spTree>
    <p:extLst>
      <p:ext uri="{BB962C8B-B14F-4D97-AF65-F5344CB8AC3E}">
        <p14:creationId xmlns:p14="http://schemas.microsoft.com/office/powerpoint/2010/main" val="206165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34EEDE-9A3F-4617-AF85-0E95FE062D69}" type="slidenum">
              <a:rPr lang="en-GB" smtClean="0"/>
              <a:t>7</a:t>
            </a:fld>
            <a:endParaRPr lang="en-GB"/>
          </a:p>
        </p:txBody>
      </p:sp>
    </p:spTree>
    <p:extLst>
      <p:ext uri="{BB962C8B-B14F-4D97-AF65-F5344CB8AC3E}">
        <p14:creationId xmlns:p14="http://schemas.microsoft.com/office/powerpoint/2010/main" val="226682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34EEDE-9A3F-4617-AF85-0E95FE062D69}" type="slidenum">
              <a:rPr lang="en-GB" smtClean="0"/>
              <a:t>8</a:t>
            </a:fld>
            <a:endParaRPr lang="en-GB"/>
          </a:p>
        </p:txBody>
      </p:sp>
    </p:spTree>
    <p:extLst>
      <p:ext uri="{BB962C8B-B14F-4D97-AF65-F5344CB8AC3E}">
        <p14:creationId xmlns:p14="http://schemas.microsoft.com/office/powerpoint/2010/main" val="113380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34EEDE-9A3F-4617-AF85-0E95FE062D69}" type="slidenum">
              <a:rPr lang="en-GB" smtClean="0"/>
              <a:t>9</a:t>
            </a:fld>
            <a:endParaRPr lang="en-GB"/>
          </a:p>
        </p:txBody>
      </p:sp>
    </p:spTree>
    <p:extLst>
      <p:ext uri="{BB962C8B-B14F-4D97-AF65-F5344CB8AC3E}">
        <p14:creationId xmlns:p14="http://schemas.microsoft.com/office/powerpoint/2010/main" val="273097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34EEDE-9A3F-4617-AF85-0E95FE062D69}" type="slidenum">
              <a:rPr lang="en-GB" smtClean="0"/>
              <a:t>10</a:t>
            </a:fld>
            <a:endParaRPr lang="en-GB"/>
          </a:p>
        </p:txBody>
      </p:sp>
    </p:spTree>
    <p:extLst>
      <p:ext uri="{BB962C8B-B14F-4D97-AF65-F5344CB8AC3E}">
        <p14:creationId xmlns:p14="http://schemas.microsoft.com/office/powerpoint/2010/main" val="26840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2F04DC65-4FB4-4CF1-89B7-C7381D797199}" type="datetime1">
              <a:rPr lang="en-US" smtClean="0"/>
              <a:t>7/1/2022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191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0455023-39B5-4A49-A5D2-1AF2A201FEC9}" type="datetime1">
              <a:rPr lang="en-US" smtClean="0"/>
              <a:t>7/1/2022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669801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0455023-39B5-4A49-A5D2-1AF2A201FEC9}" type="datetime1">
              <a:rPr lang="en-US" smtClean="0"/>
              <a:t>7/1/2022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310151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30455023-39B5-4A49-A5D2-1AF2A201FEC9}" type="datetime1">
              <a:rPr lang="en-US" smtClean="0"/>
              <a:t>7/1/2022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426363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30455023-39B5-4A49-A5D2-1AF2A201FEC9}" type="datetime1">
              <a:rPr lang="en-US" smtClean="0"/>
              <a:t>7/1/2022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74978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30455023-39B5-4A49-A5D2-1AF2A201FEC9}" type="datetime1">
              <a:rPr lang="en-US" smtClean="0"/>
              <a:t>7/1/2022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3609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0455023-39B5-4A49-A5D2-1AF2A201FEC9}" type="datetime1">
              <a:rPr lang="en-US" smtClean="0"/>
              <a:t>7/1/2022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30987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EEB104-6DC0-4197-BD22-362948E63414}" type="datetime1">
              <a:rPr lang="en-US" smtClean="0"/>
              <a:t>7/1/2022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112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2A6BFCF-246F-436A-8EC7-0FF88D7C3959}" type="datetime1">
              <a:rPr lang="en-US" smtClean="0"/>
              <a:t>7/1/2022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74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0455023-39B5-4A49-A5D2-1AF2A201FEC9}" type="datetime1">
              <a:rPr lang="en-US" smtClean="0"/>
              <a:t>7/1/2022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560246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1A83CDA-F5DD-4B7B-BE3D-618554D6A6B5}" type="datetime1">
              <a:rPr lang="en-US" smtClean="0"/>
              <a:t>7/1/2022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071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543D7C3-0B3E-49EE-9DE8-2ACE74D4AEDD}" type="datetime1">
              <a:rPr lang="en-US" smtClean="0"/>
              <a:t>7/1/2022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208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4BA3A56-763F-4F11-B511-C0ECD3EF76EF}" type="datetime1">
              <a:rPr lang="en-US" smtClean="0"/>
              <a:t>7/1/2022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276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FAB74-C74E-4E12-AF39-97DBF713E63F}" type="datetime1">
              <a:rPr lang="en-US" smtClean="0"/>
              <a:t>7/1/2022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67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9D8723F-7015-41EE-A4C1-A5BE72690E24}" type="datetime1">
              <a:rPr lang="en-US" smtClean="0"/>
              <a:t>7/1/2022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092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96F3BCC-637E-4B40-BCFD-83C5C51F92D0}" type="datetime1">
              <a:rPr lang="en-US" smtClean="0"/>
              <a:t>7/1/2022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022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455023-39B5-4A49-A5D2-1AF2A201FEC9}" type="datetime1">
              <a:rPr lang="en-US" smtClean="0"/>
              <a:t>7/1/2022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83927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Belgesi.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l="35000" r="35000"/>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895061" y="3225689"/>
            <a:ext cx="9495508" cy="994894"/>
          </a:xfrm>
        </p:spPr>
        <p:txBody>
          <a:bodyPr>
            <a:normAutofit fontScale="90000"/>
          </a:bodyPr>
          <a:lstStyle/>
          <a:p>
            <a:r>
              <a:rPr lang="tr-TR" sz="4800" b="1" dirty="0">
                <a:latin typeface="Times New Roman" panose="02020603050405020304" pitchFamily="18" charset="0"/>
                <a:cs typeface="Times New Roman" panose="02020603050405020304" pitchFamily="18" charset="0"/>
              </a:rPr>
              <a:t/>
            </a:r>
            <a:br>
              <a:rPr lang="tr-TR" sz="4800" b="1" dirty="0">
                <a:latin typeface="Times New Roman" panose="02020603050405020304" pitchFamily="18" charset="0"/>
                <a:cs typeface="Times New Roman" panose="02020603050405020304" pitchFamily="18" charset="0"/>
              </a:rPr>
            </a:br>
            <a:r>
              <a:rPr lang="tr-TR" sz="4400" b="1" i="1" cap="all" dirty="0" err="1">
                <a:latin typeface="Times New Roman" panose="02020603050405020304" pitchFamily="18" charset="0"/>
                <a:cs typeface="Times New Roman" panose="02020603050405020304" pitchFamily="18" charset="0"/>
              </a:rPr>
              <a:t>The</a:t>
            </a:r>
            <a:r>
              <a:rPr lang="tr-TR" sz="4400" b="1" i="1" cap="all" dirty="0">
                <a:latin typeface="Times New Roman" panose="02020603050405020304" pitchFamily="18" charset="0"/>
                <a:cs typeface="Times New Roman" panose="02020603050405020304" pitchFamily="18" charset="0"/>
              </a:rPr>
              <a:t> </a:t>
            </a:r>
            <a:r>
              <a:rPr lang="tr-TR" sz="4400" b="1" i="1" cap="all" dirty="0" err="1">
                <a:latin typeface="Times New Roman" panose="02020603050405020304" pitchFamily="18" charset="0"/>
                <a:cs typeface="Times New Roman" panose="02020603050405020304" pitchFamily="18" charset="0"/>
              </a:rPr>
              <a:t>fIfteenth</a:t>
            </a:r>
            <a:r>
              <a:rPr lang="tr-TR" sz="4400" b="1" i="1" cap="all" dirty="0">
                <a:latin typeface="Times New Roman" panose="02020603050405020304" pitchFamily="18" charset="0"/>
                <a:cs typeface="Times New Roman" panose="02020603050405020304" pitchFamily="18" charset="0"/>
              </a:rPr>
              <a:t> </a:t>
            </a:r>
            <a:r>
              <a:rPr lang="tr-TR" sz="4400" b="1" i="1" cap="all" dirty="0" err="1">
                <a:latin typeface="Times New Roman" panose="02020603050405020304" pitchFamily="18" charset="0"/>
                <a:cs typeface="Times New Roman" panose="02020603050405020304" pitchFamily="18" charset="0"/>
              </a:rPr>
              <a:t>century</a:t>
            </a:r>
            <a:endParaRPr lang="tr-TR" sz="4800" b="1" cap="all"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5086595" y="5308476"/>
            <a:ext cx="6706115" cy="994893"/>
          </a:xfrm>
        </p:spPr>
        <p:txBody>
          <a:bodyPr>
            <a:noAutofit/>
          </a:bodyPr>
          <a:lstStyle/>
          <a:p>
            <a:pPr algn="r"/>
            <a:r>
              <a:rPr lang="tr-TR" sz="4800" b="1" i="1" cap="none" dirty="0">
                <a:solidFill>
                  <a:schemeClr val="accent2">
                    <a:lumMod val="75000"/>
                  </a:schemeClr>
                </a:solidFill>
              </a:rPr>
              <a:t>ENGLISH PROSE</a:t>
            </a:r>
          </a:p>
        </p:txBody>
      </p:sp>
    </p:spTree>
    <p:extLst>
      <p:ext uri="{BB962C8B-B14F-4D97-AF65-F5344CB8AC3E}">
        <p14:creationId xmlns:p14="http://schemas.microsoft.com/office/powerpoint/2010/main" val="340915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5F305C72-8769-4E0F-B31D-F4B1C9DC9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72583CFC-05A3-4743-9A2E-7C2095B8D4C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4"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7" name="Group 56">
            <a:extLst>
              <a:ext uri="{FF2B5EF4-FFF2-40B4-BE49-F238E27FC236}">
                <a16:creationId xmlns:a16="http://schemas.microsoft.com/office/drawing/2014/main" id="{506F0A57-55BB-457C-9C8C-3DEE71009A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8"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a16="http://schemas.microsoft.com/office/drawing/2014/main" id="{C5E0C91A-3F1D-43D7-9AB4-5D0A17D5C4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Resim 3">
            <a:extLst>
              <a:ext uri="{FF2B5EF4-FFF2-40B4-BE49-F238E27FC236}">
                <a16:creationId xmlns:a16="http://schemas.microsoft.com/office/drawing/2014/main" id="{BE1905D4-34B0-488E-B803-5C90EC2A22FD}"/>
              </a:ext>
            </a:extLst>
          </p:cNvPr>
          <p:cNvPicPr>
            <a:picLocks noChangeAspect="1"/>
          </p:cNvPicPr>
          <p:nvPr/>
        </p:nvPicPr>
        <p:blipFill rotWithShape="1">
          <a:blip r:embed="rId3"/>
          <a:srcRect l="3856" r="2504"/>
          <a:stretch/>
        </p:blipFill>
        <p:spPr>
          <a:xfrm>
            <a:off x="-1554" y="1731"/>
            <a:ext cx="4655850" cy="6858000"/>
          </a:xfrm>
          <a:prstGeom prst="rect">
            <a:avLst/>
          </a:prstGeom>
        </p:spPr>
      </p:pic>
      <p:sp>
        <p:nvSpPr>
          <p:cNvPr id="2" name="Dikdörtgen 1">
            <a:extLst>
              <a:ext uri="{FF2B5EF4-FFF2-40B4-BE49-F238E27FC236}">
                <a16:creationId xmlns:a16="http://schemas.microsoft.com/office/drawing/2014/main" id="{B128F1C1-E8FE-4210-B396-E55C26C9732C}"/>
              </a:ext>
            </a:extLst>
          </p:cNvPr>
          <p:cNvSpPr/>
          <p:nvPr/>
        </p:nvSpPr>
        <p:spPr>
          <a:xfrm>
            <a:off x="6201706" y="1692564"/>
            <a:ext cx="5440003" cy="3777622"/>
          </a:xfrm>
          <a:prstGeom prst="rect">
            <a:avLst/>
          </a:prstGeom>
        </p:spPr>
        <p:txBody>
          <a:bodyPr vert="horz" lIns="91440" tIns="45720" rIns="91440" bIns="45720" rtlCol="0">
            <a:normAutofit/>
          </a:bodyPr>
          <a:lstStyle/>
          <a:p>
            <a:pPr marL="457200" indent="-457200">
              <a:spcBef>
                <a:spcPts val="1000"/>
              </a:spcBef>
              <a:buClr>
                <a:schemeClr val="accent1"/>
              </a:buClr>
              <a:buFont typeface="Wingdings 3" charset="2"/>
              <a:buChar char=""/>
            </a:pPr>
            <a:r>
              <a:rPr lang="en-US" sz="2400" dirty="0"/>
              <a:t>Arthur’s last knight Sir </a:t>
            </a:r>
            <a:r>
              <a:rPr lang="en-US" sz="2400" dirty="0" err="1"/>
              <a:t>Bedwere</a:t>
            </a:r>
            <a:r>
              <a:rPr lang="en-US" sz="2400" dirty="0"/>
              <a:t> (Bedivere) puts Arthur into the barge in which the ladies are to take him away to the vale of </a:t>
            </a:r>
            <a:r>
              <a:rPr lang="en-US" sz="2400" dirty="0" err="1"/>
              <a:t>Avylyon</a:t>
            </a:r>
            <a:r>
              <a:rPr lang="en-US" sz="2400" dirty="0"/>
              <a:t> to heal him of his grievous wound.</a:t>
            </a:r>
          </a:p>
        </p:txBody>
      </p:sp>
    </p:spTree>
    <p:extLst>
      <p:ext uri="{BB962C8B-B14F-4D97-AF65-F5344CB8AC3E}">
        <p14:creationId xmlns:p14="http://schemas.microsoft.com/office/powerpoint/2010/main" val="91640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5F305C72-8769-4E0F-B31D-F4B1C9DC9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72583CFC-05A3-4743-9A2E-7C2095B8D4C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4"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7" name="Group 56">
            <a:extLst>
              <a:ext uri="{FF2B5EF4-FFF2-40B4-BE49-F238E27FC236}">
                <a16:creationId xmlns:a16="http://schemas.microsoft.com/office/drawing/2014/main" id="{506F0A57-55BB-457C-9C8C-3DEE71009A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8"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a16="http://schemas.microsoft.com/office/drawing/2014/main" id="{C5E0C91A-3F1D-43D7-9AB4-5D0A17D5C4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Resim 3">
            <a:extLst>
              <a:ext uri="{FF2B5EF4-FFF2-40B4-BE49-F238E27FC236}">
                <a16:creationId xmlns:a16="http://schemas.microsoft.com/office/drawing/2014/main" id="{699D1F9E-9DFE-4112-A1BC-C8D47EF92950}"/>
              </a:ext>
            </a:extLst>
          </p:cNvPr>
          <p:cNvPicPr>
            <a:picLocks noChangeAspect="1"/>
          </p:cNvPicPr>
          <p:nvPr/>
        </p:nvPicPr>
        <p:blipFill rotWithShape="1">
          <a:blip r:embed="rId3"/>
          <a:srcRect l="3873" r="9723" b="1"/>
          <a:stretch/>
        </p:blipFill>
        <p:spPr>
          <a:xfrm>
            <a:off x="-1554" y="1731"/>
            <a:ext cx="4655850" cy="6858000"/>
          </a:xfrm>
          <a:prstGeom prst="rect">
            <a:avLst/>
          </a:prstGeom>
        </p:spPr>
      </p:pic>
      <p:sp>
        <p:nvSpPr>
          <p:cNvPr id="2" name="Dikdörtgen 1">
            <a:extLst>
              <a:ext uri="{FF2B5EF4-FFF2-40B4-BE49-F238E27FC236}">
                <a16:creationId xmlns:a16="http://schemas.microsoft.com/office/drawing/2014/main" id="{C1751733-E901-494D-8EAD-6A462DA77216}"/>
              </a:ext>
            </a:extLst>
          </p:cNvPr>
          <p:cNvSpPr/>
          <p:nvPr/>
        </p:nvSpPr>
        <p:spPr>
          <a:xfrm>
            <a:off x="6234231" y="1982989"/>
            <a:ext cx="5222182" cy="3123833"/>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sz="2800" dirty="0"/>
              <a:t>‘Many men say’ that there is written upon Arthur’s tomb: HIC IACET ARTHURUS, REX QUONDAM REXQUE FUTURUS (‘Here lies Arthur, the once and future king’). </a:t>
            </a:r>
          </a:p>
        </p:txBody>
      </p:sp>
    </p:spTree>
    <p:extLst>
      <p:ext uri="{BB962C8B-B14F-4D97-AF65-F5344CB8AC3E}">
        <p14:creationId xmlns:p14="http://schemas.microsoft.com/office/powerpoint/2010/main" val="44670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44" name="Rectangle 9">
            <a:extLst>
              <a:ext uri="{FF2B5EF4-FFF2-40B4-BE49-F238E27FC236}">
                <a16:creationId xmlns:a16="http://schemas.microsoft.com/office/drawing/2014/main" id="{2B258D2B-6AC3-4B3A-A87C-FD7E65178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11">
            <a:extLst>
              <a:ext uri="{FF2B5EF4-FFF2-40B4-BE49-F238E27FC236}">
                <a16:creationId xmlns:a16="http://schemas.microsoft.com/office/drawing/2014/main" id="{AA22AB8F-8672-4CA8-8E57-FDB5A32F1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Resim 4">
            <a:extLst>
              <a:ext uri="{FF2B5EF4-FFF2-40B4-BE49-F238E27FC236}">
                <a16:creationId xmlns:a16="http://schemas.microsoft.com/office/drawing/2014/main" id="{085EF64A-B77E-4CBA-8533-1CF6E5E5A9CA}"/>
              </a:ext>
            </a:extLst>
          </p:cNvPr>
          <p:cNvPicPr>
            <a:picLocks noChangeAspect="1"/>
          </p:cNvPicPr>
          <p:nvPr/>
        </p:nvPicPr>
        <p:blipFill rotWithShape="1">
          <a:blip r:embed="rId3"/>
          <a:srcRect l="3377" t="2899" r="2120" b="5700"/>
          <a:stretch/>
        </p:blipFill>
        <p:spPr>
          <a:xfrm>
            <a:off x="7687734" y="0"/>
            <a:ext cx="4504266" cy="6857999"/>
          </a:xfrm>
          <a:prstGeom prst="rect">
            <a:avLst/>
          </a:prstGeom>
        </p:spPr>
      </p:pic>
      <p:sp>
        <p:nvSpPr>
          <p:cNvPr id="14"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Unvan 1">
            <a:extLst>
              <a:ext uri="{FF2B5EF4-FFF2-40B4-BE49-F238E27FC236}">
                <a16:creationId xmlns:a16="http://schemas.microsoft.com/office/drawing/2014/main" id="{FE1047B9-5F2C-4DBF-8C25-3294F2CF2B4F}"/>
              </a:ext>
            </a:extLst>
          </p:cNvPr>
          <p:cNvSpPr>
            <a:spLocks noGrp="1"/>
          </p:cNvSpPr>
          <p:nvPr>
            <p:ph type="title"/>
          </p:nvPr>
        </p:nvSpPr>
        <p:spPr>
          <a:xfrm>
            <a:off x="541867" y="787400"/>
            <a:ext cx="7145866" cy="778933"/>
          </a:xfrm>
        </p:spPr>
        <p:txBody>
          <a:bodyPr anchor="ctr">
            <a:normAutofit/>
          </a:bodyPr>
          <a:lstStyle/>
          <a:p>
            <a:r>
              <a:rPr lang="en-GB" sz="3200" b="1">
                <a:solidFill>
                  <a:srgbClr val="FEFFFF"/>
                </a:solidFill>
                <a:latin typeface="Times New Roman" panose="02020603050405020304" pitchFamily="18" charset="0"/>
                <a:cs typeface="Times New Roman" panose="02020603050405020304" pitchFamily="18" charset="0"/>
              </a:rPr>
              <a:t>The arrival of printing</a:t>
            </a:r>
            <a:endParaRPr lang="en-GB" sz="3200">
              <a:solidFill>
                <a:srgbClr val="FEFFFF"/>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1162EEBE-8C09-4D21-9C12-B3F011585590}"/>
              </a:ext>
            </a:extLst>
          </p:cNvPr>
          <p:cNvSpPr>
            <a:spLocks noGrp="1"/>
          </p:cNvSpPr>
          <p:nvPr>
            <p:ph idx="1"/>
          </p:nvPr>
        </p:nvSpPr>
        <p:spPr>
          <a:xfrm>
            <a:off x="369589" y="2122097"/>
            <a:ext cx="6977142" cy="3711145"/>
          </a:xfrm>
        </p:spPr>
        <p:txBody>
          <a:bodyPr>
            <a:noAutofit/>
          </a:bodyPr>
          <a:lstStyle/>
          <a:p>
            <a:pPr>
              <a:buClr>
                <a:schemeClr val="bg1"/>
              </a:buClr>
            </a:pPr>
            <a:r>
              <a:rPr lang="en-GB" sz="2800" b="1" dirty="0">
                <a:solidFill>
                  <a:srgbClr val="FEFFFF"/>
                </a:solidFill>
                <a:latin typeface="Times New Roman" panose="02020603050405020304" pitchFamily="18" charset="0"/>
                <a:cs typeface="Times New Roman" panose="02020603050405020304" pitchFamily="18" charset="0"/>
              </a:rPr>
              <a:t>William Caxton</a:t>
            </a:r>
            <a:r>
              <a:rPr lang="tr-TR" sz="2800" b="1" dirty="0">
                <a:solidFill>
                  <a:srgbClr val="FEFFFF"/>
                </a:solidFill>
                <a:latin typeface="Times New Roman" panose="02020603050405020304" pitchFamily="18" charset="0"/>
                <a:cs typeface="Times New Roman" panose="02020603050405020304" pitchFamily="18" charset="0"/>
              </a:rPr>
              <a:t> </a:t>
            </a:r>
            <a:r>
              <a:rPr lang="en-GB" sz="2800" dirty="0">
                <a:solidFill>
                  <a:srgbClr val="FEFFFF"/>
                </a:solidFill>
                <a:latin typeface="Times New Roman" panose="02020603050405020304" pitchFamily="18" charset="0"/>
                <a:cs typeface="Times New Roman" panose="02020603050405020304" pitchFamily="18" charset="0"/>
              </a:rPr>
              <a:t>set up a press near Westminster Abbey in </a:t>
            </a:r>
            <a:r>
              <a:rPr lang="en-GB" sz="2800" b="1" dirty="0">
                <a:solidFill>
                  <a:srgbClr val="FEFFFF"/>
                </a:solidFill>
                <a:latin typeface="Times New Roman" panose="02020603050405020304" pitchFamily="18" charset="0"/>
                <a:cs typeface="Times New Roman" panose="02020603050405020304" pitchFamily="18" charset="0"/>
              </a:rPr>
              <a:t>1476</a:t>
            </a:r>
            <a:r>
              <a:rPr lang="en-GB" sz="2800" dirty="0">
                <a:solidFill>
                  <a:srgbClr val="FEFFFF"/>
                </a:solidFill>
                <a:latin typeface="Times New Roman" panose="02020603050405020304" pitchFamily="18" charset="0"/>
                <a:cs typeface="Times New Roman" panose="02020603050405020304" pitchFamily="18" charset="0"/>
              </a:rPr>
              <a:t>.</a:t>
            </a:r>
            <a:endParaRPr lang="tr-TR" sz="2800" dirty="0">
              <a:solidFill>
                <a:srgbClr val="FEFFFF"/>
              </a:solidFill>
              <a:latin typeface="Times New Roman" panose="02020603050405020304" pitchFamily="18" charset="0"/>
              <a:cs typeface="Times New Roman" panose="02020603050405020304" pitchFamily="18" charset="0"/>
            </a:endParaRPr>
          </a:p>
          <a:p>
            <a:pPr>
              <a:buClr>
                <a:schemeClr val="bg1"/>
              </a:buClr>
            </a:pPr>
            <a:r>
              <a:rPr lang="en-GB" sz="2800" dirty="0">
                <a:solidFill>
                  <a:srgbClr val="FEFFFF"/>
                </a:solidFill>
                <a:latin typeface="Times New Roman" panose="02020603050405020304" pitchFamily="18" charset="0"/>
                <a:cs typeface="Times New Roman" panose="02020603050405020304" pitchFamily="18" charset="0"/>
              </a:rPr>
              <a:t>Most of the eighty books he printed were</a:t>
            </a:r>
            <a:r>
              <a:rPr lang="tr-TR" sz="2800" dirty="0">
                <a:solidFill>
                  <a:srgbClr val="FEFFFF"/>
                </a:solidFill>
                <a:latin typeface="Times New Roman" panose="02020603050405020304" pitchFamily="18" charset="0"/>
                <a:cs typeface="Times New Roman" panose="02020603050405020304" pitchFamily="18" charset="0"/>
              </a:rPr>
              <a:t> </a:t>
            </a:r>
            <a:r>
              <a:rPr lang="en-GB" sz="2800" dirty="0">
                <a:solidFill>
                  <a:srgbClr val="FEFFFF"/>
                </a:solidFill>
                <a:latin typeface="Times New Roman" panose="02020603050405020304" pitchFamily="18" charset="0"/>
                <a:cs typeface="Times New Roman" panose="02020603050405020304" pitchFamily="18" charset="0"/>
              </a:rPr>
              <a:t>religious, but the first was his translation of a history of Troy; he also printed a </a:t>
            </a:r>
            <a:r>
              <a:rPr lang="en-GB" sz="2800" i="1" dirty="0">
                <a:solidFill>
                  <a:srgbClr val="FEFFFF"/>
                </a:solidFill>
                <a:latin typeface="Times New Roman" panose="02020603050405020304" pitchFamily="18" charset="0"/>
                <a:cs typeface="Times New Roman" panose="02020603050405020304" pitchFamily="18" charset="0"/>
              </a:rPr>
              <a:t>Canterbury Tales </a:t>
            </a:r>
            <a:r>
              <a:rPr lang="en-GB" sz="2800" dirty="0">
                <a:solidFill>
                  <a:srgbClr val="FEFFFF"/>
                </a:solidFill>
                <a:latin typeface="Times New Roman" panose="02020603050405020304" pitchFamily="18" charset="0"/>
                <a:cs typeface="Times New Roman" panose="02020603050405020304" pitchFamily="18" charset="0"/>
              </a:rPr>
              <a:t>in 1477.</a:t>
            </a:r>
            <a:endParaRPr lang="tr-TR" sz="2800" dirty="0">
              <a:solidFill>
                <a:srgbClr val="FEFFFF"/>
              </a:solidFill>
              <a:latin typeface="Times New Roman" panose="02020603050405020304" pitchFamily="18" charset="0"/>
              <a:cs typeface="Times New Roman" panose="02020603050405020304" pitchFamily="18" charset="0"/>
            </a:endParaRPr>
          </a:p>
          <a:p>
            <a:pPr>
              <a:buClr>
                <a:schemeClr val="bg1"/>
              </a:buClr>
            </a:pPr>
            <a:r>
              <a:rPr lang="en-GB" sz="2800" dirty="0">
                <a:solidFill>
                  <a:srgbClr val="FEFFFF"/>
                </a:solidFill>
                <a:latin typeface="Times New Roman" panose="02020603050405020304" pitchFamily="18" charset="0"/>
                <a:cs typeface="Times New Roman" panose="02020603050405020304" pitchFamily="18" charset="0"/>
              </a:rPr>
              <a:t>In 1478, he printed</a:t>
            </a:r>
            <a:r>
              <a:rPr lang="tr-TR" sz="2800" dirty="0">
                <a:solidFill>
                  <a:srgbClr val="FEFFFF"/>
                </a:solidFill>
                <a:latin typeface="Times New Roman" panose="02020603050405020304" pitchFamily="18" charset="0"/>
                <a:cs typeface="Times New Roman" panose="02020603050405020304" pitchFamily="18" charset="0"/>
              </a:rPr>
              <a:t> </a:t>
            </a:r>
            <a:r>
              <a:rPr lang="en-GB" sz="2800" i="1" dirty="0">
                <a:solidFill>
                  <a:srgbClr val="FEFFFF"/>
                </a:solidFill>
                <a:latin typeface="Times New Roman" panose="02020603050405020304" pitchFamily="18" charset="0"/>
                <a:cs typeface="Times New Roman" panose="02020603050405020304" pitchFamily="18" charset="0"/>
              </a:rPr>
              <a:t>L</a:t>
            </a:r>
            <a:r>
              <a:rPr lang="tr-TR" sz="2800" i="1" dirty="0">
                <a:solidFill>
                  <a:srgbClr val="FEFFFF"/>
                </a:solidFill>
                <a:latin typeface="Times New Roman" panose="02020603050405020304" pitchFamily="18" charset="0"/>
                <a:cs typeface="Times New Roman" panose="02020603050405020304" pitchFamily="18" charset="0"/>
              </a:rPr>
              <a:t>e</a:t>
            </a:r>
            <a:r>
              <a:rPr lang="en-GB" sz="2800" i="1" dirty="0">
                <a:solidFill>
                  <a:srgbClr val="FEFFFF"/>
                </a:solidFill>
                <a:latin typeface="Times New Roman" panose="02020603050405020304" pitchFamily="18" charset="0"/>
                <a:cs typeface="Times New Roman" panose="02020603050405020304" pitchFamily="18" charset="0"/>
              </a:rPr>
              <a:t> </a:t>
            </a:r>
            <a:r>
              <a:rPr lang="en-GB" sz="2800" i="1" dirty="0" err="1">
                <a:solidFill>
                  <a:srgbClr val="FEFFFF"/>
                </a:solidFill>
                <a:latin typeface="Times New Roman" panose="02020603050405020304" pitchFamily="18" charset="0"/>
                <a:cs typeface="Times New Roman" panose="02020603050405020304" pitchFamily="18" charset="0"/>
              </a:rPr>
              <a:t>Morte</a:t>
            </a:r>
            <a:r>
              <a:rPr lang="en-GB" sz="2800" i="1" dirty="0">
                <a:solidFill>
                  <a:srgbClr val="FEFFFF"/>
                </a:solidFill>
                <a:latin typeface="Times New Roman" panose="02020603050405020304" pitchFamily="18" charset="0"/>
                <a:cs typeface="Times New Roman" panose="02020603050405020304" pitchFamily="18" charset="0"/>
              </a:rPr>
              <a:t> D</a:t>
            </a:r>
            <a:r>
              <a:rPr lang="tr-TR" sz="2800" i="1" dirty="0">
                <a:solidFill>
                  <a:srgbClr val="FEFFFF"/>
                </a:solidFill>
                <a:latin typeface="Times New Roman" panose="02020603050405020304" pitchFamily="18" charset="0"/>
                <a:cs typeface="Times New Roman" panose="02020603050405020304" pitchFamily="18" charset="0"/>
              </a:rPr>
              <a:t>’</a:t>
            </a:r>
            <a:r>
              <a:rPr lang="en-GB" sz="2800" i="1" dirty="0">
                <a:solidFill>
                  <a:srgbClr val="FEFFFF"/>
                </a:solidFill>
                <a:latin typeface="Times New Roman" panose="02020603050405020304" pitchFamily="18" charset="0"/>
                <a:cs typeface="Times New Roman" panose="02020603050405020304" pitchFamily="18" charset="0"/>
              </a:rPr>
              <a:t>Arthur</a:t>
            </a:r>
            <a:r>
              <a:rPr lang="tr-TR" sz="2800" i="1" dirty="0">
                <a:solidFill>
                  <a:srgbClr val="FEFFFF"/>
                </a:solidFill>
                <a:latin typeface="Times New Roman" panose="02020603050405020304" pitchFamily="18" charset="0"/>
                <a:cs typeface="Times New Roman" panose="02020603050405020304" pitchFamily="18" charset="0"/>
              </a:rPr>
              <a:t>.</a:t>
            </a:r>
            <a:endParaRPr lang="en-GB" sz="2800" dirty="0">
              <a:solidFill>
                <a:srgbClr val="FE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E9D11FD5-487C-4A6B-836F-3831DC830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1">
            <a:extLst>
              <a:ext uri="{FF2B5EF4-FFF2-40B4-BE49-F238E27FC236}">
                <a16:creationId xmlns:a16="http://schemas.microsoft.com/office/drawing/2014/main" id="{99765169-F70D-4841-BE65-62E10CBED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2E5E2F2A-DB70-45B1-8515-C015D394597B}"/>
              </a:ext>
            </a:extLst>
          </p:cNvPr>
          <p:cNvSpPr>
            <a:spLocks noGrp="1"/>
          </p:cNvSpPr>
          <p:nvPr>
            <p:ph idx="1"/>
          </p:nvPr>
        </p:nvSpPr>
        <p:spPr>
          <a:xfrm>
            <a:off x="649225" y="1295853"/>
            <a:ext cx="4605125" cy="4474870"/>
          </a:xfrm>
        </p:spPr>
        <p:txBody>
          <a:bodyPr>
            <a:normAutofit lnSpcReduction="10000"/>
          </a:bodyPr>
          <a:lstStyle/>
          <a:p>
            <a:r>
              <a:rPr lang="en-GB" sz="2400" dirty="0">
                <a:solidFill>
                  <a:schemeClr val="tx1"/>
                </a:solidFill>
                <a:latin typeface="Times New Roman" panose="02020603050405020304" pitchFamily="18" charset="0"/>
                <a:cs typeface="Times New Roman" panose="02020603050405020304" pitchFamily="18" charset="0"/>
              </a:rPr>
              <a:t> </a:t>
            </a:r>
            <a:r>
              <a:rPr lang="en-GB" sz="3000" dirty="0">
                <a:solidFill>
                  <a:schemeClr val="tx1"/>
                </a:solidFill>
                <a:latin typeface="Times New Roman" panose="02020603050405020304" pitchFamily="18" charset="0"/>
                <a:cs typeface="Times New Roman" panose="02020603050405020304" pitchFamily="18" charset="0"/>
              </a:rPr>
              <a:t>The printing was a technological revolution which transformed both reading habits and the language itself.</a:t>
            </a:r>
          </a:p>
          <a:p>
            <a:r>
              <a:rPr lang="en-GB" sz="3000" dirty="0">
                <a:solidFill>
                  <a:schemeClr val="tx1"/>
                </a:solidFill>
                <a:latin typeface="Times New Roman" panose="02020603050405020304" pitchFamily="18" charset="0"/>
                <a:cs typeface="Times New Roman" panose="02020603050405020304" pitchFamily="18" charset="0"/>
              </a:rPr>
              <a:t>Combined with the great improvement </a:t>
            </a:r>
            <a:r>
              <a:rPr lang="en-GB" sz="3000">
                <a:solidFill>
                  <a:schemeClr val="tx1"/>
                </a:solidFill>
                <a:latin typeface="Times New Roman" panose="02020603050405020304" pitchFamily="18" charset="0"/>
                <a:cs typeface="Times New Roman" panose="02020603050405020304" pitchFamily="18" charset="0"/>
              </a:rPr>
              <a:t>in education, </a:t>
            </a:r>
            <a:r>
              <a:rPr lang="en-GB" sz="3000" dirty="0">
                <a:solidFill>
                  <a:schemeClr val="tx1"/>
                </a:solidFill>
                <a:latin typeface="Times New Roman" panose="02020603050405020304" pitchFamily="18" charset="0"/>
                <a:cs typeface="Times New Roman" panose="02020603050405020304" pitchFamily="18" charset="0"/>
              </a:rPr>
              <a:t>printing paved the way for an English Renaissance.</a:t>
            </a:r>
          </a:p>
        </p:txBody>
      </p:sp>
      <p:pic>
        <p:nvPicPr>
          <p:cNvPr id="5" name="Resim 4">
            <a:extLst>
              <a:ext uri="{FF2B5EF4-FFF2-40B4-BE49-F238E27FC236}">
                <a16:creationId xmlns:a16="http://schemas.microsoft.com/office/drawing/2014/main" id="{825281F8-60E5-45A8-9B6A-CD1B9117FD0F}"/>
              </a:ext>
            </a:extLst>
          </p:cNvPr>
          <p:cNvPicPr>
            <a:picLocks noChangeAspect="1"/>
          </p:cNvPicPr>
          <p:nvPr/>
        </p:nvPicPr>
        <p:blipFill>
          <a:blip r:embed="rId2"/>
          <a:stretch>
            <a:fillRect/>
          </a:stretch>
        </p:blipFill>
        <p:spPr>
          <a:xfrm>
            <a:off x="5486724" y="1323270"/>
            <a:ext cx="6469854" cy="3898087"/>
          </a:xfrm>
          <a:prstGeom prst="rect">
            <a:avLst/>
          </a:prstGeom>
        </p:spPr>
      </p:pic>
      <p:sp>
        <p:nvSpPr>
          <p:cNvPr id="18"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05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Bibliography</a:t>
            </a:r>
            <a:endParaRPr lang="en-GB" dirty="0"/>
          </a:p>
        </p:txBody>
      </p:sp>
      <p:sp>
        <p:nvSpPr>
          <p:cNvPr id="3" name="İçerik Yer Tutucusu 2"/>
          <p:cNvSpPr>
            <a:spLocks noGrp="1"/>
          </p:cNvSpPr>
          <p:nvPr>
            <p:ph idx="1"/>
          </p:nvPr>
        </p:nvSpPr>
        <p:spPr/>
        <p:txBody>
          <a:bodyPr/>
          <a:lstStyle/>
          <a:p>
            <a:r>
              <a:rPr lang="en-GB" dirty="0"/>
              <a:t>Greenblatt, Stephen, editor. </a:t>
            </a:r>
            <a:r>
              <a:rPr lang="en-GB" i="1" dirty="0"/>
              <a:t>Norton Anthology of English Literature</a:t>
            </a:r>
            <a:r>
              <a:rPr lang="en-GB" dirty="0"/>
              <a:t>. 8th ed., vol. 1, W. W. Norton &amp; Company, 2006.</a:t>
            </a:r>
            <a:endParaRPr lang="tr-TR" dirty="0"/>
          </a:p>
          <a:p>
            <a:r>
              <a:rPr lang="en-GB" dirty="0" err="1"/>
              <a:t>Brodey</a:t>
            </a:r>
            <a:r>
              <a:rPr lang="en-GB" dirty="0"/>
              <a:t>, Kenneth, and Fabio </a:t>
            </a:r>
            <a:r>
              <a:rPr lang="en-GB" dirty="0" err="1"/>
              <a:t>Malgaretti</a:t>
            </a:r>
            <a:r>
              <a:rPr lang="en-GB" dirty="0"/>
              <a:t>, editors. </a:t>
            </a:r>
            <a:r>
              <a:rPr lang="en-GB" i="1" dirty="0"/>
              <a:t>Focus on English and American Literature</a:t>
            </a:r>
            <a:r>
              <a:rPr lang="en-GB" dirty="0"/>
              <a:t>. Modern Languages, </a:t>
            </a:r>
            <a:r>
              <a:rPr lang="en-GB"/>
              <a:t>2002</a:t>
            </a:r>
            <a:r>
              <a:rPr lang="en-GB" smtClean="0"/>
              <a:t>.</a:t>
            </a:r>
            <a:endParaRPr lang="tr-TR"/>
          </a:p>
        </p:txBody>
      </p:sp>
    </p:spTree>
    <p:extLst>
      <p:ext uri="{BB962C8B-B14F-4D97-AF65-F5344CB8AC3E}">
        <p14:creationId xmlns:p14="http://schemas.microsoft.com/office/powerpoint/2010/main" val="70018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214EC5B6-0D38-4322-AE4A-4875538D5811}"/>
              </a:ext>
            </a:extLst>
          </p:cNvPr>
          <p:cNvSpPr/>
          <p:nvPr/>
        </p:nvSpPr>
        <p:spPr>
          <a:xfrm>
            <a:off x="3896140" y="520342"/>
            <a:ext cx="6096000" cy="738664"/>
          </a:xfrm>
          <a:prstGeom prst="rect">
            <a:avLst/>
          </a:prstGeom>
        </p:spPr>
        <p:txBody>
          <a:bodyPr>
            <a:spAutoFit/>
          </a:bodyPr>
          <a:lstStyle/>
          <a:p>
            <a:r>
              <a:rPr lang="en-GB" sz="2400" b="1" dirty="0">
                <a:solidFill>
                  <a:srgbClr val="000000"/>
                </a:solidFill>
                <a:latin typeface="TimesNewRoman"/>
              </a:rPr>
              <a:t>Fifteenth-century events and literature</a:t>
            </a:r>
            <a:r>
              <a:rPr lang="en-GB" sz="2400" dirty="0"/>
              <a:t> </a:t>
            </a:r>
            <a:r>
              <a:rPr lang="en-GB" dirty="0"/>
              <a:t/>
            </a:r>
            <a:br>
              <a:rPr lang="en-GB" dirty="0"/>
            </a:br>
            <a:endParaRPr lang="en-GB" dirty="0"/>
          </a:p>
        </p:txBody>
      </p:sp>
      <p:graphicFrame>
        <p:nvGraphicFramePr>
          <p:cNvPr id="22" name="Nesne 21">
            <a:extLst>
              <a:ext uri="{FF2B5EF4-FFF2-40B4-BE49-F238E27FC236}">
                <a16:creationId xmlns:a16="http://schemas.microsoft.com/office/drawing/2014/main" id="{FE8808D9-E902-422F-9D97-D416E9B6B91F}"/>
              </a:ext>
            </a:extLst>
          </p:cNvPr>
          <p:cNvGraphicFramePr>
            <a:graphicFrameLocks noChangeAspect="1"/>
          </p:cNvGraphicFramePr>
          <p:nvPr>
            <p:extLst>
              <p:ext uri="{D42A27DB-BD31-4B8C-83A1-F6EECF244321}">
                <p14:modId xmlns:p14="http://schemas.microsoft.com/office/powerpoint/2010/main" val="1452912753"/>
              </p:ext>
            </p:extLst>
          </p:nvPr>
        </p:nvGraphicFramePr>
        <p:xfrm>
          <a:off x="1582737" y="1010272"/>
          <a:ext cx="10609263" cy="6750050"/>
        </p:xfrm>
        <a:graphic>
          <a:graphicData uri="http://schemas.openxmlformats.org/presentationml/2006/ole">
            <mc:AlternateContent xmlns:mc="http://schemas.openxmlformats.org/markup-compatibility/2006">
              <mc:Choice xmlns:v="urn:schemas-microsoft-com:vml" Requires="v">
                <p:oleObj spid="_x0000_s1078" name="Document" r:id="rId3" imgW="6644694" imgH="4109682" progId="Word.Document.12">
                  <p:embed/>
                </p:oleObj>
              </mc:Choice>
              <mc:Fallback>
                <p:oleObj name="Document" r:id="rId3" imgW="6644694" imgH="4109682" progId="Word.Document.12">
                  <p:embed/>
                  <p:pic>
                    <p:nvPicPr>
                      <p:cNvPr id="0" name=""/>
                      <p:cNvPicPr/>
                      <p:nvPr/>
                    </p:nvPicPr>
                    <p:blipFill>
                      <a:blip r:embed="rId4"/>
                      <a:stretch>
                        <a:fillRect/>
                      </a:stretch>
                    </p:blipFill>
                    <p:spPr>
                      <a:xfrm>
                        <a:off x="1582737" y="1010272"/>
                        <a:ext cx="10609263" cy="6750050"/>
                      </a:xfrm>
                      <a:prstGeom prst="rect">
                        <a:avLst/>
                      </a:prstGeom>
                      <a:ln>
                        <a:noFill/>
                      </a:ln>
                    </p:spPr>
                  </p:pic>
                </p:oleObj>
              </mc:Fallback>
            </mc:AlternateContent>
          </a:graphicData>
        </a:graphic>
      </p:graphicFrame>
    </p:spTree>
    <p:extLst>
      <p:ext uri="{BB962C8B-B14F-4D97-AF65-F5344CB8AC3E}">
        <p14:creationId xmlns:p14="http://schemas.microsoft.com/office/powerpoint/2010/main" val="221247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305C72-8769-4E0F-B31D-F4B1C9DC9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72583CFC-05A3-4743-9A2E-7C2095B8D4C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06F0A57-55BB-457C-9C8C-3DEE71009A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Unvan 1">
            <a:extLst>
              <a:ext uri="{FF2B5EF4-FFF2-40B4-BE49-F238E27FC236}">
                <a16:creationId xmlns:a16="http://schemas.microsoft.com/office/drawing/2014/main" id="{CFA7B017-1DA0-4543-B4DB-733946C2AEAB}"/>
              </a:ext>
            </a:extLst>
          </p:cNvPr>
          <p:cNvSpPr>
            <a:spLocks noGrp="1"/>
          </p:cNvSpPr>
          <p:nvPr>
            <p:ph type="title"/>
          </p:nvPr>
        </p:nvSpPr>
        <p:spPr>
          <a:xfrm>
            <a:off x="6096000" y="1523191"/>
            <a:ext cx="4724673" cy="507297"/>
          </a:xfrm>
        </p:spPr>
        <p:txBody>
          <a:bodyPr>
            <a:normAutofit fontScale="90000"/>
          </a:bodyPr>
          <a:lstStyle/>
          <a:p>
            <a:r>
              <a:rPr lang="en-GB" b="1" dirty="0">
                <a:latin typeface="Times New Roman" panose="02020603050405020304" pitchFamily="18" charset="0"/>
                <a:cs typeface="Times New Roman" panose="02020603050405020304" pitchFamily="18" charset="0"/>
              </a:rPr>
              <a:t>Thomas Malory</a:t>
            </a:r>
            <a:r>
              <a:rPr lang="tr-TR" b="1" dirty="0">
                <a:latin typeface="Times New Roman" panose="02020603050405020304" pitchFamily="18" charset="0"/>
                <a:cs typeface="Times New Roman" panose="02020603050405020304" pitchFamily="18" charset="0"/>
              </a:rPr>
              <a:t> (? -1471)</a:t>
            </a:r>
            <a:endParaRPr lang="en-GB" dirty="0"/>
          </a:p>
        </p:txBody>
      </p:sp>
      <p:sp>
        <p:nvSpPr>
          <p:cNvPr id="39" name="Rectangle 38">
            <a:extLst>
              <a:ext uri="{FF2B5EF4-FFF2-40B4-BE49-F238E27FC236}">
                <a16:creationId xmlns:a16="http://schemas.microsoft.com/office/drawing/2014/main" id="{C5E0C91A-3F1D-43D7-9AB4-5D0A17D5C4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Resim 3">
            <a:extLst>
              <a:ext uri="{FF2B5EF4-FFF2-40B4-BE49-F238E27FC236}">
                <a16:creationId xmlns:a16="http://schemas.microsoft.com/office/drawing/2014/main" id="{EC654E6D-1C75-4D2A-AF8E-DE29FBEB9636}"/>
              </a:ext>
            </a:extLst>
          </p:cNvPr>
          <p:cNvPicPr>
            <a:picLocks noChangeAspect="1"/>
          </p:cNvPicPr>
          <p:nvPr/>
        </p:nvPicPr>
        <p:blipFill rotWithShape="1">
          <a:blip r:embed="rId3">
            <a:extLst>
              <a:ext uri="{28A0092B-C50C-407E-A947-70E740481C1C}">
                <a14:useLocalDpi xmlns:a14="http://schemas.microsoft.com/office/drawing/2010/main" val="0"/>
              </a:ext>
            </a:extLst>
          </a:blip>
          <a:srcRect r="1965"/>
          <a:stretch/>
        </p:blipFill>
        <p:spPr>
          <a:xfrm>
            <a:off x="-1554" y="1731"/>
            <a:ext cx="4655850" cy="6858000"/>
          </a:xfrm>
          <a:prstGeom prst="rect">
            <a:avLst/>
          </a:prstGeom>
        </p:spPr>
      </p:pic>
      <p:sp>
        <p:nvSpPr>
          <p:cNvPr id="3" name="İçerik Yer Tutucusu 2">
            <a:extLst>
              <a:ext uri="{FF2B5EF4-FFF2-40B4-BE49-F238E27FC236}">
                <a16:creationId xmlns:a16="http://schemas.microsoft.com/office/drawing/2014/main" id="{A71AB0D6-F28A-48E6-91ED-C88C762EE33E}"/>
              </a:ext>
            </a:extLst>
          </p:cNvPr>
          <p:cNvSpPr>
            <a:spLocks noGrp="1"/>
          </p:cNvSpPr>
          <p:nvPr>
            <p:ph idx="1"/>
          </p:nvPr>
        </p:nvSpPr>
        <p:spPr>
          <a:xfrm>
            <a:off x="5623618" y="2919214"/>
            <a:ext cx="6254057" cy="1444767"/>
          </a:xfrm>
        </p:spPr>
        <p:txBody>
          <a:bodyPr>
            <a:noAutofit/>
          </a:bodyPr>
          <a:lstStyle/>
          <a:p>
            <a:pPr lvl="0">
              <a:lnSpc>
                <a:spcPct val="90000"/>
              </a:lnSpc>
              <a:spcBef>
                <a:spcPts val="600"/>
              </a:spcBef>
              <a:buClrTx/>
              <a:buFont typeface="Wingdings" panose="05000000000000000000" pitchFamily="2" charset="2"/>
              <a:buChar char="v"/>
            </a:pPr>
            <a:r>
              <a:rPr lang="tr-TR" sz="2600" dirty="0" err="1">
                <a:solidFill>
                  <a:schemeClr val="tx1"/>
                </a:solidFill>
                <a:latin typeface="Times New Roman" panose="02020603050405020304" pitchFamily="18" charset="0"/>
                <a:cs typeface="Times New Roman" panose="02020603050405020304" pitchFamily="18" charset="0"/>
              </a:rPr>
              <a:t>Malory</a:t>
            </a:r>
            <a:r>
              <a:rPr lang="tr-TR" sz="2600" dirty="0">
                <a:solidFill>
                  <a:schemeClr val="tx1"/>
                </a:solidFill>
                <a:latin typeface="Times New Roman" panose="02020603050405020304" pitchFamily="18" charset="0"/>
                <a:cs typeface="Times New Roman" panose="02020603050405020304" pitchFamily="18" charset="0"/>
              </a:rPr>
              <a:t> </a:t>
            </a:r>
            <a:r>
              <a:rPr lang="tr-TR" sz="2600" dirty="0" err="1">
                <a:solidFill>
                  <a:schemeClr val="tx1"/>
                </a:solidFill>
                <a:latin typeface="Times New Roman" panose="02020603050405020304" pitchFamily="18" charset="0"/>
                <a:cs typeface="Times New Roman" panose="02020603050405020304" pitchFamily="18" charset="0"/>
              </a:rPr>
              <a:t>fought</a:t>
            </a:r>
            <a:r>
              <a:rPr lang="tr-TR" sz="2600" dirty="0">
                <a:solidFill>
                  <a:schemeClr val="tx1"/>
                </a:solidFill>
                <a:latin typeface="Times New Roman" panose="02020603050405020304" pitchFamily="18" charset="0"/>
                <a:cs typeface="Times New Roman" panose="02020603050405020304" pitchFamily="18" charset="0"/>
              </a:rPr>
              <a:t> in </a:t>
            </a:r>
            <a:r>
              <a:rPr lang="tr-TR" sz="2600" dirty="0" err="1">
                <a:solidFill>
                  <a:schemeClr val="tx1"/>
                </a:solidFill>
                <a:latin typeface="Times New Roman" panose="02020603050405020304" pitchFamily="18" charset="0"/>
                <a:cs typeface="Times New Roman" panose="02020603050405020304" pitchFamily="18" charset="0"/>
              </a:rPr>
              <a:t>the</a:t>
            </a:r>
            <a:r>
              <a:rPr lang="tr-TR" sz="2600" dirty="0">
                <a:solidFill>
                  <a:schemeClr val="tx1"/>
                </a:solidFill>
                <a:latin typeface="Times New Roman" panose="02020603050405020304" pitchFamily="18" charset="0"/>
                <a:cs typeface="Times New Roman" panose="02020603050405020304" pitchFamily="18" charset="0"/>
              </a:rPr>
              <a:t> </a:t>
            </a:r>
            <a:r>
              <a:rPr lang="tr-TR" sz="2600" dirty="0" err="1">
                <a:solidFill>
                  <a:schemeClr val="tx1"/>
                </a:solidFill>
                <a:latin typeface="Times New Roman" panose="02020603050405020304" pitchFamily="18" charset="0"/>
                <a:cs typeface="Times New Roman" panose="02020603050405020304" pitchFamily="18" charset="0"/>
              </a:rPr>
              <a:t>Hundred</a:t>
            </a:r>
            <a:r>
              <a:rPr lang="tr-TR" sz="2600" dirty="0">
                <a:solidFill>
                  <a:schemeClr val="tx1"/>
                </a:solidFill>
                <a:latin typeface="Times New Roman" panose="02020603050405020304" pitchFamily="18" charset="0"/>
                <a:cs typeface="Times New Roman" panose="02020603050405020304" pitchFamily="18" charset="0"/>
              </a:rPr>
              <a:t> </a:t>
            </a:r>
            <a:r>
              <a:rPr lang="tr-TR" sz="2600" dirty="0" err="1">
                <a:solidFill>
                  <a:schemeClr val="tx1"/>
                </a:solidFill>
                <a:latin typeface="Times New Roman" panose="02020603050405020304" pitchFamily="18" charset="0"/>
                <a:cs typeface="Times New Roman" panose="02020603050405020304" pitchFamily="18" charset="0"/>
              </a:rPr>
              <a:t>Years</a:t>
            </a:r>
            <a:r>
              <a:rPr lang="tr-TR" sz="2600" dirty="0">
                <a:solidFill>
                  <a:schemeClr val="tx1"/>
                </a:solidFill>
                <a:latin typeface="Times New Roman" panose="02020603050405020304" pitchFamily="18" charset="0"/>
                <a:cs typeface="Times New Roman" panose="02020603050405020304" pitchFamily="18" charset="0"/>
              </a:rPr>
              <a:t>’ </a:t>
            </a:r>
            <a:r>
              <a:rPr lang="tr-TR" sz="2600" dirty="0" err="1">
                <a:solidFill>
                  <a:schemeClr val="tx1"/>
                </a:solidFill>
                <a:latin typeface="Times New Roman" panose="02020603050405020304" pitchFamily="18" charset="0"/>
                <a:cs typeface="Times New Roman" panose="02020603050405020304" pitchFamily="18" charset="0"/>
              </a:rPr>
              <a:t>War</a:t>
            </a:r>
            <a:r>
              <a:rPr lang="tr-TR" sz="2600" dirty="0">
                <a:solidFill>
                  <a:schemeClr val="tx1"/>
                </a:solidFill>
                <a:latin typeface="Times New Roman" panose="02020603050405020304" pitchFamily="18" charset="0"/>
                <a:cs typeface="Times New Roman" panose="02020603050405020304" pitchFamily="18" charset="0"/>
              </a:rPr>
              <a:t> </a:t>
            </a:r>
            <a:r>
              <a:rPr lang="tr-TR" sz="2600" dirty="0" err="1">
                <a:solidFill>
                  <a:schemeClr val="tx1"/>
                </a:solidFill>
                <a:latin typeface="Times New Roman" panose="02020603050405020304" pitchFamily="18" charset="0"/>
                <a:cs typeface="Times New Roman" panose="02020603050405020304" pitchFamily="18" charset="0"/>
              </a:rPr>
              <a:t>and</a:t>
            </a:r>
            <a:r>
              <a:rPr lang="tr-TR" sz="2600" dirty="0">
                <a:solidFill>
                  <a:schemeClr val="tx1"/>
                </a:solidFill>
                <a:latin typeface="Times New Roman" panose="02020603050405020304" pitchFamily="18" charset="0"/>
                <a:cs typeface="Times New Roman" panose="02020603050405020304" pitchFamily="18" charset="0"/>
              </a:rPr>
              <a:t> </a:t>
            </a:r>
            <a:r>
              <a:rPr lang="tr-TR" sz="2600" dirty="0" err="1">
                <a:solidFill>
                  <a:schemeClr val="tx1"/>
                </a:solidFill>
                <a:latin typeface="Times New Roman" panose="02020603050405020304" pitchFamily="18" charset="0"/>
                <a:cs typeface="Times New Roman" panose="02020603050405020304" pitchFamily="18" charset="0"/>
              </a:rPr>
              <a:t>was</a:t>
            </a:r>
            <a:r>
              <a:rPr lang="tr-TR" sz="2600" dirty="0">
                <a:solidFill>
                  <a:schemeClr val="tx1"/>
                </a:solidFill>
                <a:latin typeface="Times New Roman" panose="02020603050405020304" pitchFamily="18" charset="0"/>
                <a:cs typeface="Times New Roman" panose="02020603050405020304" pitchFamily="18" charset="0"/>
              </a:rPr>
              <a:t> </a:t>
            </a:r>
            <a:r>
              <a:rPr lang="tr-TR" sz="2600" dirty="0" err="1">
                <a:solidFill>
                  <a:schemeClr val="tx1"/>
                </a:solidFill>
                <a:latin typeface="Times New Roman" panose="02020603050405020304" pitchFamily="18" charset="0"/>
                <a:cs typeface="Times New Roman" panose="02020603050405020304" pitchFamily="18" charset="0"/>
              </a:rPr>
              <a:t>elected</a:t>
            </a:r>
            <a:r>
              <a:rPr lang="tr-TR" sz="2600" dirty="0">
                <a:solidFill>
                  <a:schemeClr val="tx1"/>
                </a:solidFill>
                <a:latin typeface="Times New Roman" panose="02020603050405020304" pitchFamily="18" charset="0"/>
                <a:cs typeface="Times New Roman" panose="02020603050405020304" pitchFamily="18" charset="0"/>
              </a:rPr>
              <a:t> </a:t>
            </a:r>
            <a:r>
              <a:rPr lang="tr-TR" sz="2600" dirty="0" err="1">
                <a:solidFill>
                  <a:schemeClr val="tx1"/>
                </a:solidFill>
                <a:latin typeface="Times New Roman" panose="02020603050405020304" pitchFamily="18" charset="0"/>
                <a:cs typeface="Times New Roman" panose="02020603050405020304" pitchFamily="18" charset="0"/>
              </a:rPr>
              <a:t>to</a:t>
            </a:r>
            <a:r>
              <a:rPr lang="tr-TR" sz="2600" dirty="0">
                <a:solidFill>
                  <a:schemeClr val="tx1"/>
                </a:solidFill>
                <a:latin typeface="Times New Roman" panose="02020603050405020304" pitchFamily="18" charset="0"/>
                <a:cs typeface="Times New Roman" panose="02020603050405020304" pitchFamily="18" charset="0"/>
              </a:rPr>
              <a:t> </a:t>
            </a:r>
            <a:r>
              <a:rPr lang="tr-TR" sz="2600" dirty="0" err="1">
                <a:solidFill>
                  <a:schemeClr val="tx1"/>
                </a:solidFill>
                <a:latin typeface="Times New Roman" panose="02020603050405020304" pitchFamily="18" charset="0"/>
                <a:cs typeface="Times New Roman" panose="02020603050405020304" pitchFamily="18" charset="0"/>
              </a:rPr>
              <a:t>Parliament</a:t>
            </a:r>
            <a:r>
              <a:rPr lang="tr-TR" sz="2600" dirty="0">
                <a:solidFill>
                  <a:schemeClr val="tx1"/>
                </a:solidFill>
                <a:latin typeface="Times New Roman" panose="02020603050405020304" pitchFamily="18" charset="0"/>
                <a:cs typeface="Times New Roman" panose="02020603050405020304" pitchFamily="18" charset="0"/>
              </a:rPr>
              <a:t> in 1440</a:t>
            </a:r>
            <a:r>
              <a:rPr lang="tr-TR" sz="2600" dirty="0" smtClean="0">
                <a:solidFill>
                  <a:schemeClr val="tx1"/>
                </a:solidFill>
                <a:latin typeface="Times New Roman" panose="02020603050405020304" pitchFamily="18" charset="0"/>
                <a:cs typeface="Times New Roman" panose="02020603050405020304" pitchFamily="18" charset="0"/>
              </a:rPr>
              <a:t>.</a:t>
            </a:r>
            <a:endParaRPr lang="tr-TR"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18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l="100000" r="35000"/>
          </a:stretch>
        </a:blipFill>
        <a:effectLst/>
      </p:bgPr>
    </p:bg>
    <p:spTree>
      <p:nvGrpSpPr>
        <p:cNvPr id="1" name=""/>
        <p:cNvGrpSpPr/>
        <p:nvPr/>
      </p:nvGrpSpPr>
      <p:grpSpPr>
        <a:xfrm>
          <a:off x="0" y="0"/>
          <a:ext cx="0" cy="0"/>
          <a:chOff x="0" y="0"/>
          <a:chExt cx="0" cy="0"/>
        </a:xfrm>
      </p:grpSpPr>
      <p:sp>
        <p:nvSpPr>
          <p:cNvPr id="3" name="Metin kutusu 2"/>
          <p:cNvSpPr txBox="1"/>
          <p:nvPr/>
        </p:nvSpPr>
        <p:spPr>
          <a:xfrm>
            <a:off x="1600942" y="1687104"/>
            <a:ext cx="10023728" cy="3046988"/>
          </a:xfrm>
          <a:prstGeom prst="rect">
            <a:avLst/>
          </a:prstGeom>
          <a:noFill/>
        </p:spPr>
        <p:txBody>
          <a:bodyPr wrap="square" rtlCol="0">
            <a:spAutoFit/>
          </a:bodyPr>
          <a:lstStyle/>
          <a:p>
            <a:pPr marL="457200" indent="-457200">
              <a:buFont typeface="Arial" panose="020B0604020202020204" pitchFamily="34" charset="0"/>
              <a:buChar char="•"/>
            </a:pPr>
            <a:r>
              <a:rPr lang="en-GB" sz="3200" dirty="0">
                <a:latin typeface="Times New Roman" panose="02020603050405020304" pitchFamily="18" charset="0"/>
                <a:cs typeface="Times New Roman" panose="02020603050405020304" pitchFamily="18" charset="0"/>
              </a:rPr>
              <a:t>Malory’s book was re-titled </a:t>
            </a:r>
            <a:r>
              <a:rPr lang="en-GB" sz="3200" i="1" dirty="0">
                <a:latin typeface="Times New Roman" panose="02020603050405020304" pitchFamily="18" charset="0"/>
                <a:cs typeface="Times New Roman" panose="02020603050405020304" pitchFamily="18" charset="0"/>
              </a:rPr>
              <a:t>Le </a:t>
            </a:r>
            <a:r>
              <a:rPr lang="en-GB" sz="3200" i="1" dirty="0" err="1">
                <a:latin typeface="Times New Roman" panose="02020603050405020304" pitchFamily="18" charset="0"/>
                <a:cs typeface="Times New Roman" panose="02020603050405020304" pitchFamily="18" charset="0"/>
              </a:rPr>
              <a:t>Morte</a:t>
            </a:r>
            <a:r>
              <a:rPr lang="en-GB" sz="3200" i="1" dirty="0">
                <a:latin typeface="Times New Roman" panose="02020603050405020304" pitchFamily="18" charset="0"/>
                <a:cs typeface="Times New Roman" panose="02020603050405020304" pitchFamily="18" charset="0"/>
              </a:rPr>
              <a:t> </a:t>
            </a:r>
            <a:r>
              <a:rPr lang="tr-TR" sz="3200" i="1" dirty="0" err="1">
                <a:latin typeface="Times New Roman" panose="02020603050405020304" pitchFamily="18" charset="0"/>
                <a:cs typeface="Times New Roman" panose="02020603050405020304" pitchFamily="18" charset="0"/>
              </a:rPr>
              <a:t>d’A</a:t>
            </a:r>
            <a:r>
              <a:rPr lang="en-GB" sz="3200" i="1" dirty="0" err="1">
                <a:latin typeface="Times New Roman" panose="02020603050405020304" pitchFamily="18" charset="0"/>
                <a:cs typeface="Times New Roman" panose="02020603050405020304" pitchFamily="18" charset="0"/>
              </a:rPr>
              <a:t>rthur</a:t>
            </a:r>
            <a:r>
              <a:rPr lang="tr-TR" sz="3200" i="1" dirty="0">
                <a:latin typeface="Times New Roman" panose="02020603050405020304" pitchFamily="18" charset="0"/>
                <a:cs typeface="Times New Roman" panose="02020603050405020304" pitchFamily="18" charset="0"/>
              </a:rPr>
              <a:t> </a:t>
            </a:r>
            <a:r>
              <a:rPr lang="en-GB" sz="3200" i="1" dirty="0">
                <a:latin typeface="Times New Roman" panose="02020603050405020304" pitchFamily="18" charset="0"/>
                <a:cs typeface="Times New Roman" panose="02020603050405020304" pitchFamily="18" charset="0"/>
              </a:rPr>
              <a:t>(Death of Arthur)</a:t>
            </a:r>
            <a:r>
              <a:rPr lang="en-GB" sz="3200" dirty="0">
                <a:latin typeface="Times New Roman" panose="02020603050405020304" pitchFamily="18" charset="0"/>
                <a:cs typeface="Times New Roman" panose="02020603050405020304" pitchFamily="18" charset="0"/>
              </a:rPr>
              <a:t> by William Caxton who produced the first printed edition in 1485.</a:t>
            </a:r>
            <a:endParaRPr lang="tr-TR"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3200" dirty="0">
                <a:latin typeface="Times New Roman" panose="02020603050405020304" pitchFamily="18" charset="0"/>
                <a:cs typeface="Times New Roman" panose="02020603050405020304" pitchFamily="18" charset="0"/>
              </a:rPr>
              <a:t>Malory</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rewrote</a:t>
            </a:r>
            <a:r>
              <a:rPr lang="tr-TR"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the original Latin, French, and English sources of the tales of King Arthur and the knights of his Round Table.</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92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03201FE-2372-46C3-B06B-026DFF2F11B5}"/>
              </a:ext>
            </a:extLst>
          </p:cNvPr>
          <p:cNvSpPr/>
          <p:nvPr/>
        </p:nvSpPr>
        <p:spPr>
          <a:xfrm>
            <a:off x="1572896" y="1901918"/>
            <a:ext cx="10184296" cy="2554545"/>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0000"/>
                </a:solidFill>
                <a:latin typeface="Times New Roman" panose="02020603050405020304" pitchFamily="18" charset="0"/>
                <a:cs typeface="Times New Roman" panose="02020603050405020304" pitchFamily="18" charset="0"/>
              </a:rPr>
              <a:t>the </a:t>
            </a:r>
            <a:r>
              <a:rPr lang="en-GB" sz="3200" i="1" dirty="0" err="1">
                <a:solidFill>
                  <a:srgbClr val="000000"/>
                </a:solidFill>
                <a:latin typeface="Times New Roman" panose="02020603050405020304" pitchFamily="18" charset="0"/>
                <a:cs typeface="Times New Roman" panose="02020603050405020304" pitchFamily="18" charset="0"/>
              </a:rPr>
              <a:t>Morte</a:t>
            </a:r>
            <a:r>
              <a:rPr lang="en-GB" sz="3200" i="1" dirty="0">
                <a:solidFill>
                  <a:srgbClr val="000000"/>
                </a:solidFill>
                <a:latin typeface="Times New Roman" panose="02020603050405020304" pitchFamily="18" charset="0"/>
                <a:cs typeface="Times New Roman" panose="02020603050405020304" pitchFamily="18" charset="0"/>
              </a:rPr>
              <a:t> </a:t>
            </a:r>
            <a:r>
              <a:rPr lang="en-GB" sz="3200" dirty="0">
                <a:solidFill>
                  <a:srgbClr val="000000"/>
                </a:solidFill>
                <a:latin typeface="Times New Roman" panose="02020603050405020304" pitchFamily="18" charset="0"/>
                <a:cs typeface="Times New Roman" panose="02020603050405020304" pitchFamily="18" charset="0"/>
              </a:rPr>
              <a:t>is the </a:t>
            </a:r>
            <a:r>
              <a:rPr lang="en-GB" sz="3200" b="1" dirty="0">
                <a:solidFill>
                  <a:srgbClr val="000000"/>
                </a:solidFill>
                <a:latin typeface="Times New Roman" panose="02020603050405020304" pitchFamily="18" charset="0"/>
                <a:cs typeface="Times New Roman" panose="02020603050405020304" pitchFamily="18" charset="0"/>
              </a:rPr>
              <a:t>first </a:t>
            </a:r>
            <a:r>
              <a:rPr lang="en-GB" sz="3200" dirty="0">
                <a:solidFill>
                  <a:srgbClr val="000000"/>
                </a:solidFill>
                <a:latin typeface="Times New Roman" panose="02020603050405020304" pitchFamily="18" charset="0"/>
                <a:cs typeface="Times New Roman" panose="02020603050405020304" pitchFamily="18" charset="0"/>
              </a:rPr>
              <a:t>great work of </a:t>
            </a:r>
            <a:r>
              <a:rPr lang="en-GB" sz="3200" b="1" dirty="0">
                <a:solidFill>
                  <a:srgbClr val="000000"/>
                </a:solidFill>
                <a:latin typeface="Times New Roman" panose="02020603050405020304" pitchFamily="18" charset="0"/>
                <a:cs typeface="Times New Roman" panose="02020603050405020304" pitchFamily="18" charset="0"/>
              </a:rPr>
              <a:t>English prose fiction</a:t>
            </a:r>
            <a:r>
              <a:rPr lang="en-GB" sz="3200" dirty="0">
                <a:solidFill>
                  <a:srgbClr val="000000"/>
                </a:solidFill>
                <a:latin typeface="Times New Roman" panose="02020603050405020304" pitchFamily="18" charset="0"/>
                <a:cs typeface="Times New Roman" panose="02020603050405020304" pitchFamily="18" charset="0"/>
              </a:rPr>
              <a:t>.</a:t>
            </a:r>
            <a:endParaRPr lang="tr-TR" sz="3200" dirty="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3200" dirty="0">
                <a:solidFill>
                  <a:srgbClr val="000000"/>
                </a:solidFill>
                <a:latin typeface="Times New Roman" panose="02020603050405020304" pitchFamily="18" charset="0"/>
                <a:cs typeface="Times New Roman" panose="02020603050405020304" pitchFamily="18" charset="0"/>
              </a:rPr>
              <a:t>His straightforward narration creates the </a:t>
            </a:r>
            <a:r>
              <a:rPr lang="en-GB" sz="3200" b="1" dirty="0">
                <a:solidFill>
                  <a:srgbClr val="000000"/>
                </a:solidFill>
                <a:latin typeface="Times New Roman" panose="02020603050405020304" pitchFamily="18" charset="0"/>
                <a:cs typeface="Times New Roman" panose="02020603050405020304" pitchFamily="18" charset="0"/>
              </a:rPr>
              <a:t>chivalric world and its</a:t>
            </a:r>
            <a:r>
              <a:rPr lang="tr-TR" sz="3200" b="1" dirty="0">
                <a:solidFill>
                  <a:srgbClr val="000000"/>
                </a:solidFill>
                <a:latin typeface="Times New Roman" panose="02020603050405020304" pitchFamily="18" charset="0"/>
                <a:cs typeface="Times New Roman" panose="02020603050405020304" pitchFamily="18" charset="0"/>
              </a:rPr>
              <a:t> </a:t>
            </a:r>
            <a:r>
              <a:rPr lang="en-GB" sz="3200" b="1" dirty="0">
                <a:solidFill>
                  <a:srgbClr val="000000"/>
                </a:solidFill>
                <a:latin typeface="Times New Roman" panose="02020603050405020304" pitchFamily="18" charset="0"/>
                <a:cs typeface="Times New Roman" panose="02020603050405020304" pitchFamily="18" charset="0"/>
              </a:rPr>
              <a:t>conflicting loyalties</a:t>
            </a:r>
            <a:r>
              <a:rPr lang="tr-TR" sz="3200" dirty="0">
                <a:solidFill>
                  <a:srgbClr val="000000"/>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He</a:t>
            </a:r>
            <a:r>
              <a:rPr lang="en-GB" sz="3200" dirty="0">
                <a:latin typeface="Times New Roman" panose="02020603050405020304" pitchFamily="18" charset="0"/>
                <a:cs typeface="Times New Roman" panose="02020603050405020304" pitchFamily="18" charset="0"/>
              </a:rPr>
              <a:t> tells of conflict and loss in a world both marvellous and everyday.</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97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14DEFC3-8EAD-4B93-8EC7-BEE10CFCEAE8}"/>
              </a:ext>
            </a:extLst>
          </p:cNvPr>
          <p:cNvSpPr/>
          <p:nvPr/>
        </p:nvSpPr>
        <p:spPr>
          <a:xfrm>
            <a:off x="1717756" y="1594908"/>
            <a:ext cx="9488556" cy="3046988"/>
          </a:xfrm>
          <a:prstGeom prst="rect">
            <a:avLst/>
          </a:prstGeom>
        </p:spPr>
        <p:txBody>
          <a:bodyPr wrap="square">
            <a:spAutoFit/>
          </a:bodyPr>
          <a:lstStyle/>
          <a:p>
            <a:pPr marL="457200" indent="-457200">
              <a:buFont typeface="Arial" panose="020B0604020202020204" pitchFamily="34" charset="0"/>
              <a:buChar char="•"/>
            </a:pPr>
            <a:r>
              <a:rPr lang="en-GB" sz="3200" dirty="0">
                <a:latin typeface="Times New Roman" panose="02020603050405020304" pitchFamily="18" charset="0"/>
                <a:cs typeface="Times New Roman" panose="02020603050405020304" pitchFamily="18" charset="0"/>
              </a:rPr>
              <a:t>Caxton’s </a:t>
            </a:r>
            <a:r>
              <a:rPr lang="tr-TR" sz="3200" dirty="0" err="1">
                <a:latin typeface="Times New Roman" panose="02020603050405020304" pitchFamily="18" charset="0"/>
                <a:cs typeface="Times New Roman" panose="02020603050405020304" pitchFamily="18" charset="0"/>
              </a:rPr>
              <a:t>printed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version</a:t>
            </a:r>
            <a:r>
              <a:rPr lang="tr-TR"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was the only known version of Malory’s text until the discovery of this manuscript in 1934</a:t>
            </a:r>
            <a:r>
              <a:rPr lang="tr-TR" sz="32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Caxton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divided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Malory’s</a:t>
            </a:r>
            <a:r>
              <a:rPr lang="tr-TR" sz="3200" dirty="0">
                <a:latin typeface="Times New Roman" panose="02020603050405020304" pitchFamily="18" charset="0"/>
                <a:cs typeface="Times New Roman" panose="02020603050405020304" pitchFamily="18" charset="0"/>
              </a:rPr>
              <a:t> 8 </a:t>
            </a:r>
            <a:r>
              <a:rPr lang="tr-TR" sz="3200" dirty="0" err="1" smtClean="0">
                <a:latin typeface="Times New Roman" panose="02020603050405020304" pitchFamily="18" charset="0"/>
                <a:cs typeface="Times New Roman" panose="02020603050405020304" pitchFamily="18" charset="0"/>
              </a:rPr>
              <a:t>books</a:t>
            </a:r>
            <a:r>
              <a:rPr lang="tr-TR"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into twenty-one books,</a:t>
            </a:r>
            <a:r>
              <a:rPr lang="tr-T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subdivided into short chapters with summary chapter headings.</a:t>
            </a:r>
            <a:endParaRPr lang="tr-TR"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759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88604A-5F5B-4415-97AD-7F65D48EEF34}"/>
              </a:ext>
            </a:extLst>
          </p:cNvPr>
          <p:cNvSpPr>
            <a:spLocks noGrp="1"/>
          </p:cNvSpPr>
          <p:nvPr>
            <p:ph idx="1"/>
          </p:nvPr>
        </p:nvSpPr>
        <p:spPr>
          <a:xfrm>
            <a:off x="1647211" y="2153433"/>
            <a:ext cx="9940446" cy="3394419"/>
          </a:xfrm>
        </p:spPr>
        <p:txBody>
          <a:bodyPr>
            <a:normAutofit/>
          </a:bodyPr>
          <a:lstStyle/>
          <a:p>
            <a:r>
              <a:rPr lang="en-GB" sz="3000" i="1" dirty="0" err="1">
                <a:solidFill>
                  <a:schemeClr val="tx1"/>
                </a:solidFill>
                <a:latin typeface="Times New Roman" panose="02020603050405020304" pitchFamily="18" charset="0"/>
                <a:cs typeface="Times New Roman" panose="02020603050405020304" pitchFamily="18" charset="0"/>
              </a:rPr>
              <a:t>Morte</a:t>
            </a:r>
            <a:r>
              <a:rPr lang="en-GB" sz="3000" i="1" dirty="0">
                <a:solidFill>
                  <a:schemeClr val="tx1"/>
                </a:solidFill>
                <a:latin typeface="Times New Roman" panose="02020603050405020304" pitchFamily="18" charset="0"/>
                <a:cs typeface="Times New Roman" panose="02020603050405020304" pitchFamily="18" charset="0"/>
              </a:rPr>
              <a:t> </a:t>
            </a:r>
            <a:r>
              <a:rPr lang="en-GB" sz="3000" i="1" dirty="0" err="1">
                <a:solidFill>
                  <a:schemeClr val="tx1"/>
                </a:solidFill>
                <a:latin typeface="Times New Roman" panose="02020603050405020304" pitchFamily="18" charset="0"/>
                <a:cs typeface="Times New Roman" panose="02020603050405020304" pitchFamily="18" charset="0"/>
              </a:rPr>
              <a:t>d’Arthur</a:t>
            </a:r>
            <a:r>
              <a:rPr lang="en-GB" sz="3000" dirty="0">
                <a:solidFill>
                  <a:schemeClr val="tx1"/>
                </a:solidFill>
                <a:latin typeface="Times New Roman" panose="02020603050405020304" pitchFamily="18" charset="0"/>
                <a:cs typeface="Times New Roman" panose="02020603050405020304" pitchFamily="18" charset="0"/>
              </a:rPr>
              <a:t> was written in a time of transition. The feudal order was dying.</a:t>
            </a:r>
            <a:endParaRPr lang="tr-TR" sz="3000" dirty="0">
              <a:solidFill>
                <a:schemeClr val="tx1"/>
              </a:solidFill>
              <a:latin typeface="Times New Roman" panose="02020603050405020304" pitchFamily="18" charset="0"/>
              <a:cs typeface="Times New Roman" panose="02020603050405020304" pitchFamily="18" charset="0"/>
            </a:endParaRPr>
          </a:p>
          <a:p>
            <a:r>
              <a:rPr lang="en-GB"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Malory, in desire to escape the disorder and uneasiness of his day, tries to recapture lost ideals of the romantic past as recounted in his tale of noble knights, adventurous knights, and damsels in distress.</a:t>
            </a:r>
          </a:p>
        </p:txBody>
      </p:sp>
      <p:sp>
        <p:nvSpPr>
          <p:cNvPr id="4" name="Dikdörtgen 3">
            <a:extLst>
              <a:ext uri="{FF2B5EF4-FFF2-40B4-BE49-F238E27FC236}">
                <a16:creationId xmlns:a16="http://schemas.microsoft.com/office/drawing/2014/main" id="{4BA5B846-8F27-4EDA-BE01-5F69ADD9D4D4}"/>
              </a:ext>
            </a:extLst>
          </p:cNvPr>
          <p:cNvSpPr/>
          <p:nvPr/>
        </p:nvSpPr>
        <p:spPr>
          <a:xfrm>
            <a:off x="3897737" y="1003525"/>
            <a:ext cx="4396525" cy="613245"/>
          </a:xfrm>
          <a:prstGeom prst="rect">
            <a:avLst/>
          </a:prstGeom>
        </p:spPr>
        <p:txBody>
          <a:bodyPr wrap="none">
            <a:spAutoFit/>
          </a:bodyPr>
          <a:lstStyle/>
          <a:p>
            <a:pPr indent="-450215" algn="just">
              <a:lnSpc>
                <a:spcPct val="115000"/>
              </a:lnSpc>
              <a:spcBef>
                <a:spcPts val="600"/>
              </a:spcBef>
              <a:spcAft>
                <a:spcPts val="600"/>
              </a:spcAft>
            </a:pPr>
            <a:r>
              <a:rPr lang="en-GB" sz="3200" b="1" dirty="0">
                <a:latin typeface="Times New Roman" panose="02020603050405020304" pitchFamily="18" charset="0"/>
                <a:ea typeface="Calibri" panose="020F0502020204030204" pitchFamily="34" charset="0"/>
                <a:cs typeface="Times New Roman" panose="02020603050405020304" pitchFamily="18" charset="0"/>
              </a:rPr>
              <a:t>What’s the story about?</a:t>
            </a:r>
            <a:endParaRPr lang="tr-TR" sz="32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349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l="100000" r="35000"/>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7D5A8AA-5CBD-481D-8B14-A7686BE3EAE2}"/>
              </a:ext>
            </a:extLst>
          </p:cNvPr>
          <p:cNvSpPr txBox="1">
            <a:spLocks/>
          </p:cNvSpPr>
          <p:nvPr/>
        </p:nvSpPr>
        <p:spPr>
          <a:xfrm>
            <a:off x="1632673" y="427005"/>
            <a:ext cx="9970605" cy="463916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GB" sz="3000" dirty="0">
              <a:solidFill>
                <a:schemeClr val="tx1"/>
              </a:solidFill>
              <a:latin typeface="Times New Roman" panose="02020603050405020304" pitchFamily="18" charset="0"/>
              <a:cs typeface="Times New Roman" panose="02020603050405020304" pitchFamily="18" charset="0"/>
            </a:endParaRPr>
          </a:p>
        </p:txBody>
      </p:sp>
      <p:sp>
        <p:nvSpPr>
          <p:cNvPr id="5" name="İçerik Yer Tutucusu 2">
            <a:extLst>
              <a:ext uri="{FF2B5EF4-FFF2-40B4-BE49-F238E27FC236}">
                <a16:creationId xmlns:a16="http://schemas.microsoft.com/office/drawing/2014/main" id="{960990FC-3266-480E-A1E5-6F12601A26B7}"/>
              </a:ext>
            </a:extLst>
          </p:cNvPr>
          <p:cNvSpPr txBox="1">
            <a:spLocks/>
          </p:cNvSpPr>
          <p:nvPr/>
        </p:nvSpPr>
        <p:spPr>
          <a:xfrm>
            <a:off x="1092918" y="1896889"/>
            <a:ext cx="8222532" cy="304658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manuscript begins with the mysterious</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GB"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birth </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of Arthur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and</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GB" sz="2800" dirty="0">
                <a:solidFill>
                  <a:schemeClr val="tx1"/>
                </a:solidFill>
                <a:latin typeface="Times New Roman" panose="02020603050405020304" pitchFamily="18" charset="0"/>
                <a:ea typeface="Calibri" panose="020F0502020204030204" pitchFamily="34" charset="0"/>
              </a:rPr>
              <a:t>ends with</a:t>
            </a:r>
            <a:r>
              <a:rPr lang="tr-TR" sz="2800" dirty="0">
                <a:solidFill>
                  <a:schemeClr val="tx1"/>
                </a:solidFill>
                <a:latin typeface="Times New Roman" panose="02020603050405020304" pitchFamily="18" charset="0"/>
                <a:ea typeface="Calibri" panose="020F0502020204030204" pitchFamily="34" charset="0"/>
              </a:rPr>
              <a:t> </a:t>
            </a:r>
            <a:r>
              <a:rPr lang="en-GB" sz="2800" dirty="0">
                <a:solidFill>
                  <a:schemeClr val="tx1"/>
                </a:solidFill>
                <a:latin typeface="Times New Roman" panose="02020603050405020304" pitchFamily="18" charset="0"/>
                <a:ea typeface="Calibri" panose="020F0502020204030204" pitchFamily="34" charset="0"/>
              </a:rPr>
              <a:t>equally mysterious the death of Arthur</a:t>
            </a:r>
            <a:r>
              <a:rPr lang="tr-TR" sz="2800" dirty="0">
                <a:solidFill>
                  <a:schemeClr val="tx1"/>
                </a:solidFill>
                <a:latin typeface="Times New Roman" panose="02020603050405020304" pitchFamily="18" charset="0"/>
                <a:ea typeface="Calibri" panose="020F0502020204030204" pitchFamily="34" charset="0"/>
              </a:rPr>
              <a:t> </a:t>
            </a:r>
            <a:r>
              <a:rPr lang="tr-TR" sz="2800" dirty="0" err="1">
                <a:solidFill>
                  <a:schemeClr val="tx1"/>
                </a:solidFill>
                <a:latin typeface="Times New Roman" panose="02020603050405020304" pitchFamily="18" charset="0"/>
                <a:ea typeface="Calibri" panose="020F0502020204030204" pitchFamily="34" charset="0"/>
              </a:rPr>
              <a:t>and</a:t>
            </a:r>
            <a:r>
              <a:rPr lang="en-GB" sz="2800" dirty="0">
                <a:solidFill>
                  <a:schemeClr val="tx1"/>
                </a:solidFill>
                <a:latin typeface="Times New Roman" panose="02020603050405020304" pitchFamily="18" charset="0"/>
                <a:ea typeface="Calibri" panose="020F0502020204030204" pitchFamily="34" charset="0"/>
              </a:rPr>
              <a:t> destruction of the Round </a:t>
            </a:r>
            <a:r>
              <a:rPr lang="en-GB" sz="2800" dirty="0" err="1">
                <a:solidFill>
                  <a:schemeClr val="tx1"/>
                </a:solidFill>
                <a:latin typeface="Times New Roman" panose="02020603050405020304" pitchFamily="18" charset="0"/>
                <a:ea typeface="Calibri" panose="020F0502020204030204" pitchFamily="34" charset="0"/>
              </a:rPr>
              <a:t>Tabl</a:t>
            </a:r>
            <a:r>
              <a:rPr lang="tr-TR" sz="2800" dirty="0">
                <a:solidFill>
                  <a:schemeClr val="tx1"/>
                </a:solidFill>
                <a:latin typeface="Times New Roman" panose="02020603050405020304" pitchFamily="18" charset="0"/>
                <a:ea typeface="Calibri" panose="020F0502020204030204" pitchFamily="34" charset="0"/>
              </a:rPr>
              <a:t>e.</a:t>
            </a:r>
          </a:p>
          <a:p>
            <a:r>
              <a:rPr lang="en-GB" sz="2800" dirty="0">
                <a:solidFill>
                  <a:schemeClr val="tx1"/>
                </a:solidFill>
                <a:latin typeface="Times New Roman" panose="02020603050405020304" pitchFamily="18" charset="0"/>
                <a:cs typeface="Times New Roman" panose="02020603050405020304" pitchFamily="18" charset="0"/>
              </a:rPr>
              <a:t>The Round Table Knights fight many battles and win much glory, all of which is a credit to the name of King Arthur.</a:t>
            </a:r>
          </a:p>
        </p:txBody>
      </p:sp>
    </p:spTree>
    <p:extLst>
      <p:ext uri="{BB962C8B-B14F-4D97-AF65-F5344CB8AC3E}">
        <p14:creationId xmlns:p14="http://schemas.microsoft.com/office/powerpoint/2010/main" val="326067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2B62BCC-4CE8-4548-96F4-F646163D31C2}"/>
              </a:ext>
            </a:extLst>
          </p:cNvPr>
          <p:cNvSpPr>
            <a:spLocks noGrp="1"/>
          </p:cNvSpPr>
          <p:nvPr>
            <p:ph idx="1"/>
          </p:nvPr>
        </p:nvSpPr>
        <p:spPr>
          <a:xfrm>
            <a:off x="1591004" y="2287999"/>
            <a:ext cx="9492155" cy="2282002"/>
          </a:xfrm>
        </p:spPr>
        <p:txBody>
          <a:bodyPr>
            <a:noAutofit/>
          </a:bodyPr>
          <a:lstStyle/>
          <a:p>
            <a:r>
              <a:rPr lang="en-GB" sz="2800" dirty="0">
                <a:solidFill>
                  <a:schemeClr val="tx1"/>
                </a:solidFill>
                <a:latin typeface="Times New Roman" panose="02020603050405020304" pitchFamily="18" charset="0"/>
                <a:cs typeface="Times New Roman" panose="02020603050405020304" pitchFamily="18" charset="0"/>
              </a:rPr>
              <a:t>Near the end of the story, Lancelot falls in love with Arthur’s queen, Guinevere, and the lady returns his love.</a:t>
            </a:r>
          </a:p>
          <a:p>
            <a:r>
              <a:rPr lang="en-GB" sz="2800" dirty="0">
                <a:solidFill>
                  <a:schemeClr val="tx1"/>
                </a:solidFill>
                <a:latin typeface="Times New Roman" panose="02020603050405020304" pitchFamily="18" charset="0"/>
                <a:cs typeface="Times New Roman" panose="02020603050405020304" pitchFamily="18" charset="0"/>
              </a:rPr>
              <a:t>the weakened</a:t>
            </a:r>
            <a:r>
              <a:rPr lang="tr-TR" sz="2800" dirty="0">
                <a:solidFill>
                  <a:schemeClr val="tx1"/>
                </a:solidFill>
                <a:latin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cs typeface="Times New Roman" panose="02020603050405020304" pitchFamily="18" charset="0"/>
              </a:rPr>
              <a:t>kingdom is attacked by force under Sir Mordred.</a:t>
            </a:r>
          </a:p>
        </p:txBody>
      </p:sp>
    </p:spTree>
    <p:extLst>
      <p:ext uri="{BB962C8B-B14F-4D97-AF65-F5344CB8AC3E}">
        <p14:creationId xmlns:p14="http://schemas.microsoft.com/office/powerpoint/2010/main" val="303016486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728</TotalTime>
  <Words>541</Words>
  <Application>Microsoft Office PowerPoint</Application>
  <PresentationFormat>Geniş ekran</PresentationFormat>
  <Paragraphs>42</Paragraphs>
  <Slides>14</Slides>
  <Notes>11</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14</vt:i4>
      </vt:variant>
    </vt:vector>
  </HeadingPairs>
  <TitlesOfParts>
    <vt:vector size="23" baseType="lpstr">
      <vt:lpstr>Arial</vt:lpstr>
      <vt:lpstr>Calibri</vt:lpstr>
      <vt:lpstr>Century Gothic</vt:lpstr>
      <vt:lpstr>Times New Roman</vt:lpstr>
      <vt:lpstr>TimesNewRoman</vt:lpstr>
      <vt:lpstr>Wingdings</vt:lpstr>
      <vt:lpstr>Wingdings 3</vt:lpstr>
      <vt:lpstr>Duman</vt:lpstr>
      <vt:lpstr>Document</vt:lpstr>
      <vt:lpstr> The fIfteenth century</vt:lpstr>
      <vt:lpstr>PowerPoint Sunusu</vt:lpstr>
      <vt:lpstr>Thomas Malory (? -1471)</vt:lpstr>
      <vt:lpstr>PowerPoint Sunusu</vt:lpstr>
      <vt:lpstr>PowerPoint Sunusu</vt:lpstr>
      <vt:lpstr>PowerPoint Sunusu</vt:lpstr>
      <vt:lpstr>PowerPoint Sunusu</vt:lpstr>
      <vt:lpstr>PowerPoint Sunusu</vt:lpstr>
      <vt:lpstr>PowerPoint Sunusu</vt:lpstr>
      <vt:lpstr>PowerPoint Sunusu</vt:lpstr>
      <vt:lpstr>PowerPoint Sunusu</vt:lpstr>
      <vt:lpstr>The arrival of printing</vt:lpstr>
      <vt:lpstr>PowerPoint Sunusu</vt:lpstr>
      <vt:lpstr>Bibliography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REVIVAL OF MEDIEVALISM: NAOMI MITCHISON’S TO THE CHAPEL PERILOUS</dc:title>
  <dc:creator>Microsoft</dc:creator>
  <cp:lastModifiedBy>KILIÇ</cp:lastModifiedBy>
  <cp:revision>161</cp:revision>
  <dcterms:created xsi:type="dcterms:W3CDTF">2016-10-02T13:39:39Z</dcterms:created>
  <dcterms:modified xsi:type="dcterms:W3CDTF">2022-07-01T09:58:53Z</dcterms:modified>
</cp:coreProperties>
</file>