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36177" y="2063115"/>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905"/>
            <a:ext cx="12131675" cy="6810375"/>
          </a:xfrm>
        </p:spPr>
        <p:txBody>
          <a:bodyPr/>
          <a:p>
            <a:pPr marL="0" indent="0">
              <a:buNone/>
            </a:pPr>
            <a:r>
              <a:rPr lang="en-US" sz="2400">
                <a:latin typeface="Times New Roman" panose="02020603050405020304" charset="0"/>
              </a:rPr>
              <a:t>Oda temizliğine başlarken ilk yapılacak iş kül tablasının temizlenmesidir. Kül tablası temizlenmeden pencere açılacak olursa, kül tablalarında uçuşacak kül odaya yayılır. </a:t>
            </a:r>
            <a:endParaRPr lang="en-US" sz="2400">
              <a:latin typeface="Times New Roman" panose="02020603050405020304" charset="0"/>
            </a:endParaRPr>
          </a:p>
          <a:p>
            <a:pPr marL="0" indent="0">
              <a:buNone/>
            </a:pPr>
            <a:r>
              <a:rPr lang="en-US" sz="2800" b="1" u="sng">
                <a:latin typeface="Times New Roman" panose="02020603050405020304" charset="0"/>
              </a:rPr>
              <a:t>Bu Temizlik Aşağıdaki İşlemler Uygulanarak Yapılır: </a:t>
            </a:r>
            <a:endParaRPr lang="en-US" sz="2800" b="1" u="sng">
              <a:latin typeface="Times New Roman" panose="02020603050405020304" charset="0"/>
            </a:endParaRPr>
          </a:p>
          <a:p>
            <a:r>
              <a:rPr lang="en-US" sz="2400">
                <a:latin typeface="Times New Roman" panose="02020603050405020304" charset="0"/>
              </a:rPr>
              <a:t> Sigaraların söndürülmüş olup olmadığı kontrol edilir. </a:t>
            </a:r>
            <a:endParaRPr lang="en-US" sz="2400">
              <a:latin typeface="Times New Roman" panose="02020603050405020304" charset="0"/>
            </a:endParaRPr>
          </a:p>
          <a:p>
            <a:r>
              <a:rPr lang="en-US" sz="2400">
                <a:latin typeface="Times New Roman" panose="02020603050405020304" charset="0"/>
              </a:rPr>
              <a:t> Kül tablasının içindekiler dikkatlice çöp kovasına boşaltılır. </a:t>
            </a:r>
            <a:endParaRPr lang="en-US" sz="2400">
              <a:latin typeface="Times New Roman" panose="02020603050405020304" charset="0"/>
            </a:endParaRPr>
          </a:p>
          <a:p>
            <a:r>
              <a:rPr lang="en-US" sz="2400">
                <a:latin typeface="Times New Roman" panose="02020603050405020304" charset="0"/>
              </a:rPr>
              <a:t> Kül tablası nemli bezle silinir (çok kirliyse yıkanır). </a:t>
            </a:r>
            <a:endParaRPr lang="en-US" sz="2400">
              <a:latin typeface="Times New Roman" panose="02020603050405020304" charset="0"/>
            </a:endParaRPr>
          </a:p>
          <a:p>
            <a:r>
              <a:rPr lang="en-US" sz="2400">
                <a:latin typeface="Times New Roman" panose="02020603050405020304" charset="0"/>
              </a:rPr>
              <a:t>Kurulanır, parlatılır. </a:t>
            </a:r>
            <a:endParaRPr lang="en-US" sz="2400">
              <a:latin typeface="Times New Roman" panose="02020603050405020304" charset="0"/>
            </a:endParaRPr>
          </a:p>
          <a:p>
            <a:r>
              <a:rPr lang="en-US" sz="2400">
                <a:latin typeface="Times New Roman" panose="02020603050405020304" charset="0"/>
              </a:rPr>
              <a:t> Yerine yerleştirilir.  </a:t>
            </a:r>
            <a:endParaRPr lang="en-US" sz="2400">
              <a:latin typeface="Times New Roman" panose="02020603050405020304" charset="0"/>
            </a:endParaRPr>
          </a:p>
          <a:p>
            <a:endParaRPr lang="en-US" sz="2800">
              <a:latin typeface="Times New Roman" panose="02020603050405020304" charset="0"/>
            </a:endParaRPr>
          </a:p>
          <a:p>
            <a:pPr marL="0" indent="0">
              <a:buNone/>
            </a:pPr>
            <a:r>
              <a:rPr lang="en-US" sz="2800" b="1">
                <a:latin typeface="Times New Roman" panose="02020603050405020304" charset="0"/>
              </a:rPr>
              <a:t>- Banyo Çöplerinin Özelliği ve Toplama Teknikleri </a:t>
            </a:r>
            <a:endParaRPr lang="en-US" sz="2800" b="1">
              <a:latin typeface="Times New Roman" panose="02020603050405020304" charset="0"/>
            </a:endParaRPr>
          </a:p>
          <a:p>
            <a:pPr marL="0" indent="0">
              <a:buNone/>
            </a:pPr>
            <a:r>
              <a:rPr lang="en-US" sz="2400">
                <a:latin typeface="Times New Roman" panose="02020603050405020304" charset="0"/>
              </a:rPr>
              <a:t>Banyo çöp sepetleri plastik veya metal malzemeden yapılır, kapaklı ve plastik çöp poşeti kullanılabilir olmalıdır.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43180"/>
            <a:ext cx="12145645" cy="6782435"/>
          </a:xfrm>
        </p:spPr>
        <p:txBody>
          <a:bodyPr/>
          <a:p>
            <a:pPr marL="0" indent="0">
              <a:buNone/>
            </a:pPr>
            <a:r>
              <a:rPr lang="en-US" sz="2800" b="1" u="sng">
                <a:latin typeface="Times New Roman" panose="02020603050405020304" charset="0"/>
              </a:rPr>
              <a:t>Hijyen Kuralları </a:t>
            </a:r>
            <a:endParaRPr lang="en-US" sz="2800" b="1" u="sng">
              <a:latin typeface="Times New Roman" panose="02020603050405020304" charset="0"/>
            </a:endParaRPr>
          </a:p>
          <a:p>
            <a:pPr marL="0" indent="0">
              <a:buNone/>
            </a:pPr>
            <a:endParaRPr lang="en-US" sz="2800" b="1" u="sng">
              <a:latin typeface="Times New Roman" panose="02020603050405020304" charset="0"/>
            </a:endParaRPr>
          </a:p>
          <a:p>
            <a:r>
              <a:rPr lang="en-US" sz="2800">
                <a:latin typeface="Times New Roman" panose="02020603050405020304" charset="0"/>
              </a:rPr>
              <a:t> </a:t>
            </a:r>
            <a:r>
              <a:rPr lang="en-US" sz="2400">
                <a:latin typeface="Times New Roman" panose="02020603050405020304" charset="0"/>
              </a:rPr>
              <a:t>Tüm çöp sepetlerinde kapak bulunmalıdır. </a:t>
            </a:r>
            <a:endParaRPr lang="en-US" sz="2400">
              <a:latin typeface="Times New Roman" panose="02020603050405020304" charset="0"/>
            </a:endParaRPr>
          </a:p>
          <a:p>
            <a:r>
              <a:rPr lang="en-US" sz="2400">
                <a:latin typeface="Times New Roman" panose="02020603050405020304" charset="0"/>
              </a:rPr>
              <a:t> Çöp sepetlerinin içerisine plastik torbalar yerleştirilerek çöplerin çevreyi kirletmesi önlenmelidir. </a:t>
            </a:r>
            <a:endParaRPr lang="en-US" sz="2400">
              <a:latin typeface="Times New Roman" panose="02020603050405020304" charset="0"/>
            </a:endParaRPr>
          </a:p>
          <a:p>
            <a:r>
              <a:rPr lang="en-US" sz="2400">
                <a:latin typeface="Times New Roman" panose="02020603050405020304" charset="0"/>
              </a:rPr>
              <a:t>Banyoda iki ayrı çöp kutusunun bulunması tercih edilmelidir. Bir tanesi klozetin yanında kapaklı ve içersinde plastik çöp torbası yerleştirilmiş olmalıdır. İkincisi ise normal atıkların konulduğu daha büyükçe bir çöp kutusu olmalıdır.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u="sng">
                <a:latin typeface="Times New Roman" panose="02020603050405020304" charset="0"/>
              </a:rPr>
              <a:t>Banyo Çöpleri Alınırken Yapılacak İşlemler: </a:t>
            </a:r>
            <a:endParaRPr lang="en-US" sz="2800" b="1" u="sng">
              <a:latin typeface="Times New Roman" panose="02020603050405020304" charset="0"/>
            </a:endParaRPr>
          </a:p>
          <a:p>
            <a:pPr marL="0" indent="0">
              <a:buNone/>
            </a:pPr>
            <a:endParaRPr lang="en-US" sz="2800" b="1" u="sng">
              <a:latin typeface="Times New Roman" panose="02020603050405020304" charset="0"/>
            </a:endParaRPr>
          </a:p>
          <a:p>
            <a:r>
              <a:rPr lang="en-US" sz="2400">
                <a:latin typeface="Times New Roman" panose="02020603050405020304" charset="0"/>
              </a:rPr>
              <a:t> Gerekli araç ve gereçler hazırlanır, çöp kovası temizleneceği yere getirilir. </a:t>
            </a:r>
            <a:endParaRPr lang="en-US" sz="2400">
              <a:latin typeface="Times New Roman" panose="02020603050405020304" charset="0"/>
            </a:endParaRPr>
          </a:p>
          <a:p>
            <a:r>
              <a:rPr lang="en-US" sz="2400">
                <a:latin typeface="Times New Roman" panose="02020603050405020304" charset="0"/>
              </a:rPr>
              <a:t> Çöp torbası, kullanılıyorsa yırtık olup olmadığı kontrol edilir.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71120"/>
            <a:ext cx="12117705" cy="6697980"/>
          </a:xfrm>
        </p:spPr>
        <p:txBody>
          <a:bodyPr/>
          <a:p>
            <a:pPr marL="0" indent="0">
              <a:buNone/>
            </a:pPr>
            <a:endParaRPr lang="en-US" sz="2800">
              <a:latin typeface="Times New Roman" panose="02020603050405020304" charset="0"/>
              <a:sym typeface="+mn-ea"/>
            </a:endParaRPr>
          </a:p>
          <a:p>
            <a:r>
              <a:rPr lang="en-US" sz="2400">
                <a:latin typeface="Times New Roman" panose="02020603050405020304" charset="0"/>
                <a:sym typeface="+mn-ea"/>
              </a:rPr>
              <a:t>Çöp torbası ağzı bağlanarak çıkarılır. (Torba kullanılmıyorsa çöp kovası doğrudan kat arabasındaki çöp arabasına boşaltılır.)</a:t>
            </a:r>
            <a:endParaRPr lang="en-US" sz="2400">
              <a:latin typeface="Times New Roman" panose="02020603050405020304" charset="0"/>
              <a:sym typeface="+mn-ea"/>
            </a:endParaRPr>
          </a:p>
          <a:p>
            <a:r>
              <a:rPr lang="en-US" sz="2400">
                <a:latin typeface="Times New Roman" panose="02020603050405020304" charset="0"/>
              </a:rPr>
              <a:t> Çöp torbası kat arabasındaki çöp arabasına atılır. </a:t>
            </a:r>
            <a:endParaRPr lang="en-US" sz="2400">
              <a:latin typeface="Times New Roman" panose="02020603050405020304" charset="0"/>
            </a:endParaRPr>
          </a:p>
          <a:p>
            <a:r>
              <a:rPr lang="en-US" sz="2400">
                <a:latin typeface="Times New Roman" panose="02020603050405020304" charset="0"/>
              </a:rPr>
              <a:t> Yeni çöp torbası yerleştirilir. </a:t>
            </a:r>
            <a:endParaRPr lang="en-US" sz="2400">
              <a:latin typeface="Times New Roman" panose="02020603050405020304" charset="0"/>
            </a:endParaRPr>
          </a:p>
          <a:p>
            <a:r>
              <a:rPr lang="en-US" sz="2400">
                <a:latin typeface="Times New Roman" panose="02020603050405020304" charset="0"/>
              </a:rPr>
              <a:t> Çöp torbası kullanılmıyorsa kova yıkanır, kurulanı ve dezenfektanlı nemli bezle silinir. </a:t>
            </a:r>
            <a:endParaRPr lang="en-US" sz="2400">
              <a:latin typeface="Times New Roman" panose="02020603050405020304" charset="0"/>
            </a:endParaRPr>
          </a:p>
          <a:p>
            <a:r>
              <a:rPr lang="en-US" sz="2400">
                <a:latin typeface="Times New Roman" panose="02020603050405020304" charset="0"/>
              </a:rPr>
              <a:t>Yerine yerleştirilir. </a:t>
            </a:r>
            <a:endParaRPr lang="en-US" sz="2400">
              <a:latin typeface="Times New Roman" panose="02020603050405020304" charset="0"/>
            </a:endParaRPr>
          </a:p>
          <a:p>
            <a:r>
              <a:rPr lang="en-US" sz="2400">
                <a:latin typeface="Times New Roman" panose="02020603050405020304" charset="0"/>
              </a:rPr>
              <a:t> Araç ve gereç kaldırılır.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406400"/>
            <a:ext cx="12117705" cy="5316855"/>
          </a:xfrm>
        </p:spPr>
        <p:txBody>
          <a:bodyPr/>
          <a:p>
            <a:pPr marL="0" indent="0">
              <a:buNone/>
            </a:pPr>
            <a:r>
              <a:rPr lang="en-US" sz="2800" b="1">
                <a:latin typeface="Times New Roman" panose="02020603050405020304" charset="0"/>
              </a:rPr>
              <a:t>- Oda İçi Çöplerin Toplanma Kuralları</a:t>
            </a:r>
            <a:r>
              <a:rPr lang="en-US" sz="2800">
                <a:latin typeface="Times New Roman" panose="02020603050405020304" charset="0"/>
              </a:rPr>
              <a:t> </a:t>
            </a:r>
            <a:endParaRPr lang="en-US" sz="2800">
              <a:latin typeface="Times New Roman" panose="02020603050405020304" charset="0"/>
            </a:endParaRPr>
          </a:p>
          <a:p>
            <a:pPr marL="0" indent="0">
              <a:buNone/>
            </a:pPr>
            <a:endParaRPr lang="en-US" sz="2800">
              <a:latin typeface="Times New Roman" panose="02020603050405020304" charset="0"/>
            </a:endParaRPr>
          </a:p>
          <a:p>
            <a:r>
              <a:rPr lang="en-US" sz="2400">
                <a:latin typeface="Times New Roman" panose="02020603050405020304" charset="0"/>
              </a:rPr>
              <a:t> Müşteri eşyalarının çöpler toplanırken çöpe karışmamasına dikkat edilmelidir. </a:t>
            </a:r>
            <a:endParaRPr lang="en-US" sz="2400">
              <a:latin typeface="Times New Roman" panose="02020603050405020304" charset="0"/>
            </a:endParaRPr>
          </a:p>
          <a:p>
            <a:r>
              <a:rPr lang="en-US" sz="2400">
                <a:latin typeface="Times New Roman" panose="02020603050405020304" charset="0"/>
              </a:rPr>
              <a:t> Dönüşümlü çöplerin ayrılması: Geri dönüşümü olan gazete vb. atıkların kat arabasındaki ayrılmış bölüme, diğer atıklar da ağzı bağlanarak kat arabasındaki plastik çöp torbasına konulmalıdır</a:t>
            </a:r>
            <a:r>
              <a:rPr lang="tr-TR" altLang="en-US" sz="2400">
                <a:latin typeface="Times New Roman" panose="02020603050405020304" charset="0"/>
              </a:rPr>
              <a:t>.</a:t>
            </a:r>
            <a:endParaRPr lang="tr-TR" alt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2145010" cy="582930"/>
          </a:xfrm>
        </p:spPr>
        <p:txBody>
          <a:bodyPr/>
          <a:p>
            <a:pPr algn="ctr"/>
            <a:r>
              <a:rPr lang="en-US" sz="2800" b="1">
                <a:solidFill>
                  <a:schemeClr val="tx1"/>
                </a:solidFill>
                <a:latin typeface="Times New Roman" panose="02020603050405020304" charset="0"/>
              </a:rPr>
              <a:t>7. ÇÖP TOPLAMA </a:t>
            </a:r>
            <a:endParaRPr lang="en-US" sz="2800" b="1">
              <a:solidFill>
                <a:schemeClr val="tx1"/>
              </a:solidFill>
              <a:latin typeface="Times New Roman" panose="02020603050405020304" charset="0"/>
            </a:endParaRPr>
          </a:p>
        </p:txBody>
      </p:sp>
      <p:sp>
        <p:nvSpPr>
          <p:cNvPr id="3" name="Content Placeholder 2"/>
          <p:cNvSpPr>
            <a:spLocks noGrp="1"/>
          </p:cNvSpPr>
          <p:nvPr>
            <p:ph idx="1"/>
          </p:nvPr>
        </p:nvSpPr>
        <p:spPr>
          <a:xfrm>
            <a:off x="37465" y="773430"/>
            <a:ext cx="12145010" cy="6080125"/>
          </a:xfrm>
        </p:spPr>
        <p:txBody>
          <a:bodyPr/>
          <a:p>
            <a:pPr marL="0" indent="0">
              <a:buNone/>
            </a:pPr>
            <a:r>
              <a:rPr lang="en-US" sz="2400">
                <a:latin typeface="Times New Roman" panose="02020603050405020304" charset="0"/>
              </a:rPr>
              <a:t>Faydasız, pis ve zararlı olan her türlü kötü görüntüyü meydana getiren atık maddeye çöp denir. </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1. Çöp Toplamanın Önemi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Konukların sağlıklı ve hijyenik bir ortamda konaklamalarını sağlamak için her şeyden önce onların yaşadığı alanlardaki çöplerin standartlara uygun olarak toplanması gerekir. Bu işlem aynı zamanda çalışanların ve konukların sağlığının korunması açısından büyük önem taşır.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800" b="1">
                <a:solidFill>
                  <a:srgbClr val="FF0000"/>
                </a:solidFill>
                <a:latin typeface="Times New Roman" panose="02020603050405020304" charset="0"/>
              </a:rPr>
              <a:t>2. Çöp Toplama Araçları </a:t>
            </a:r>
            <a:endParaRPr lang="en-US" sz="2800" b="1">
              <a:solidFill>
                <a:srgbClr val="FF0000"/>
              </a:solidFill>
              <a:latin typeface="Times New Roman" panose="02020603050405020304" charset="0"/>
            </a:endParaRPr>
          </a:p>
          <a:p>
            <a:pPr marL="0" indent="0">
              <a:buNone/>
            </a:pPr>
            <a:r>
              <a:rPr lang="en-US" sz="2800" b="1">
                <a:solidFill>
                  <a:schemeClr val="tx1"/>
                </a:solidFill>
                <a:latin typeface="Times New Roman" panose="02020603050405020304" charset="0"/>
              </a:rPr>
              <a:t>a) Eldiven:</a:t>
            </a:r>
            <a:r>
              <a:rPr lang="en-US" sz="2800">
                <a:solidFill>
                  <a:schemeClr val="tx1"/>
                </a:solidFill>
                <a:latin typeface="Times New Roman" panose="02020603050405020304" charset="0"/>
              </a:rPr>
              <a:t> </a:t>
            </a:r>
            <a:r>
              <a:rPr lang="en-US" sz="2400">
                <a:solidFill>
                  <a:schemeClr val="tx1"/>
                </a:solidFill>
                <a:latin typeface="Times New Roman" panose="02020603050405020304" charset="0"/>
              </a:rPr>
              <a:t>Kat hizmetleri departmanında çalışan her personelin çöp alma işlemi sırasında kendi sağlığını korumak amacıyla, plastik eldiven kullanarak hijyenik olmayan ortamlara direk temas etmeden rahat ve güvenli çalışmasını sağlar. </a:t>
            </a:r>
            <a:endParaRPr lang="en-US" sz="24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8420" y="170815"/>
            <a:ext cx="12075160" cy="6543675"/>
          </a:xfrm>
        </p:spPr>
        <p:txBody>
          <a:bodyPr/>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b) Çöp poşeti:</a:t>
            </a:r>
            <a:r>
              <a:rPr lang="en-US" sz="2800">
                <a:latin typeface="Times New Roman" panose="02020603050405020304" charset="0"/>
              </a:rPr>
              <a:t> </a:t>
            </a:r>
            <a:r>
              <a:rPr lang="en-US" sz="2400">
                <a:latin typeface="Times New Roman" panose="02020603050405020304" charset="0"/>
              </a:rPr>
              <a:t>Çöplerin çevre ile temasını engelleyen değişik ebatlarda üretilmiş plastik hijyen sağlayıcı temizlik malzemeleridir.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c) Çöp arabası:</a:t>
            </a:r>
            <a:r>
              <a:rPr lang="en-US" sz="2800">
                <a:latin typeface="Times New Roman" panose="02020603050405020304" charset="0"/>
              </a:rPr>
              <a:t> </a:t>
            </a:r>
            <a:r>
              <a:rPr lang="en-US" sz="2400">
                <a:latin typeface="Times New Roman" panose="02020603050405020304" charset="0"/>
              </a:rPr>
              <a:t>Konaklama işletmelerinde çöplerin ayrılarak toplandığı ve depolandığı yere kadar taşımayı sağlayan tekerlekli araçlardır.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d) Maske:</a:t>
            </a:r>
            <a:r>
              <a:rPr lang="en-US" sz="2800">
                <a:latin typeface="Times New Roman" panose="02020603050405020304" charset="0"/>
              </a:rPr>
              <a:t> </a:t>
            </a:r>
            <a:r>
              <a:rPr lang="en-US" sz="2400">
                <a:latin typeface="Times New Roman" panose="02020603050405020304" charset="0"/>
              </a:rPr>
              <a:t>Çöp toplayan personelin çöpü topladığı kirli ortamda solunum yoluyla mikrop almasına engel olan, hijyen sağlayan korunma aracıdır.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e) Süpürge-faraş:</a:t>
            </a:r>
            <a:r>
              <a:rPr lang="en-US" sz="2800">
                <a:latin typeface="Times New Roman" panose="02020603050405020304" charset="0"/>
              </a:rPr>
              <a:t> </a:t>
            </a:r>
            <a:r>
              <a:rPr lang="en-US" sz="2400">
                <a:latin typeface="Times New Roman" panose="02020603050405020304" charset="0"/>
              </a:rPr>
              <a:t>Kırılan camların ve dökülen malzemelerin toplanmasına yarar.</a:t>
            </a: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445" y="50800"/>
            <a:ext cx="12033250" cy="499110"/>
          </a:xfrm>
        </p:spPr>
        <p:txBody>
          <a:bodyPr/>
          <a:p>
            <a:pPr algn="ctr"/>
            <a:r>
              <a:rPr lang="en-US" sz="2800" b="1">
                <a:solidFill>
                  <a:srgbClr val="FF0000"/>
                </a:solidFill>
                <a:latin typeface="Times New Roman" panose="02020603050405020304" charset="0"/>
              </a:rPr>
              <a:t>3. Özelliğine Göre Çöp Çeşitleri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78740" y="549910"/>
            <a:ext cx="12103735" cy="6251575"/>
          </a:xfrm>
        </p:spPr>
        <p:txBody>
          <a:bodyPr/>
          <a:p>
            <a:pPr marL="0" indent="0">
              <a:buNone/>
            </a:pPr>
            <a:r>
              <a:rPr lang="en-US" sz="2400">
                <a:latin typeface="Times New Roman" panose="02020603050405020304" charset="0"/>
              </a:rPr>
              <a:t>Kullanıldıktan sonra standartlara uygun olarak toplanan, sanayide işlenerek tekrar kullanıma sunulan, kullanılabilir (kâğıt, çam eşya, plastik eşyalar vb.) madde haline getirilebilen atıklara dönüşümlü çöp diyoruz. </a:t>
            </a:r>
            <a:endParaRPr lang="en-US" sz="2400">
              <a:latin typeface="Times New Roman" panose="02020603050405020304" charset="0"/>
            </a:endParaRPr>
          </a:p>
          <a:p>
            <a:pPr marL="0" indent="0">
              <a:buNone/>
            </a:pPr>
            <a:r>
              <a:rPr lang="en-US" sz="2800" b="1">
                <a:latin typeface="Times New Roman" panose="02020603050405020304" charset="0"/>
              </a:rPr>
              <a:t>a) Kâğıt atıklar:</a:t>
            </a:r>
            <a:r>
              <a:rPr lang="en-US" sz="2400" b="1">
                <a:latin typeface="Times New Roman" panose="02020603050405020304" charset="0"/>
              </a:rPr>
              <a:t> </a:t>
            </a:r>
            <a:r>
              <a:rPr lang="en-US" sz="2400">
                <a:latin typeface="Times New Roman" panose="02020603050405020304" charset="0"/>
              </a:rPr>
              <a:t>Standartlara uygun toplandıktan sonra kâğıt fabrikalarında işlenerek tekrar kullanılabilir kâğıt haline getirilir. </a:t>
            </a:r>
            <a:endParaRPr lang="en-US" sz="2400">
              <a:latin typeface="Times New Roman" panose="02020603050405020304" charset="0"/>
            </a:endParaRPr>
          </a:p>
          <a:p>
            <a:pPr marL="0" indent="0">
              <a:lnSpc>
                <a:spcPct val="60000"/>
              </a:lnSpc>
              <a:buNone/>
            </a:pPr>
            <a:endParaRPr lang="en-US" sz="2800" b="1">
              <a:latin typeface="Times New Roman" panose="02020603050405020304" charset="0"/>
            </a:endParaRPr>
          </a:p>
          <a:p>
            <a:pPr marL="0" indent="0">
              <a:buNone/>
            </a:pPr>
            <a:r>
              <a:rPr lang="en-US" sz="2800" b="1">
                <a:latin typeface="Times New Roman" panose="02020603050405020304" charset="0"/>
              </a:rPr>
              <a:t>b) Cam atıklar:</a:t>
            </a:r>
            <a:r>
              <a:rPr lang="en-US" sz="2400" b="1">
                <a:latin typeface="Times New Roman" panose="02020603050405020304" charset="0"/>
              </a:rPr>
              <a:t> </a:t>
            </a:r>
            <a:r>
              <a:rPr lang="en-US" sz="2400">
                <a:latin typeface="Times New Roman" panose="02020603050405020304" charset="0"/>
              </a:rPr>
              <a:t>Standartlara uygun toplanarak cam fabrikalarına gönderilerek işlenmektedir. </a:t>
            </a:r>
            <a:endParaRPr lang="en-US" sz="2400">
              <a:latin typeface="Times New Roman" panose="02020603050405020304" charset="0"/>
            </a:endParaRPr>
          </a:p>
          <a:p>
            <a:pPr marL="0" indent="0">
              <a:lnSpc>
                <a:spcPct val="70000"/>
              </a:lnSpc>
              <a:buNone/>
            </a:pPr>
            <a:endParaRPr lang="en-US" sz="2800" b="1">
              <a:latin typeface="Times New Roman" panose="02020603050405020304" charset="0"/>
            </a:endParaRPr>
          </a:p>
          <a:p>
            <a:pPr marL="0" indent="0">
              <a:buNone/>
            </a:pPr>
            <a:r>
              <a:rPr lang="en-US" sz="2800" b="1">
                <a:latin typeface="Times New Roman" panose="02020603050405020304" charset="0"/>
              </a:rPr>
              <a:t>c) Metal atıklar:</a:t>
            </a:r>
            <a:r>
              <a:rPr lang="en-US" sz="2400" b="1">
                <a:latin typeface="Times New Roman" panose="02020603050405020304" charset="0"/>
              </a:rPr>
              <a:t> </a:t>
            </a:r>
            <a:r>
              <a:rPr lang="en-US" sz="2400">
                <a:latin typeface="Times New Roman" panose="02020603050405020304" charset="0"/>
              </a:rPr>
              <a:t>Standartlara uygun toplanıp preslenerek sanayide kullanılmaktadır. </a:t>
            </a:r>
            <a:endParaRPr lang="en-US" sz="2400">
              <a:latin typeface="Times New Roman" panose="02020603050405020304" charset="0"/>
            </a:endParaRPr>
          </a:p>
          <a:p>
            <a:pPr marL="0" indent="0">
              <a:lnSpc>
                <a:spcPct val="30000"/>
              </a:lnSpc>
              <a:buNone/>
            </a:pPr>
            <a:endParaRPr lang="en-US" sz="2800">
              <a:latin typeface="Times New Roman" panose="02020603050405020304" charset="0"/>
            </a:endParaRPr>
          </a:p>
          <a:p>
            <a:pPr marL="0" indent="0">
              <a:buNone/>
            </a:pPr>
            <a:r>
              <a:rPr lang="en-US" sz="2800" b="1">
                <a:latin typeface="Times New Roman" panose="02020603050405020304" charset="0"/>
              </a:rPr>
              <a:t>d) Plastik atıklar:</a:t>
            </a:r>
            <a:r>
              <a:rPr lang="en-US" sz="2400" b="1">
                <a:latin typeface="Times New Roman" panose="02020603050405020304" charset="0"/>
              </a:rPr>
              <a:t> </a:t>
            </a:r>
            <a:r>
              <a:rPr lang="en-US" sz="2400">
                <a:latin typeface="Times New Roman" panose="02020603050405020304" charset="0"/>
              </a:rPr>
              <a:t>Standartlara uygun toplandıktan sonra fabrikalarda işlenerek sertleştirilir yeni ürünler elde edilmektedir.</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30810" y="106680"/>
            <a:ext cx="12005945" cy="582930"/>
          </a:xfrm>
        </p:spPr>
        <p:txBody>
          <a:bodyPr/>
          <a:p>
            <a:pPr algn="ctr"/>
            <a:r>
              <a:rPr lang="en-US" sz="2800" b="1">
                <a:solidFill>
                  <a:srgbClr val="FF0000"/>
                </a:solidFill>
                <a:latin typeface="Times New Roman" panose="02020603050405020304" charset="0"/>
              </a:rPr>
              <a:t>4. Toplama Özellikleri: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6830" y="784225"/>
            <a:ext cx="12103735" cy="6028055"/>
          </a:xfrm>
        </p:spPr>
        <p:txBody>
          <a:bodyPr/>
          <a:p>
            <a:pPr marL="0" indent="0">
              <a:buNone/>
            </a:pPr>
            <a:r>
              <a:rPr lang="en-US" sz="2400">
                <a:latin typeface="Times New Roman" panose="02020603050405020304" charset="0"/>
              </a:rPr>
              <a:t>Çöpler toplanırken hepsi aynı yere konulmamalı, çeşitlerine göre sınıflandırılarak ayrı yerlerde toplanmalıdır.  </a:t>
            </a:r>
            <a:endParaRPr lang="en-US" sz="2400">
              <a:latin typeface="Times New Roman" panose="02020603050405020304" charset="0"/>
            </a:endParaRPr>
          </a:p>
          <a:p>
            <a:r>
              <a:rPr lang="en-US" sz="2400">
                <a:latin typeface="Times New Roman" panose="02020603050405020304" charset="0"/>
              </a:rPr>
              <a:t> Evsel atıklar (Mavi poşet), </a:t>
            </a:r>
            <a:endParaRPr lang="en-US" sz="2400">
              <a:latin typeface="Times New Roman" panose="02020603050405020304" charset="0"/>
            </a:endParaRPr>
          </a:p>
          <a:p>
            <a:r>
              <a:rPr lang="en-US" sz="2400">
                <a:latin typeface="Times New Roman" panose="02020603050405020304" charset="0"/>
              </a:rPr>
              <a:t> Cam atıklar (Siyah poşet), </a:t>
            </a:r>
            <a:endParaRPr lang="en-US" sz="2400">
              <a:latin typeface="Times New Roman" panose="02020603050405020304" charset="0"/>
            </a:endParaRPr>
          </a:p>
          <a:p>
            <a:r>
              <a:rPr lang="en-US" sz="2400">
                <a:latin typeface="Times New Roman" panose="02020603050405020304" charset="0"/>
              </a:rPr>
              <a:t> Bulaşıcı (Kırmızı poşet), </a:t>
            </a:r>
            <a:endParaRPr lang="en-US" sz="2400">
              <a:latin typeface="Times New Roman" panose="02020603050405020304" charset="0"/>
            </a:endParaRPr>
          </a:p>
          <a:p>
            <a:r>
              <a:rPr lang="en-US" sz="2400">
                <a:latin typeface="Times New Roman" panose="02020603050405020304" charset="0"/>
              </a:rPr>
              <a:t> Kesici ve batıcı atıklar (Enjektör, Jilet vb.) kutular (sharp box) veya plastik kovalara konulmalıdır(Kırmızı poşetlere).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5. Çöplerin Değerlendirilmesi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Sınıflandırılan çöplerin ilgililere ulaştırılmaları sağlanmalıdır.  </a:t>
            </a:r>
            <a:endParaRPr lang="en-US" sz="2400">
              <a:latin typeface="Times New Roman" panose="02020603050405020304" charset="0"/>
            </a:endParaRPr>
          </a:p>
          <a:p>
            <a:pPr marL="0" indent="0">
              <a:buNone/>
            </a:pP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131675" cy="443865"/>
          </a:xfrm>
        </p:spPr>
        <p:txBody>
          <a:bodyPr/>
          <a:p>
            <a:pPr algn="l"/>
            <a:r>
              <a:rPr lang="en-US" sz="2800" b="1">
                <a:solidFill>
                  <a:srgbClr val="FF0000"/>
                </a:solidFill>
                <a:latin typeface="Times New Roman" panose="02020603050405020304" charset="0"/>
              </a:rPr>
              <a:t>6. Çöplerin Depolanması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3495" y="826135"/>
            <a:ext cx="12131675" cy="5971540"/>
          </a:xfrm>
        </p:spPr>
        <p:txBody>
          <a:bodyPr/>
          <a:p>
            <a:pPr marL="0" indent="0">
              <a:buNone/>
            </a:pPr>
            <a:r>
              <a:rPr lang="en-US" sz="2400">
                <a:latin typeface="Times New Roman" panose="02020603050405020304" charset="0"/>
              </a:rPr>
              <a:t>  * Evsel atıklar (soğuk çöp odasına), </a:t>
            </a:r>
            <a:endParaRPr lang="en-US" sz="2400">
              <a:latin typeface="Times New Roman" panose="02020603050405020304" charset="0"/>
            </a:endParaRPr>
          </a:p>
          <a:p>
            <a:pPr marL="0" indent="0">
              <a:buNone/>
            </a:pPr>
            <a:r>
              <a:rPr lang="en-US" sz="2400">
                <a:latin typeface="Times New Roman" panose="02020603050405020304" charset="0"/>
              </a:rPr>
              <a:t>   * Cam atıklar (cam kumbaralarına),  </a:t>
            </a:r>
            <a:endParaRPr lang="en-US" sz="2400">
              <a:latin typeface="Times New Roman" panose="02020603050405020304" charset="0"/>
            </a:endParaRPr>
          </a:p>
          <a:p>
            <a:pPr marL="0" indent="0">
              <a:buNone/>
            </a:pPr>
            <a:r>
              <a:rPr lang="en-US" sz="2400">
                <a:latin typeface="Times New Roman" panose="02020603050405020304" charset="0"/>
              </a:rPr>
              <a:t>   * Mikrop yayan (İnfekte) atıklar (İnfekte çöp konteynırına) atılır.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7. Çevre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Otel işletmelerinin kurulduğu yer ve faaliyet gösterdiği bölgedir. Konukların işletmemizde kaldığı sürece çevrede oluşan kötü görüntü ve kokulardan rahatsız olmaması için otel işletmecileri gereken tüm tedbirleri alırlar. Konukların memnuniyeti için temiz bir çevre ve sağlıklı ortam gerekir.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57150"/>
            <a:ext cx="12131675" cy="6767830"/>
          </a:xfrm>
        </p:spPr>
        <p:txBody>
          <a:bodyPr/>
          <a:p>
            <a:pPr marL="0" indent="0">
              <a:buNone/>
            </a:pPr>
            <a:r>
              <a:rPr lang="en-US" sz="2800" b="1">
                <a:latin typeface="Times New Roman" panose="02020603050405020304" charset="0"/>
              </a:rPr>
              <a:t>Önemi:</a:t>
            </a:r>
            <a:r>
              <a:rPr lang="en-US" sz="2400" b="1">
                <a:latin typeface="Times New Roman" panose="02020603050405020304" charset="0"/>
              </a:rPr>
              <a:t> </a:t>
            </a:r>
            <a:r>
              <a:rPr lang="en-US" sz="2400">
                <a:latin typeface="Times New Roman" panose="02020603050405020304" charset="0"/>
              </a:rPr>
              <a:t>Sağlıklı bir yaşam için temiz bir çevreye ihtiyacımız vardır. Konukların, sağlıklı ve huzur içinde yaşaması için insanların yaşam alanlarını her türlü kirliliğe karşı korumaları gerekmektedir. Ayrıca başarılı bir konaklama işletmeciliğinin ancak temiz bir çevrede gerçekleşebileceği hepimizin ortak olduğu bir fikirdir.</a:t>
            </a:r>
            <a:endParaRPr lang="en-US" sz="2400">
              <a:latin typeface="Times New Roman" panose="02020603050405020304" charset="0"/>
            </a:endParaRPr>
          </a:p>
          <a:p>
            <a:pPr marL="0" indent="0">
              <a:lnSpc>
                <a:spcPct val="60000"/>
              </a:lnSpc>
              <a:buNone/>
            </a:pPr>
            <a:r>
              <a:rPr lang="en-US" sz="2800">
                <a:latin typeface="Times New Roman" panose="02020603050405020304" charset="0"/>
              </a:rPr>
              <a:t> </a:t>
            </a:r>
            <a:endParaRPr lang="en-US" sz="2800">
              <a:latin typeface="Times New Roman" panose="02020603050405020304" charset="0"/>
            </a:endParaRPr>
          </a:p>
          <a:p>
            <a:pPr marL="0" indent="0">
              <a:buNone/>
            </a:pPr>
            <a:r>
              <a:rPr lang="en-US" sz="2800" b="1">
                <a:latin typeface="Times New Roman" panose="02020603050405020304" charset="0"/>
              </a:rPr>
              <a:t>- Çevre koruma yöntemleri: </a:t>
            </a:r>
            <a:r>
              <a:rPr lang="en-US" sz="2400">
                <a:latin typeface="Times New Roman" panose="02020603050405020304" charset="0"/>
              </a:rPr>
              <a:t>Çöpler kısa sürede toplanarak görüntü kirliliğinin yanı sıra koku ile de oluşan kirliliği engellenmelidir. Uygun şartlarda saklayarak, hijyen koşullarını sağlayarak çevre daha sağlıklı hale getirilmelidir. </a:t>
            </a:r>
            <a:endParaRPr lang="en-US" sz="2400">
              <a:latin typeface="Times New Roman" panose="02020603050405020304" charset="0"/>
            </a:endParaRPr>
          </a:p>
          <a:p>
            <a:pPr marL="0" indent="0">
              <a:lnSpc>
                <a:spcPct val="50000"/>
              </a:lnSpc>
              <a:buNone/>
            </a:pPr>
            <a:endParaRPr lang="en-US" sz="2800">
              <a:latin typeface="Times New Roman" panose="02020603050405020304" charset="0"/>
            </a:endParaRPr>
          </a:p>
          <a:p>
            <a:pPr marL="0" indent="0">
              <a:buNone/>
            </a:pPr>
            <a:r>
              <a:rPr lang="en-US" sz="2800" b="1">
                <a:latin typeface="Times New Roman" panose="02020603050405020304" charset="0"/>
              </a:rPr>
              <a:t>- Çöpleri çevre koşullarına uygun toplama depolama ve değerlendirilmesinin önemi: </a:t>
            </a:r>
            <a:r>
              <a:rPr lang="en-US" sz="2400">
                <a:latin typeface="Times New Roman" panose="02020603050405020304" charset="0"/>
              </a:rPr>
              <a:t>Çöplerin toplanırken çeşitlerine göre sınıflandırılarak toplanması, depolamada kolaylık sağlamaktadır. Uygun şartlarda toplanan çöpler depolanırken çöp depolarının kurulacağı yerlerde akarsu ve yer altı suyu kaynaklarının olmamasına dikkat edilmelidir. Aksi halde sularda büyük ölçüde kirlenme ye rastlanacaktır. Çöplerin değerlendirilmesi hem çevre bakımından olumlu sonuçlar vermekte hem de ülke ekonomisine katkılar sağlamaktadır.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30480"/>
            <a:ext cx="12131040" cy="6795770"/>
          </a:xfrm>
        </p:spPr>
        <p:txBody>
          <a:bodyPr/>
          <a:p>
            <a:pPr marL="0" indent="0">
              <a:buNone/>
            </a:pPr>
            <a:r>
              <a:rPr lang="en-US" sz="2800" b="1">
                <a:solidFill>
                  <a:srgbClr val="FF0000"/>
                </a:solidFill>
                <a:latin typeface="Times New Roman" panose="02020603050405020304" charset="0"/>
                <a:sym typeface="+mn-ea"/>
              </a:rPr>
              <a:t>8. Çöp Toplama Malzemelerinin Hazırlanması</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Çalışı</a:t>
            </a:r>
            <a:r>
              <a:rPr lang="tr-TR" altLang="en-US" sz="2400">
                <a:latin typeface="Times New Roman" panose="02020603050405020304" charset="0"/>
              </a:rPr>
              <a:t>r</a:t>
            </a:r>
            <a:r>
              <a:rPr lang="en-US" sz="2400">
                <a:latin typeface="Times New Roman" panose="02020603050405020304" charset="0"/>
              </a:rPr>
              <a:t>ken ihtiyaç duyacağımız eldiven, koruyucu maske, çöp poşeti, çöp toplama arabası, çöp toplama kovası önceden hazırlanır. </a:t>
            </a:r>
            <a:endParaRPr lang="en-US" sz="2400">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9. Eldiven Giyme- Maske Takma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Çalışan personelin sağlığını korumak için çöplerin bulunduğu çöp kovalarını ve poşetlerini eldiven giydikten sora tutması çok önemlidir. Kendisini mikroplardan korur ve sağlıklı olmasını sağlar. Maske takarak, havada bulunan mikroplardan korunmuş olur.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180"/>
            <a:ext cx="12159615" cy="6768465"/>
          </a:xfrm>
        </p:spPr>
        <p:txBody>
          <a:bodyPr/>
          <a:p>
            <a:pPr marL="0" indent="0">
              <a:buNone/>
            </a:pPr>
            <a:r>
              <a:rPr lang="en-US" sz="2800" b="1">
                <a:solidFill>
                  <a:srgbClr val="FF0000"/>
                </a:solidFill>
                <a:latin typeface="Times New Roman" panose="02020603050405020304" charset="0"/>
              </a:rPr>
              <a:t>10. Oda Çöplerinin Alınma Kuralları </a:t>
            </a:r>
            <a:endParaRPr lang="en-US" sz="2800" b="1">
              <a:solidFill>
                <a:srgbClr val="FF0000"/>
              </a:solidFill>
              <a:latin typeface="Times New Roman" panose="02020603050405020304" charset="0"/>
            </a:endParaRPr>
          </a:p>
          <a:p>
            <a:pPr marL="0" indent="0">
              <a:buNone/>
            </a:pPr>
            <a:r>
              <a:rPr lang="en-US" sz="2800" b="1">
                <a:latin typeface="Times New Roman" panose="02020603050405020304" charset="0"/>
              </a:rPr>
              <a:t>- Küllük Çöplerinin Özelliği ve Toplama Teknikleri: </a:t>
            </a:r>
            <a:endParaRPr lang="en-US" sz="2800" b="1">
              <a:latin typeface="Times New Roman" panose="02020603050405020304" charset="0"/>
            </a:endParaRPr>
          </a:p>
          <a:p>
            <a:pPr marL="0" indent="0">
              <a:buNone/>
            </a:pPr>
            <a:r>
              <a:rPr lang="en-US" sz="2400">
                <a:latin typeface="Times New Roman" panose="02020603050405020304" charset="0"/>
              </a:rPr>
              <a:t>Kül tablası, konukların, sigaralarının küllerini atacakları, sigaralarını söndürecekleri kaplardır. Ancak birçok otel odalarında sigara içilmesi yasaktır. Çünkü odalarda bulunan yangın alarm sistemleri dumanı algıladığı zaman sistem devreye girer. Bu nedenle odalarda kül tablası yoktur. </a:t>
            </a:r>
            <a:endParaRPr lang="en-US" sz="2400">
              <a:latin typeface="Times New Roman" panose="02020603050405020304" charset="0"/>
            </a:endParaRPr>
          </a:p>
          <a:p>
            <a:pPr marL="0" indent="0">
              <a:buNone/>
            </a:pPr>
            <a:endParaRPr lang="en-US" sz="2800" b="1" u="sng">
              <a:latin typeface="Times New Roman" panose="02020603050405020304" charset="0"/>
            </a:endParaRPr>
          </a:p>
          <a:p>
            <a:pPr marL="0" indent="0">
              <a:buNone/>
            </a:pPr>
            <a:r>
              <a:rPr lang="en-US" sz="2800" b="1" u="sng">
                <a:latin typeface="Times New Roman" panose="02020603050405020304" charset="0"/>
              </a:rPr>
              <a:t>Küllüklerin Özelliği </a:t>
            </a:r>
            <a:endParaRPr lang="en-US" sz="2800" b="1" u="sng">
              <a:latin typeface="Times New Roman" panose="02020603050405020304" charset="0"/>
            </a:endParaRPr>
          </a:p>
          <a:p>
            <a:r>
              <a:rPr lang="en-US" sz="2800">
                <a:latin typeface="Times New Roman" panose="02020603050405020304" charset="0"/>
              </a:rPr>
              <a:t> </a:t>
            </a:r>
            <a:r>
              <a:rPr lang="en-US" sz="2400">
                <a:latin typeface="Times New Roman" panose="02020603050405020304" charset="0"/>
              </a:rPr>
              <a:t>Genelde dekora uygun ve konukların gereksinimini karşılayacak büyüklüktedir. </a:t>
            </a:r>
            <a:endParaRPr lang="en-US" sz="2400">
              <a:latin typeface="Times New Roman" panose="02020603050405020304" charset="0"/>
            </a:endParaRPr>
          </a:p>
          <a:p>
            <a:r>
              <a:rPr lang="en-US" sz="2400">
                <a:latin typeface="Times New Roman" panose="02020603050405020304" charset="0"/>
              </a:rPr>
              <a:t> Çabuk kırılmayacak ve yanmayacak yapıda olmaları önemlidir.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6759</Words>
  <Application>WPS Presentation</Application>
  <PresentationFormat>Widescreen</PresentationFormat>
  <Paragraphs>115</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Times New Roman</vt:lpstr>
      <vt:lpstr>Microsoft YaHei</vt:lpstr>
      <vt:lpstr/>
      <vt:lpstr>Arial Unicode MS</vt:lpstr>
      <vt:lpstr>Calibri</vt:lpstr>
      <vt:lpstr>Blue Waves</vt:lpstr>
      <vt:lpstr>KAT HİZMETLERİ YÖNETİMİ</vt:lpstr>
      <vt:lpstr>7. ÇÖP TOPLAMA </vt:lpstr>
      <vt:lpstr>PowerPoint 演示文稿</vt:lpstr>
      <vt:lpstr>3. Özelliğine Göre Çöp Çeşitleri </vt:lpstr>
      <vt:lpstr>4. Toplama Özellikleri: </vt:lpstr>
      <vt:lpstr>6. Çöplerin Depolanması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2018-01-30T11:34:00Z</dcterms:created>
  <dcterms:modified xsi:type="dcterms:W3CDTF">2018-02-16T11:53:59Z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