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343" autoAdjust="0"/>
  </p:normalViewPr>
  <p:slideViewPr>
    <p:cSldViewPr snapToGrid="0" snapToObjects="1">
      <p:cViewPr varScale="1">
        <p:scale>
          <a:sx n="73" d="100"/>
          <a:sy n="73" d="100"/>
        </p:scale>
        <p:origin x="594"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635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49605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381268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480661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46789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39517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788858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88088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8366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84647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06952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65238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49733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77210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73079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74756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283882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HUKUK BAŞLANGICI</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KİŞİ ÇEŞİTLERİ - II</a:t>
            </a:r>
          </a:p>
          <a:p>
            <a:endParaRPr lang="tr-TR" dirty="0"/>
          </a:p>
        </p:txBody>
      </p:sp>
    </p:spTree>
    <p:extLst>
      <p:ext uri="{BB962C8B-B14F-4D97-AF65-F5344CB8AC3E}">
        <p14:creationId xmlns:p14="http://schemas.microsoft.com/office/powerpoint/2010/main" val="23184768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Tüzel kişiler</a:t>
            </a:r>
            <a:endParaRPr lang="en-US" dirty="0"/>
          </a:p>
        </p:txBody>
      </p:sp>
      <p:sp>
        <p:nvSpPr>
          <p:cNvPr id="3" name="İçerik Yer Tutucusu 2"/>
          <p:cNvSpPr>
            <a:spLocks noGrp="1"/>
          </p:cNvSpPr>
          <p:nvPr>
            <p:ph idx="1"/>
          </p:nvPr>
        </p:nvSpPr>
        <p:spPr/>
        <p:txBody>
          <a:bodyPr/>
          <a:lstStyle/>
          <a:p>
            <a:r>
              <a:rPr lang="tr-TR" dirty="0" smtClean="0"/>
              <a:t>Hukuk düzeninin, gerçek kişilerden başka kişilik addettiği mal veya kişi topluluğuna tüzel kişi denir.</a:t>
            </a:r>
          </a:p>
          <a:p>
            <a:r>
              <a:rPr lang="tr-TR" dirty="0" smtClean="0"/>
              <a:t>Tüzel kişilerin hukuk süjesi olarak kabul edilmesinde temel itibarıyla iki sebep vardır: gerçek kişilerin ömürlerinin sınırlı olması ve bazı amaçlar için insanların tek başlarına sahip oldukları güçten daha fazlasına sahip olmaları gerekmesi…</a:t>
            </a:r>
          </a:p>
          <a:p>
            <a:r>
              <a:rPr lang="tr-TR" dirty="0" smtClean="0"/>
              <a:t>Tüzel kişiler de gerçek kişiler gibi hak ve fiil ehliyetine sahiptir.</a:t>
            </a:r>
            <a:endParaRPr lang="en-US" dirty="0"/>
          </a:p>
        </p:txBody>
      </p:sp>
    </p:spTree>
    <p:extLst>
      <p:ext uri="{BB962C8B-B14F-4D97-AF65-F5344CB8AC3E}">
        <p14:creationId xmlns:p14="http://schemas.microsoft.com/office/powerpoint/2010/main" val="3933530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Tüzel kişiler</a:t>
            </a:r>
            <a:endParaRPr lang="en-US" dirty="0"/>
          </a:p>
        </p:txBody>
      </p:sp>
      <p:sp>
        <p:nvSpPr>
          <p:cNvPr id="3" name="İçerik Yer Tutucusu 2"/>
          <p:cNvSpPr>
            <a:spLocks noGrp="1"/>
          </p:cNvSpPr>
          <p:nvPr>
            <p:ph idx="1"/>
          </p:nvPr>
        </p:nvSpPr>
        <p:spPr>
          <a:xfrm>
            <a:off x="1451579" y="2015732"/>
            <a:ext cx="9603275" cy="3679674"/>
          </a:xfrm>
        </p:spPr>
        <p:txBody>
          <a:bodyPr/>
          <a:lstStyle/>
          <a:p>
            <a:r>
              <a:rPr lang="tr-TR" dirty="0" smtClean="0"/>
              <a:t>Tüzel Kişiliğin Başlangıcı</a:t>
            </a:r>
          </a:p>
          <a:p>
            <a:pPr lvl="1"/>
            <a:r>
              <a:rPr lang="tr-TR" dirty="0" smtClean="0"/>
              <a:t>Dünyada, tüzel kişiliğin başlangıcını tespit eden sistemler, «serbest kuruluş sistemi», «izin sistemi» ve «tescil sistemi» olmak üzere üç tanedir.</a:t>
            </a:r>
          </a:p>
          <a:p>
            <a:pPr lvl="1"/>
            <a:r>
              <a:rPr lang="tr-TR" dirty="0" smtClean="0"/>
              <a:t>Türkiye’de her üç sisteme de yer verilmiştir.</a:t>
            </a:r>
          </a:p>
          <a:p>
            <a:pPr lvl="1"/>
            <a:r>
              <a:rPr lang="tr-TR" dirty="0" smtClean="0"/>
              <a:t>Serbest kuruluş sistemi</a:t>
            </a:r>
          </a:p>
          <a:p>
            <a:pPr lvl="2"/>
            <a:r>
              <a:rPr lang="tr-TR" dirty="0" smtClean="0"/>
              <a:t>Kurucuların tüzel kişi kurma iradesini açıklaması ve hukuk düzeninin tüzel kişiliğin kazanılması için belirlediği şartların yerine getirilmesiyle tüzel kişilik kazanılır.</a:t>
            </a:r>
          </a:p>
          <a:p>
            <a:pPr lvl="2"/>
            <a:r>
              <a:rPr lang="tr-TR" dirty="0" smtClean="0"/>
              <a:t>Hukuk düzeninin belirlediği şartların gerçekleşip gerçekleşmediği dahi araştırılmaz.</a:t>
            </a:r>
          </a:p>
          <a:p>
            <a:pPr lvl="2"/>
            <a:r>
              <a:rPr lang="tr-TR" dirty="0" smtClean="0"/>
              <a:t>Türk hukukunda dernekler bakımından serbest kuruluş sistemi kabul edilmiştir (TMK m. 59/1).</a:t>
            </a:r>
            <a:endParaRPr lang="en-US" dirty="0"/>
          </a:p>
        </p:txBody>
      </p:sp>
    </p:spTree>
    <p:extLst>
      <p:ext uri="{BB962C8B-B14F-4D97-AF65-F5344CB8AC3E}">
        <p14:creationId xmlns:p14="http://schemas.microsoft.com/office/powerpoint/2010/main" val="2047440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Tüzel kişiler</a:t>
            </a:r>
            <a:endParaRPr lang="en-US" dirty="0"/>
          </a:p>
        </p:txBody>
      </p:sp>
      <p:sp>
        <p:nvSpPr>
          <p:cNvPr id="3" name="İçerik Yer Tutucusu 2"/>
          <p:cNvSpPr>
            <a:spLocks noGrp="1"/>
          </p:cNvSpPr>
          <p:nvPr>
            <p:ph idx="1"/>
          </p:nvPr>
        </p:nvSpPr>
        <p:spPr/>
        <p:txBody>
          <a:bodyPr/>
          <a:lstStyle/>
          <a:p>
            <a:r>
              <a:rPr lang="tr-TR" dirty="0" smtClean="0"/>
              <a:t>Tüzel Kişiliğin Başlangıcı (devam)</a:t>
            </a:r>
          </a:p>
          <a:p>
            <a:pPr lvl="1"/>
            <a:r>
              <a:rPr lang="tr-TR" dirty="0" smtClean="0"/>
              <a:t>Tescil sistemi</a:t>
            </a:r>
          </a:p>
          <a:p>
            <a:pPr lvl="2"/>
            <a:r>
              <a:rPr lang="tr-TR" dirty="0" smtClean="0"/>
              <a:t>Serbest kuruluş sisteminden farklı olarak, hukuk düzeninin belirlediği şartların yerine getirilip getirilmediğinin idari makamlarca incelenmesi gerekir.</a:t>
            </a:r>
          </a:p>
          <a:p>
            <a:pPr lvl="2"/>
            <a:r>
              <a:rPr lang="tr-TR" dirty="0" smtClean="0"/>
              <a:t>Şartların yerine getirildiği tespit edildiği takdirde tüzel kişilik belirli bir sicile tescil edilir. Tescil ile tüzel kişilik kazanılmış olur. Bu tescil kurucu niteliktedir.</a:t>
            </a:r>
          </a:p>
          <a:p>
            <a:pPr lvl="2"/>
            <a:r>
              <a:rPr lang="tr-TR" dirty="0" smtClean="0"/>
              <a:t>Kolektif ortaklıklar, TTK uyarınca ticaret siciline tescille birlikte tüzel kişilik kazanırlar (TTK m. 232).</a:t>
            </a:r>
            <a:endParaRPr lang="en-US" dirty="0"/>
          </a:p>
        </p:txBody>
      </p:sp>
    </p:spTree>
    <p:extLst>
      <p:ext uri="{BB962C8B-B14F-4D97-AF65-F5344CB8AC3E}">
        <p14:creationId xmlns:p14="http://schemas.microsoft.com/office/powerpoint/2010/main" val="2358678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Tüzel kişiler</a:t>
            </a:r>
            <a:endParaRPr lang="en-US" dirty="0"/>
          </a:p>
        </p:txBody>
      </p:sp>
      <p:sp>
        <p:nvSpPr>
          <p:cNvPr id="3" name="İçerik Yer Tutucusu 2"/>
          <p:cNvSpPr>
            <a:spLocks noGrp="1"/>
          </p:cNvSpPr>
          <p:nvPr>
            <p:ph idx="1"/>
          </p:nvPr>
        </p:nvSpPr>
        <p:spPr/>
        <p:txBody>
          <a:bodyPr/>
          <a:lstStyle/>
          <a:p>
            <a:r>
              <a:rPr lang="tr-TR" dirty="0"/>
              <a:t>Tüzel Kişiliğin Başlangıcı (devam)</a:t>
            </a:r>
          </a:p>
          <a:p>
            <a:pPr lvl="1"/>
            <a:r>
              <a:rPr lang="tr-TR" dirty="0" smtClean="0"/>
              <a:t>İzin </a:t>
            </a:r>
            <a:r>
              <a:rPr lang="tr-TR" dirty="0"/>
              <a:t>sistemi</a:t>
            </a:r>
          </a:p>
          <a:p>
            <a:pPr lvl="2"/>
            <a:r>
              <a:rPr lang="tr-TR" dirty="0" smtClean="0"/>
              <a:t>Devletin verdiği izin ile tüzel kişilik kazanılır. Yetkili makamların izin verme konusunda takdir yetkisi vardır.</a:t>
            </a:r>
          </a:p>
          <a:p>
            <a:pPr lvl="2"/>
            <a:r>
              <a:rPr lang="tr-TR" dirty="0" smtClean="0"/>
              <a:t>Ticaret Bakanlığı’nca </a:t>
            </a:r>
            <a:r>
              <a:rPr lang="tr-TR" dirty="0"/>
              <a:t>yayımlanacak tebliğle, faaliyet alanları </a:t>
            </a:r>
            <a:r>
              <a:rPr lang="tr-TR" dirty="0" smtClean="0"/>
              <a:t>belirlenip, ilan </a:t>
            </a:r>
            <a:r>
              <a:rPr lang="tr-TR" dirty="0"/>
              <a:t>edilecek anonim </a:t>
            </a:r>
            <a:r>
              <a:rPr lang="tr-TR" dirty="0" smtClean="0"/>
              <a:t>şirketler Ticaret Bakanlığı’nın </a:t>
            </a:r>
            <a:r>
              <a:rPr lang="tr-TR" dirty="0"/>
              <a:t>izni ile </a:t>
            </a:r>
            <a:r>
              <a:rPr lang="tr-TR" dirty="0" smtClean="0"/>
              <a:t>kurulur</a:t>
            </a:r>
            <a:r>
              <a:rPr lang="tr-TR" dirty="0"/>
              <a:t> </a:t>
            </a:r>
            <a:r>
              <a:rPr lang="tr-TR" dirty="0" smtClean="0"/>
              <a:t>(TTK m. 333).</a:t>
            </a:r>
            <a:endParaRPr lang="en-US" dirty="0"/>
          </a:p>
        </p:txBody>
      </p:sp>
    </p:spTree>
    <p:extLst>
      <p:ext uri="{BB962C8B-B14F-4D97-AF65-F5344CB8AC3E}">
        <p14:creationId xmlns:p14="http://schemas.microsoft.com/office/powerpoint/2010/main" val="1568749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Tüzel kişiler</a:t>
            </a:r>
            <a:endParaRPr lang="en-US" dirty="0"/>
          </a:p>
        </p:txBody>
      </p:sp>
      <p:sp>
        <p:nvSpPr>
          <p:cNvPr id="3" name="İçerik Yer Tutucusu 2"/>
          <p:cNvSpPr>
            <a:spLocks noGrp="1"/>
          </p:cNvSpPr>
          <p:nvPr>
            <p:ph idx="1"/>
          </p:nvPr>
        </p:nvSpPr>
        <p:spPr>
          <a:xfrm>
            <a:off x="1451579" y="2015732"/>
            <a:ext cx="9952295" cy="3862554"/>
          </a:xfrm>
        </p:spPr>
        <p:txBody>
          <a:bodyPr/>
          <a:lstStyle/>
          <a:p>
            <a:r>
              <a:rPr lang="tr-TR" dirty="0" smtClean="0"/>
              <a:t>Tüzel Kişiliğin Sona Ermesi</a:t>
            </a:r>
          </a:p>
          <a:p>
            <a:pPr lvl="1"/>
            <a:r>
              <a:rPr lang="tr-TR" dirty="0" smtClean="0"/>
              <a:t>Üç şekilde sona erebilir:</a:t>
            </a:r>
          </a:p>
          <a:p>
            <a:pPr lvl="2"/>
            <a:r>
              <a:rPr lang="tr-TR" dirty="0" smtClean="0"/>
              <a:t>Tüzel kişiliğin kanun gereği kendiliğinden sona ermesi (infisah) (Örnek: TMK m. 87)</a:t>
            </a:r>
          </a:p>
          <a:p>
            <a:pPr lvl="2"/>
            <a:r>
              <a:rPr lang="tr-TR" dirty="0" smtClean="0"/>
              <a:t>Tüzel kişiliğin mahkeme kararı ile sona ermesi (Örnek: TMK m. 89)</a:t>
            </a:r>
          </a:p>
          <a:p>
            <a:pPr lvl="2"/>
            <a:r>
              <a:rPr lang="tr-TR" dirty="0" smtClean="0"/>
              <a:t>Tüzel kişinin yetkili organının alacağı karar ile kendini feshetmesi (Örnek: TMK m. 88)</a:t>
            </a:r>
          </a:p>
          <a:p>
            <a:pPr lvl="1"/>
            <a:r>
              <a:rPr lang="tr-TR" dirty="0" smtClean="0"/>
              <a:t>Tüzel kişiliğin sona ermesi ile birlikte sona eren tüzel kişinin malvarlığı tasfiye edilir ( TMK m. 53).</a:t>
            </a:r>
          </a:p>
          <a:p>
            <a:pPr lvl="1"/>
            <a:r>
              <a:rPr lang="tr-TR" dirty="0" smtClean="0"/>
              <a:t>Tasfiye sonucu ortaya çıkan malvarlığı, kanunda veya kuruluş belgesinde başka bir hüküm bulunmadıkça veya tüzel kişinin yetkili organı farklı bir karar vermedikçe en yakın amacı güden kamu kurum veya kuruluşuna geçer (TMK m. 54).</a:t>
            </a:r>
          </a:p>
          <a:p>
            <a:pPr lvl="1"/>
            <a:endParaRPr lang="en-US" dirty="0"/>
          </a:p>
        </p:txBody>
      </p:sp>
    </p:spTree>
    <p:extLst>
      <p:ext uri="{BB962C8B-B14F-4D97-AF65-F5344CB8AC3E}">
        <p14:creationId xmlns:p14="http://schemas.microsoft.com/office/powerpoint/2010/main" val="3442457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Tüzel kişiler</a:t>
            </a:r>
            <a:endParaRPr lang="en-US" dirty="0"/>
          </a:p>
        </p:txBody>
      </p:sp>
      <p:sp>
        <p:nvSpPr>
          <p:cNvPr id="3" name="İçerik Yer Tutucusu 2"/>
          <p:cNvSpPr>
            <a:spLocks noGrp="1"/>
          </p:cNvSpPr>
          <p:nvPr>
            <p:ph idx="1"/>
          </p:nvPr>
        </p:nvSpPr>
        <p:spPr/>
        <p:txBody>
          <a:bodyPr/>
          <a:lstStyle/>
          <a:p>
            <a:r>
              <a:rPr lang="tr-TR" dirty="0" smtClean="0"/>
              <a:t>Tüzel Kişilerin Türleri</a:t>
            </a:r>
          </a:p>
          <a:p>
            <a:pPr lvl="1"/>
            <a:r>
              <a:rPr lang="tr-TR" dirty="0" smtClean="0"/>
              <a:t>Özel hukuk tüzel kişileri</a:t>
            </a:r>
          </a:p>
          <a:p>
            <a:pPr lvl="2"/>
            <a:r>
              <a:rPr lang="tr-TR" dirty="0" smtClean="0"/>
              <a:t>Kazanç paylaşma amacı güden </a:t>
            </a:r>
            <a:r>
              <a:rPr lang="tr-TR" dirty="0"/>
              <a:t>tüzel </a:t>
            </a:r>
            <a:r>
              <a:rPr lang="tr-TR" dirty="0" smtClean="0"/>
              <a:t>kişiler</a:t>
            </a:r>
          </a:p>
          <a:p>
            <a:pPr lvl="2"/>
            <a:r>
              <a:rPr lang="tr-TR" dirty="0" smtClean="0"/>
              <a:t>Kazanç paylaşma amacı gütmeyen </a:t>
            </a:r>
            <a:r>
              <a:rPr lang="tr-TR" dirty="0"/>
              <a:t>tüzel kişiler</a:t>
            </a:r>
            <a:endParaRPr lang="tr-TR" dirty="0" smtClean="0"/>
          </a:p>
          <a:p>
            <a:pPr lvl="1"/>
            <a:r>
              <a:rPr lang="tr-TR" dirty="0" smtClean="0"/>
              <a:t>Kamu hukuku tüzel kişileri</a:t>
            </a:r>
          </a:p>
          <a:p>
            <a:pPr lvl="2"/>
            <a:r>
              <a:rPr lang="tr-TR" dirty="0" smtClean="0"/>
              <a:t>Kamu idareleri</a:t>
            </a:r>
          </a:p>
          <a:p>
            <a:pPr lvl="2"/>
            <a:r>
              <a:rPr lang="tr-TR" dirty="0" smtClean="0"/>
              <a:t>Kamu kurumları</a:t>
            </a:r>
            <a:endParaRPr lang="en-US" dirty="0"/>
          </a:p>
        </p:txBody>
      </p:sp>
    </p:spTree>
    <p:extLst>
      <p:ext uri="{BB962C8B-B14F-4D97-AF65-F5344CB8AC3E}">
        <p14:creationId xmlns:p14="http://schemas.microsoft.com/office/powerpoint/2010/main" val="1369585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Tüzel kişilerin türleri</a:t>
            </a:r>
            <a:endParaRPr lang="en-US" dirty="0"/>
          </a:p>
        </p:txBody>
      </p:sp>
      <p:sp>
        <p:nvSpPr>
          <p:cNvPr id="3" name="İçerik Yer Tutucusu 2"/>
          <p:cNvSpPr>
            <a:spLocks noGrp="1"/>
          </p:cNvSpPr>
          <p:nvPr>
            <p:ph idx="1"/>
          </p:nvPr>
        </p:nvSpPr>
        <p:spPr>
          <a:xfrm>
            <a:off x="1451579" y="2015732"/>
            <a:ext cx="9603275" cy="3744988"/>
          </a:xfrm>
        </p:spPr>
        <p:txBody>
          <a:bodyPr/>
          <a:lstStyle/>
          <a:p>
            <a:r>
              <a:rPr lang="tr-TR" dirty="0" smtClean="0"/>
              <a:t>Özel hukuk tüzel kişileri</a:t>
            </a:r>
          </a:p>
          <a:p>
            <a:pPr lvl="1"/>
            <a:r>
              <a:rPr lang="tr-TR" dirty="0" smtClean="0"/>
              <a:t>Özel hukuk alanında bir hukuki işlemle kurulan tüzel kişilerdir.</a:t>
            </a:r>
          </a:p>
          <a:p>
            <a:pPr lvl="1"/>
            <a:r>
              <a:rPr lang="tr-TR" dirty="0" smtClean="0"/>
              <a:t>Hangi tüzel kişilerin bu şekilde kurulabileceği kanunda düzenlenmiştir.</a:t>
            </a:r>
          </a:p>
          <a:p>
            <a:pPr lvl="1"/>
            <a:r>
              <a:rPr lang="tr-TR" dirty="0" smtClean="0"/>
              <a:t>Kazanç paylaşma amacı güden tüzel kişiler</a:t>
            </a:r>
          </a:p>
          <a:p>
            <a:pPr lvl="2"/>
            <a:r>
              <a:rPr lang="tr-TR" dirty="0" smtClean="0"/>
              <a:t>TTK’da düzenlenen ticaret ortaklıkları (kolektif ortaklık, komandit ortaklık, anonim ortaklık ve limited ortaklık).</a:t>
            </a:r>
          </a:p>
          <a:p>
            <a:pPr lvl="1"/>
            <a:r>
              <a:rPr lang="tr-TR" dirty="0"/>
              <a:t>Kazanç paylaşma amacı </a:t>
            </a:r>
            <a:r>
              <a:rPr lang="tr-TR" dirty="0" smtClean="0"/>
              <a:t>gütmeyen </a:t>
            </a:r>
            <a:r>
              <a:rPr lang="tr-TR" dirty="0"/>
              <a:t>tüzel </a:t>
            </a:r>
            <a:r>
              <a:rPr lang="tr-TR" dirty="0" smtClean="0"/>
              <a:t>kişiler</a:t>
            </a:r>
          </a:p>
          <a:p>
            <a:pPr lvl="2"/>
            <a:r>
              <a:rPr lang="tr-TR" dirty="0" err="1" smtClean="0"/>
              <a:t>TMK’da</a:t>
            </a:r>
            <a:r>
              <a:rPr lang="tr-TR" dirty="0" smtClean="0"/>
              <a:t> düzenlenen dernekler ve vakıflar kazanç paylaşma amacı gütmeyen tüzel kişilerdir. Sendikalar da derneklerin bir özel bir çeşidi olup bunlar da kazanç paylaşma amacı gütmezler.</a:t>
            </a:r>
            <a:endParaRPr lang="tr-TR" dirty="0"/>
          </a:p>
          <a:p>
            <a:pPr lvl="1"/>
            <a:endParaRPr lang="en-US" dirty="0"/>
          </a:p>
        </p:txBody>
      </p:sp>
    </p:spTree>
    <p:extLst>
      <p:ext uri="{BB962C8B-B14F-4D97-AF65-F5344CB8AC3E}">
        <p14:creationId xmlns:p14="http://schemas.microsoft.com/office/powerpoint/2010/main" val="3989356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Tüzel kişilerin türleri</a:t>
            </a:r>
            <a:endParaRPr lang="en-US" dirty="0"/>
          </a:p>
        </p:txBody>
      </p:sp>
      <p:sp>
        <p:nvSpPr>
          <p:cNvPr id="3" name="İçerik Yer Tutucusu 2"/>
          <p:cNvSpPr>
            <a:spLocks noGrp="1"/>
          </p:cNvSpPr>
          <p:nvPr>
            <p:ph idx="1"/>
          </p:nvPr>
        </p:nvSpPr>
        <p:spPr/>
        <p:txBody>
          <a:bodyPr/>
          <a:lstStyle/>
          <a:p>
            <a:r>
              <a:rPr lang="tr-TR" dirty="0" smtClean="0"/>
              <a:t>Kamu hukuku tüzel kişileri</a:t>
            </a:r>
          </a:p>
          <a:p>
            <a:pPr lvl="1"/>
            <a:r>
              <a:rPr lang="tr-TR" dirty="0" smtClean="0"/>
              <a:t>Kamu otoritesine sahip olan ve kamu görevi yapan tüzel kişilerdir.</a:t>
            </a:r>
          </a:p>
          <a:p>
            <a:pPr lvl="1"/>
            <a:r>
              <a:rPr lang="tr-TR" dirty="0" smtClean="0"/>
              <a:t>Kamu idareleri </a:t>
            </a:r>
          </a:p>
          <a:p>
            <a:pPr lvl="2"/>
            <a:r>
              <a:rPr lang="tr-TR" dirty="0" smtClean="0"/>
              <a:t>«İl özel idareleri», «belediye idareleri» ve «köy idareleri» olmak üzere üç çeşittir.</a:t>
            </a:r>
          </a:p>
          <a:p>
            <a:pPr lvl="1"/>
            <a:r>
              <a:rPr lang="tr-TR" dirty="0" smtClean="0"/>
              <a:t>Kamu kurumları</a:t>
            </a:r>
          </a:p>
          <a:p>
            <a:pPr lvl="2"/>
            <a:r>
              <a:rPr lang="tr-TR" dirty="0" smtClean="0"/>
              <a:t>Tüzel kişilik tanınmış olan ve kamu hizmeti gören tüzel kişilerdir. Devlet Su </a:t>
            </a:r>
            <a:r>
              <a:rPr lang="tr-TR" smtClean="0"/>
              <a:t>İşleri bunlardan biridir.</a:t>
            </a:r>
            <a:endParaRPr lang="en-US" dirty="0"/>
          </a:p>
        </p:txBody>
      </p:sp>
    </p:spTree>
    <p:extLst>
      <p:ext uri="{BB962C8B-B14F-4D97-AF65-F5344CB8AC3E}">
        <p14:creationId xmlns:p14="http://schemas.microsoft.com/office/powerpoint/2010/main" val="281904966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18873</TotalTime>
  <Words>569</Words>
  <Application>Microsoft Office PowerPoint</Application>
  <PresentationFormat>Geniş ekran</PresentationFormat>
  <Paragraphs>56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HUKUK BAŞLANGICI</vt:lpstr>
      <vt:lpstr>Tüzel kişiler</vt:lpstr>
      <vt:lpstr>Tüzel kişiler</vt:lpstr>
      <vt:lpstr>Tüzel kişiler</vt:lpstr>
      <vt:lpstr>Tüzel kişiler</vt:lpstr>
      <vt:lpstr>Tüzel kişiler</vt:lpstr>
      <vt:lpstr>Tüzel kişiler</vt:lpstr>
      <vt:lpstr>Tüzel kişilerin türleri</vt:lpstr>
      <vt:lpstr>Tüzel kişilerin türleri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46</cp:revision>
  <dcterms:created xsi:type="dcterms:W3CDTF">2020-07-01T13:53:34Z</dcterms:created>
  <dcterms:modified xsi:type="dcterms:W3CDTF">2021-03-24T20:20:27Z</dcterms:modified>
</cp:coreProperties>
</file>