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8399E-B8BF-41EC-80BF-521517891A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Contemporary Business Issues – week 5</a:t>
            </a:r>
            <a:endParaRPr lang="tr-T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A44C99-ED31-49DC-BA51-988327DF08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Country Focus: Egypt</a:t>
            </a:r>
          </a:p>
          <a:p>
            <a:r>
              <a:rPr lang="en-US" dirty="0"/>
              <a:t>Is </a:t>
            </a:r>
            <a:r>
              <a:rPr lang="en-US" dirty="0" err="1"/>
              <a:t>eygpt</a:t>
            </a:r>
            <a:r>
              <a:rPr lang="en-US" dirty="0"/>
              <a:t> balancing environment and economic agendas?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66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11E3B-B797-4E41-A9EF-3FF5CD741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Egypt: Oil &amp; Gas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CA772A-3E5B-4940-AFDF-F58DA5C4C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5289" y="1791004"/>
            <a:ext cx="6606572" cy="4614278"/>
          </a:xfrm>
        </p:spPr>
      </p:pic>
    </p:spTree>
    <p:extLst>
      <p:ext uri="{BB962C8B-B14F-4D97-AF65-F5344CB8AC3E}">
        <p14:creationId xmlns:p14="http://schemas.microsoft.com/office/powerpoint/2010/main" val="194705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7C453-0AFE-44EA-AA51-5373380B6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Increasing demand for oil and gas has benefited Egypt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68834-B459-4F4E-AE5B-7A4895807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Egypt has become the world’s sixth largest exporter of liquefied gas.</a:t>
            </a:r>
          </a:p>
          <a:p>
            <a:endParaRPr lang="en-US" dirty="0"/>
          </a:p>
          <a:p>
            <a:r>
              <a:rPr lang="en-US" dirty="0"/>
              <a:t>The government sees both economic and environmental gains in the energy sector: increased revenues and industry initiatives which help to switch to cleaner fuels.</a:t>
            </a:r>
          </a:p>
          <a:p>
            <a:endParaRPr lang="en-US" dirty="0"/>
          </a:p>
          <a:p>
            <a:r>
              <a:rPr lang="en-US" dirty="0"/>
              <a:t>However, the energy companies have been frustrated by a combination of high costs reaching Egypt’s unusually deep gas deposits and government subsidies to consumers within the country. </a:t>
            </a:r>
          </a:p>
        </p:txBody>
      </p:sp>
    </p:spTree>
    <p:extLst>
      <p:ext uri="{BB962C8B-B14F-4D97-AF65-F5344CB8AC3E}">
        <p14:creationId xmlns:p14="http://schemas.microsoft.com/office/powerpoint/2010/main" val="393976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DB7C-914B-4278-91C5-0E042D31E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Egypt?</a:t>
            </a:r>
            <a:br>
              <a:rPr lang="en-US" dirty="0"/>
            </a:br>
            <a:endParaRPr lang="tr-TR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84B2984-7364-4222-A0A0-3676C7C5A4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8639" y="1535185"/>
            <a:ext cx="4687012" cy="5154254"/>
          </a:xfrm>
        </p:spPr>
      </p:pic>
    </p:spTree>
    <p:extLst>
      <p:ext uri="{BB962C8B-B14F-4D97-AF65-F5344CB8AC3E}">
        <p14:creationId xmlns:p14="http://schemas.microsoft.com/office/powerpoint/2010/main" val="258933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05AAD-B1D8-4401-99D6-1AF74867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focus - Egypt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A8497-3141-4719-8E7F-3C14ECC32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Egypt, an Arab republic is striving to become a beacon of economic development in the Middle East, a region of the world which has suffered continuing </a:t>
            </a:r>
            <a:r>
              <a:rPr lang="en-US" dirty="0" err="1"/>
              <a:t>politicial</a:t>
            </a:r>
            <a:r>
              <a:rPr lang="en-US" dirty="0"/>
              <a:t> instability and religious conflict.</a:t>
            </a:r>
          </a:p>
          <a:p>
            <a:endParaRPr lang="en-US" dirty="0"/>
          </a:p>
          <a:p>
            <a:r>
              <a:rPr lang="en-US" dirty="0"/>
              <a:t>Egypt, has some distinct advantages including gas and oil riches, low cost </a:t>
            </a:r>
            <a:r>
              <a:rPr lang="en-US" dirty="0" err="1"/>
              <a:t>labour</a:t>
            </a:r>
            <a:r>
              <a:rPr lang="en-US" dirty="0"/>
              <a:t> and a thriving tourism sector.</a:t>
            </a:r>
          </a:p>
          <a:p>
            <a:endParaRPr lang="en-US" dirty="0"/>
          </a:p>
          <a:p>
            <a:r>
              <a:rPr lang="en-US" dirty="0"/>
              <a:t>After a period of stagnation in the new millennium, the economy has been growing, both from new local enterprises and foreign investment.</a:t>
            </a:r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0788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78169-C412-4DDB-8AAA-969571E24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Egypt faces huge socio-economic and environmental challenges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7CA38-66C5-450D-896A-BD156722A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Population (2018) – 97,550,000</a:t>
            </a:r>
          </a:p>
          <a:p>
            <a:r>
              <a:rPr lang="en-US" dirty="0"/>
              <a:t>Cairo – 12 million</a:t>
            </a:r>
          </a:p>
          <a:p>
            <a:r>
              <a:rPr lang="en-US" dirty="0"/>
              <a:t> 		  - 20,5 million (metropolitan area)</a:t>
            </a:r>
          </a:p>
          <a:p>
            <a:endParaRPr lang="en-US" dirty="0"/>
          </a:p>
          <a:p>
            <a:r>
              <a:rPr lang="en-US" dirty="0"/>
              <a:t>More than half of the population are under 25, and 6% packed in the country’s land area.  They are concentrated in teeming cities with high unemployment, worsening poverty and some of the worst pollution problems.</a:t>
            </a:r>
          </a:p>
          <a:p>
            <a:r>
              <a:rPr lang="en-US" dirty="0"/>
              <a:t>The authoritarian political regime retains state control of major industries such as energy.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89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ED73A-317A-44B8-A098-626241F7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Cairo’s Environmental Crisis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E8C0E8-DDDD-4F0F-97AF-58111CA560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2454" y="2424418"/>
            <a:ext cx="4982313" cy="3731926"/>
          </a:xfrm>
        </p:spPr>
      </p:pic>
    </p:spTree>
    <p:extLst>
      <p:ext uri="{BB962C8B-B14F-4D97-AF65-F5344CB8AC3E}">
        <p14:creationId xmlns:p14="http://schemas.microsoft.com/office/powerpoint/2010/main" val="3469516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0193D-E07F-4ECB-B49C-C775FD658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 gap between the growing masses of urban poor and the affluent, living in outlying gated communities, is potentially destabilizing.</a:t>
            </a:r>
            <a:endParaRPr lang="tr-TR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2B9B8-7D98-4EB0-9661-1188F64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Cairo grows by an estimated 200,000 new residents every year.</a:t>
            </a:r>
          </a:p>
          <a:p>
            <a:r>
              <a:rPr lang="en-US" dirty="0"/>
              <a:t>This resulted in unregulated growth in informal slum areas where air pollution and contaminated water pose risks to health, especially in children.</a:t>
            </a:r>
          </a:p>
          <a:p>
            <a:r>
              <a:rPr lang="en-US" dirty="0"/>
              <a:t>Cairo’s por air quality, among the world’s worst, is caused by a combination of factors</a:t>
            </a:r>
          </a:p>
          <a:p>
            <a:pPr lvl="2"/>
            <a:r>
              <a:rPr lang="en-US" dirty="0"/>
              <a:t>Unregulated car </a:t>
            </a:r>
            <a:r>
              <a:rPr lang="en-US" dirty="0" err="1"/>
              <a:t>emmisions</a:t>
            </a:r>
            <a:endParaRPr lang="en-US" dirty="0"/>
          </a:p>
          <a:p>
            <a:pPr lvl="2"/>
            <a:r>
              <a:rPr lang="en-US" dirty="0"/>
              <a:t>Urban industrial operations</a:t>
            </a:r>
          </a:p>
          <a:p>
            <a:pPr lvl="2"/>
            <a:r>
              <a:rPr lang="en-US" dirty="0"/>
              <a:t>Open air burning of waste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6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72141-9B88-4CEB-9645-7FD1E3DBF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	Privately owned lead smelters, which burn scrap metal, are largely unregulated and, despite their pollutant operations, have proliferated in the urban landscape. </a:t>
            </a:r>
            <a:endParaRPr lang="tr-TR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6268E-22DA-4DD4-BC5B-61CF328FD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01" y="2346532"/>
            <a:ext cx="8946541" cy="4195481"/>
          </a:xfrm>
        </p:spPr>
        <p:txBody>
          <a:bodyPr/>
          <a:lstStyle/>
          <a:p>
            <a:r>
              <a:rPr lang="en-US" dirty="0"/>
              <a:t>Cement is one of the most polluting of all industries – there are numerous cement plants in the city.</a:t>
            </a:r>
          </a:p>
          <a:p>
            <a:endParaRPr lang="en-US" dirty="0"/>
          </a:p>
          <a:p>
            <a:r>
              <a:rPr lang="en-US" dirty="0"/>
              <a:t>As Cairo is located on the edge of the desert, it is subject to desert dust, consisting of mineral particles and dirt which mix with industrial </a:t>
            </a:r>
            <a:r>
              <a:rPr lang="en-US" dirty="0" err="1"/>
              <a:t>emmisions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These form long lasting clouds over the city (previous slide).</a:t>
            </a:r>
          </a:p>
          <a:p>
            <a:pPr lvl="1"/>
            <a:r>
              <a:rPr lang="en-US" dirty="0"/>
              <a:t>&amp; they absorb sunlight and trap pollutants.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1312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C3425-AC13-4489-8009-CCA439CEB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Egypt: Ecological Challenges for Business and Society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CEB1-847F-4248-A27B-B35D9DED1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Egyptian government has tried to move heavily polluting activities out of densely populated areas, but this only partially effective.</a:t>
            </a:r>
          </a:p>
          <a:p>
            <a:endParaRPr lang="en-US" dirty="0"/>
          </a:p>
          <a:p>
            <a:r>
              <a:rPr lang="en-US" dirty="0"/>
              <a:t>Egypt is 92% dependent on fossil fuels.  Besides the risk to health, pollution is causing environmental degradation and economic loss.</a:t>
            </a:r>
          </a:p>
          <a:p>
            <a:endParaRPr lang="en-US" dirty="0"/>
          </a:p>
          <a:p>
            <a:r>
              <a:rPr lang="en-US" dirty="0"/>
              <a:t>Acid deposition damages buildings, including ancient monuments.</a:t>
            </a:r>
          </a:p>
          <a:p>
            <a:endParaRPr lang="en-US" dirty="0"/>
          </a:p>
          <a:p>
            <a:r>
              <a:rPr lang="en-US" dirty="0"/>
              <a:t>It also reduces crop yields.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73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E1AFA-F208-402D-A19C-4A6AC58C8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Egypt: Ecological Challenges for Business and Society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7B2C-AC17-4312-A331-F584D13E6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Agriculture is crucial to Egypt’s economy, not only for its </a:t>
            </a:r>
            <a:r>
              <a:rPr lang="en-US" dirty="0" err="1"/>
              <a:t>frowing</a:t>
            </a:r>
            <a:r>
              <a:rPr lang="en-US" dirty="0"/>
              <a:t> population, but for export as well.</a:t>
            </a:r>
          </a:p>
          <a:p>
            <a:r>
              <a:rPr lang="en-US" dirty="0"/>
              <a:t>It is estimated that the cost of environmental degradation is 3.2-6.4% of GDP per annum.</a:t>
            </a:r>
          </a:p>
          <a:p>
            <a:endParaRPr lang="en-US" dirty="0"/>
          </a:p>
          <a:p>
            <a:r>
              <a:rPr lang="en-US" dirty="0"/>
              <a:t>Egypt’s government first introduced environmental protection law in 1994, and has strengthened regulatory powers with the creation of an </a:t>
            </a:r>
            <a:r>
              <a:rPr lang="en-US" dirty="0">
                <a:solidFill>
                  <a:srgbClr val="FF0000"/>
                </a:solidFill>
              </a:rPr>
              <a:t>Environmental Affairs Agency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243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53</TotalTime>
  <Words>595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Contemporary Business Issues – week 5</vt:lpstr>
      <vt:lpstr>Where is Egypt? </vt:lpstr>
      <vt:lpstr>Country focus - Egypt</vt:lpstr>
      <vt:lpstr>Egypt faces huge socio-economic and environmental challenges</vt:lpstr>
      <vt:lpstr>Cairo’s Environmental Crisis</vt:lpstr>
      <vt:lpstr>The gap between the growing masses of urban poor and the affluent, living in outlying gated communities, is potentially destabilizing.</vt:lpstr>
      <vt:lpstr> Privately owned lead smelters, which burn scrap metal, are largely unregulated and, despite their pollutant operations, have proliferated in the urban landscape. </vt:lpstr>
      <vt:lpstr>Egypt: Ecological Challenges for Business and Society</vt:lpstr>
      <vt:lpstr>Egypt: Ecological Challenges for Business and Society</vt:lpstr>
      <vt:lpstr>Egypt: Oil &amp; Gas</vt:lpstr>
      <vt:lpstr>Increasing demand for oil and gas has benefited Egypt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Business Issues – week 5</dc:title>
  <dc:creator>Author 2</dc:creator>
  <cp:lastModifiedBy>Author 2</cp:lastModifiedBy>
  <cp:revision>6</cp:revision>
  <dcterms:created xsi:type="dcterms:W3CDTF">2020-01-09T08:17:49Z</dcterms:created>
  <dcterms:modified xsi:type="dcterms:W3CDTF">2020-01-09T09:11:22Z</dcterms:modified>
</cp:coreProperties>
</file>