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sldIdLst>
    <p:sldId id="595" r:id="rId2"/>
    <p:sldId id="596" r:id="rId3"/>
    <p:sldId id="597" r:id="rId4"/>
    <p:sldId id="598" r:id="rId5"/>
    <p:sldId id="599" r:id="rId6"/>
    <p:sldId id="603" r:id="rId7"/>
    <p:sldId id="600" r:id="rId8"/>
    <p:sldId id="601" r:id="rId9"/>
    <p:sldId id="60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11.05.2020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-72516" y="2492896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ÖRNEKLEM SEÇİMİ</a:t>
            </a:r>
            <a:endParaRPr lang="tr-TR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3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/>
              <a:t>Nitel ve nicel araştırma, her bir </a:t>
            </a:r>
            <a:r>
              <a:rPr lang="tr-TR" dirty="0" smtClean="0"/>
              <a:t>araştırmaya yön </a:t>
            </a:r>
            <a:r>
              <a:rPr lang="tr-TR" dirty="0"/>
              <a:t>veren amaçlara ve hedeflere özel </a:t>
            </a:r>
            <a:r>
              <a:rPr lang="tr-TR" dirty="0" smtClean="0"/>
              <a:t>olarak uyarlanmış </a:t>
            </a:r>
            <a:r>
              <a:rPr lang="tr-TR" dirty="0"/>
              <a:t>farklı örneklem </a:t>
            </a:r>
            <a:r>
              <a:rPr lang="tr-TR" dirty="0" smtClean="0"/>
              <a:t>seçim prosedürlerini </a:t>
            </a:r>
            <a:r>
              <a:rPr lang="tr-TR" dirty="0"/>
              <a:t>vurgular.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Kantitatif araştırmanın amaçları </a:t>
            </a:r>
            <a:r>
              <a:rPr lang="tr-TR" dirty="0"/>
              <a:t>genellikle popülasyonlara </a:t>
            </a:r>
            <a:r>
              <a:rPr lang="tr-TR" dirty="0" smtClean="0"/>
              <a:t>yönelik tahminlerin </a:t>
            </a:r>
            <a:r>
              <a:rPr lang="tr-TR" dirty="0"/>
              <a:t>genelleştirilmesini ve </a:t>
            </a:r>
            <a:r>
              <a:rPr lang="tr-TR" dirty="0" smtClean="0"/>
              <a:t>istatistiksel testlerin </a:t>
            </a:r>
            <a:r>
              <a:rPr lang="tr-TR" dirty="0"/>
              <a:t>yapılmasını gerektirdiğinden, </a:t>
            </a:r>
            <a:r>
              <a:rPr lang="tr-TR" dirty="0" smtClean="0"/>
              <a:t>bu durum </a:t>
            </a:r>
            <a:r>
              <a:rPr lang="tr-TR" dirty="0"/>
              <a:t>büyük örneklem büyüklüklerine </a:t>
            </a:r>
            <a:r>
              <a:rPr lang="tr-TR" dirty="0" smtClean="0"/>
              <a:t>sahip olasılık </a:t>
            </a:r>
            <a:r>
              <a:rPr lang="tr-TR" dirty="0"/>
              <a:t>temelli örneklemeyi öne </a:t>
            </a:r>
            <a:r>
              <a:rPr lang="tr-TR" dirty="0" smtClean="0"/>
              <a:t>çıkarmaktadır. Tersine </a:t>
            </a:r>
            <a:r>
              <a:rPr lang="tr-TR" dirty="0"/>
              <a:t>nitel araştırmalar, öznel anlayış </a:t>
            </a:r>
            <a:r>
              <a:rPr lang="tr-TR" dirty="0" smtClean="0"/>
              <a:t>ile ayrıntılı </a:t>
            </a:r>
            <a:r>
              <a:rPr lang="tr-TR" dirty="0"/>
              <a:t>olarak bütünsel verileri vurgulamaktadır.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Örneklem Seçimi</a:t>
            </a:r>
            <a:r>
              <a:rPr lang="tr-TR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tr-TR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58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Örnekleme yöntemleri temelinde olasılıklı </a:t>
            </a:r>
            <a:r>
              <a:rPr lang="tr-TR" dirty="0" smtClean="0"/>
              <a:t>ve amaçlı </a:t>
            </a:r>
            <a:r>
              <a:rPr lang="tr-TR" dirty="0"/>
              <a:t>örnekleme olmak üzere ikiye ayrılır.</a:t>
            </a:r>
          </a:p>
          <a:p>
            <a:pPr marL="0" indent="0">
              <a:buNone/>
            </a:pPr>
            <a:r>
              <a:rPr lang="tr-TR" dirty="0"/>
              <a:t>Nitel çalışmalarda daha çok amaçlı </a:t>
            </a:r>
            <a:r>
              <a:rPr lang="tr-TR" dirty="0" smtClean="0"/>
              <a:t>örnekleme yöntemleri </a:t>
            </a:r>
            <a:r>
              <a:rPr lang="tr-TR" dirty="0"/>
              <a:t>kullanılmaktadır.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Örnekleme Yöntemi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934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Amaçlı örnekleme</a:t>
            </a:r>
            <a:r>
              <a:rPr lang="tr-TR" dirty="0"/>
              <a:t>, sınırlı kaynakların en etkin</a:t>
            </a:r>
          </a:p>
          <a:p>
            <a:pPr marL="0" indent="0">
              <a:buNone/>
            </a:pPr>
            <a:r>
              <a:rPr lang="tr-TR" dirty="0"/>
              <a:t>kullanımı için bilgi bakımından </a:t>
            </a:r>
            <a:r>
              <a:rPr lang="tr-TR" dirty="0" smtClean="0"/>
              <a:t>zengin vakaların </a:t>
            </a:r>
            <a:r>
              <a:rPr lang="tr-TR" dirty="0"/>
              <a:t>belirlenmesi ve seçilmesi için </a:t>
            </a:r>
            <a:r>
              <a:rPr lang="tr-TR" dirty="0" smtClean="0"/>
              <a:t>nitel araştırmalarda </a:t>
            </a:r>
            <a:r>
              <a:rPr lang="tr-TR" dirty="0"/>
              <a:t>yaygın olarak kullanılan </a:t>
            </a:r>
            <a:r>
              <a:rPr lang="tr-TR" dirty="0" smtClean="0"/>
              <a:t>bir tekniktir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/>
              <a:t>örnekleme yöntemi, </a:t>
            </a:r>
            <a:r>
              <a:rPr lang="tr-TR" dirty="0" smtClean="0"/>
              <a:t>ilgilenilen konu </a:t>
            </a:r>
            <a:r>
              <a:rPr lang="tr-TR" dirty="0"/>
              <a:t>hakkında bilgili ve deneyimli </a:t>
            </a:r>
            <a:r>
              <a:rPr lang="tr-TR" dirty="0" smtClean="0"/>
              <a:t>bireylerin ya </a:t>
            </a:r>
            <a:r>
              <a:rPr lang="tr-TR" dirty="0"/>
              <a:t>da grupların tanımlanması ve </a:t>
            </a:r>
            <a:r>
              <a:rPr lang="tr-TR" dirty="0" smtClean="0"/>
              <a:t>seçilmesini içerir</a:t>
            </a:r>
            <a:r>
              <a:rPr lang="tr-TR" dirty="0"/>
              <a:t>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Örnekleme Yöntemi </a:t>
            </a:r>
          </a:p>
        </p:txBody>
      </p:sp>
    </p:spTree>
    <p:extLst>
      <p:ext uri="{BB962C8B-B14F-4D97-AF65-F5344CB8AC3E}">
        <p14:creationId xmlns:p14="http://schemas.microsoft.com/office/powerpoint/2010/main" val="337574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Nitel araştırmalarda en çok kullanılan </a:t>
            </a:r>
            <a:r>
              <a:rPr lang="tr-TR" dirty="0" smtClean="0"/>
              <a:t>amaçlı örneklem </a:t>
            </a:r>
            <a:r>
              <a:rPr lang="tr-TR" dirty="0"/>
              <a:t>yöntemleri;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maksimum </a:t>
            </a:r>
            <a:r>
              <a:rPr lang="tr-TR" dirty="0"/>
              <a:t>çeşitlilik</a:t>
            </a:r>
          </a:p>
          <a:p>
            <a:pPr marL="0" indent="0">
              <a:buNone/>
            </a:pPr>
            <a:r>
              <a:rPr lang="tr-TR" dirty="0"/>
              <a:t>örnekleme (</a:t>
            </a:r>
            <a:r>
              <a:rPr lang="tr-TR" dirty="0" err="1"/>
              <a:t>maximum</a:t>
            </a:r>
            <a:r>
              <a:rPr lang="tr-TR" dirty="0"/>
              <a:t> </a:t>
            </a:r>
            <a:r>
              <a:rPr lang="tr-TR" dirty="0" err="1"/>
              <a:t>variation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</a:t>
            </a:r>
          </a:p>
          <a:p>
            <a:pPr marL="0" indent="0">
              <a:buNone/>
            </a:pPr>
            <a:r>
              <a:rPr lang="tr-TR" dirty="0"/>
              <a:t>benzeşik örnekleme (</a:t>
            </a:r>
            <a:r>
              <a:rPr lang="tr-TR" dirty="0" err="1"/>
              <a:t>homogeneous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</a:t>
            </a:r>
          </a:p>
          <a:p>
            <a:pPr marL="0" indent="0">
              <a:buNone/>
            </a:pPr>
            <a:r>
              <a:rPr lang="tr-TR" dirty="0"/>
              <a:t>kartopu örnekleme (</a:t>
            </a:r>
            <a:r>
              <a:rPr lang="tr-TR" dirty="0" err="1"/>
              <a:t>snowball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</a:t>
            </a:r>
          </a:p>
          <a:p>
            <a:pPr marL="0" indent="0">
              <a:buNone/>
            </a:pPr>
            <a:r>
              <a:rPr lang="tr-TR" dirty="0"/>
              <a:t>kolayda örnekleme (</a:t>
            </a:r>
            <a:r>
              <a:rPr lang="tr-TR" dirty="0" err="1"/>
              <a:t>convenience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 smtClean="0"/>
              <a:t>),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Örnekleme Yöntemi </a:t>
            </a:r>
          </a:p>
        </p:txBody>
      </p:sp>
    </p:spTree>
    <p:extLst>
      <p:ext uri="{BB962C8B-B14F-4D97-AF65-F5344CB8AC3E}">
        <p14:creationId xmlns:p14="http://schemas.microsoft.com/office/powerpoint/2010/main" val="240415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Nitel araştırmalarda en çok kullanılan </a:t>
            </a:r>
            <a:r>
              <a:rPr lang="tr-TR" dirty="0" smtClean="0"/>
              <a:t>amaçlı örneklem </a:t>
            </a:r>
            <a:r>
              <a:rPr lang="tr-TR" dirty="0"/>
              <a:t>yöntemleri;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maksimum </a:t>
            </a:r>
            <a:r>
              <a:rPr lang="tr-TR" dirty="0"/>
              <a:t>çeşitlilik</a:t>
            </a:r>
          </a:p>
          <a:p>
            <a:pPr marL="0" indent="0">
              <a:buNone/>
            </a:pPr>
            <a:r>
              <a:rPr lang="tr-TR" dirty="0" smtClean="0"/>
              <a:t>aşırı/aykırı </a:t>
            </a:r>
            <a:r>
              <a:rPr lang="tr-TR" dirty="0"/>
              <a:t>durum örnekleme (</a:t>
            </a:r>
            <a:r>
              <a:rPr lang="tr-TR" dirty="0" err="1"/>
              <a:t>extreme</a:t>
            </a:r>
            <a:r>
              <a:rPr lang="tr-TR" dirty="0"/>
              <a:t> </a:t>
            </a:r>
            <a:r>
              <a:rPr lang="tr-TR" dirty="0" err="1"/>
              <a:t>or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deviant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 tipik durum örnekleme</a:t>
            </a:r>
          </a:p>
          <a:p>
            <a:pPr marL="0" indent="0">
              <a:buNone/>
            </a:pPr>
            <a:r>
              <a:rPr lang="tr-TR" dirty="0"/>
              <a:t>(</a:t>
            </a:r>
            <a:r>
              <a:rPr lang="tr-TR" dirty="0" err="1"/>
              <a:t>typical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 kritik durumlar</a:t>
            </a:r>
          </a:p>
          <a:p>
            <a:pPr marL="0" indent="0">
              <a:buNone/>
            </a:pPr>
            <a:r>
              <a:rPr lang="tr-TR" dirty="0"/>
              <a:t>örnekleme (</a:t>
            </a:r>
            <a:r>
              <a:rPr lang="tr-TR" dirty="0" err="1"/>
              <a:t>critical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 ölçüt</a:t>
            </a:r>
          </a:p>
          <a:p>
            <a:pPr marL="0" indent="0">
              <a:buNone/>
            </a:pPr>
            <a:r>
              <a:rPr lang="tr-TR" dirty="0"/>
              <a:t>örnekleme (</a:t>
            </a:r>
            <a:r>
              <a:rPr lang="tr-TR" dirty="0" err="1"/>
              <a:t>criterion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 teorik</a:t>
            </a:r>
          </a:p>
          <a:p>
            <a:pPr marL="0" indent="0">
              <a:buNone/>
            </a:pPr>
            <a:r>
              <a:rPr lang="tr-TR" dirty="0"/>
              <a:t>örnekleme (</a:t>
            </a:r>
            <a:r>
              <a:rPr lang="tr-TR" dirty="0" err="1"/>
              <a:t>theoretical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 ve kota</a:t>
            </a:r>
          </a:p>
          <a:p>
            <a:pPr marL="0" indent="0">
              <a:buNone/>
            </a:pPr>
            <a:r>
              <a:rPr lang="tr-TR" dirty="0" smtClean="0"/>
              <a:t>Örneklemedir.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Örnekleme Yöntemi </a:t>
            </a:r>
          </a:p>
        </p:txBody>
      </p:sp>
    </p:spTree>
    <p:extLst>
      <p:ext uri="{BB962C8B-B14F-4D97-AF65-F5344CB8AC3E}">
        <p14:creationId xmlns:p14="http://schemas.microsoft.com/office/powerpoint/2010/main" val="113847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Olasılıklı örnekleme yöntemleri ise, </a:t>
            </a:r>
            <a:r>
              <a:rPr lang="tr-TR" dirty="0" smtClean="0"/>
              <a:t>daha öncede </a:t>
            </a:r>
            <a:r>
              <a:rPr lang="tr-TR" dirty="0"/>
              <a:t>ifade edildiği üzere nicel </a:t>
            </a:r>
            <a:r>
              <a:rPr lang="tr-TR" dirty="0" smtClean="0"/>
              <a:t>çalışmalarda kullanılmaktadır</a:t>
            </a:r>
            <a:r>
              <a:rPr lang="tr-TR" dirty="0"/>
              <a:t>. Araştırmaların </a:t>
            </a:r>
            <a:r>
              <a:rPr lang="tr-TR" dirty="0" smtClean="0"/>
              <a:t>temsil edebilme </a:t>
            </a:r>
            <a:r>
              <a:rPr lang="tr-TR" dirty="0"/>
              <a:t>gücünü artırmak için </a:t>
            </a:r>
            <a:r>
              <a:rPr lang="tr-TR" dirty="0" smtClean="0"/>
              <a:t>genellikle olasılıklı </a:t>
            </a:r>
            <a:r>
              <a:rPr lang="tr-TR" dirty="0"/>
              <a:t>örneklem yöntemleri kullanılır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Örnekleme Yöntemi </a:t>
            </a:r>
          </a:p>
        </p:txBody>
      </p:sp>
    </p:spTree>
    <p:extLst>
      <p:ext uri="{BB962C8B-B14F-4D97-AF65-F5344CB8AC3E}">
        <p14:creationId xmlns:p14="http://schemas.microsoft.com/office/powerpoint/2010/main" val="398984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 kapsamda kullanılan yöntemler; </a:t>
            </a:r>
            <a:endParaRPr lang="tr-TR" dirty="0" smtClean="0"/>
          </a:p>
          <a:p>
            <a:r>
              <a:rPr lang="tr-TR" dirty="0" smtClean="0"/>
              <a:t>Basit rastgele </a:t>
            </a:r>
            <a:r>
              <a:rPr lang="tr-TR" dirty="0"/>
              <a:t>örnekleme (</a:t>
            </a:r>
            <a:r>
              <a:rPr lang="tr-TR" dirty="0" err="1"/>
              <a:t>simple</a:t>
            </a:r>
            <a:r>
              <a:rPr lang="tr-TR" dirty="0"/>
              <a:t> </a:t>
            </a:r>
            <a:r>
              <a:rPr lang="tr-TR" dirty="0" err="1"/>
              <a:t>random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</a:t>
            </a:r>
          </a:p>
          <a:p>
            <a:r>
              <a:rPr lang="tr-TR" dirty="0"/>
              <a:t>sistematik örnekleme (</a:t>
            </a:r>
            <a:r>
              <a:rPr lang="tr-TR" dirty="0" err="1"/>
              <a:t>systematic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),</a:t>
            </a:r>
          </a:p>
          <a:p>
            <a:r>
              <a:rPr lang="tr-TR" dirty="0"/>
              <a:t>tabakalı örnekleme (</a:t>
            </a:r>
            <a:r>
              <a:rPr lang="tr-TR" dirty="0" err="1"/>
              <a:t>stratified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 ve</a:t>
            </a:r>
          </a:p>
          <a:p>
            <a:r>
              <a:rPr lang="tr-TR" dirty="0"/>
              <a:t>küme örneklemedir (</a:t>
            </a:r>
            <a:r>
              <a:rPr lang="tr-TR" dirty="0" err="1"/>
              <a:t>cluster</a:t>
            </a:r>
            <a:r>
              <a:rPr lang="tr-TR" dirty="0"/>
              <a:t> </a:t>
            </a:r>
            <a:r>
              <a:rPr lang="tr-TR" dirty="0" err="1"/>
              <a:t>sampling</a:t>
            </a:r>
            <a:r>
              <a:rPr lang="tr-TR" dirty="0"/>
              <a:t>).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Örnekleme Yöntemi </a:t>
            </a:r>
          </a:p>
        </p:txBody>
      </p:sp>
    </p:spTree>
    <p:extLst>
      <p:ext uri="{BB962C8B-B14F-4D97-AF65-F5344CB8AC3E}">
        <p14:creationId xmlns:p14="http://schemas.microsoft.com/office/powerpoint/2010/main" val="317589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Kılıç-Çakmak, E., Akgün, Ö., Karadeniz, Ş., &amp; Demirel, F. (2008). Bilimsel araştırma yöntemleri.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2447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324</Words>
  <Application>Microsoft Office PowerPoint</Application>
  <PresentationFormat>Ekran Gösterisi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Candara</vt:lpstr>
      <vt:lpstr>Symbol</vt:lpstr>
      <vt:lpstr>Dalga Biçimi</vt:lpstr>
      <vt:lpstr>PowerPoint Sunusu</vt:lpstr>
      <vt:lpstr>Örneklem Seçimi </vt:lpstr>
      <vt:lpstr>Örnekleme Yöntemi </vt:lpstr>
      <vt:lpstr>Örnekleme Yöntemi </vt:lpstr>
      <vt:lpstr>Örnekleme Yöntemi </vt:lpstr>
      <vt:lpstr>Örnekleme Yöntemi </vt:lpstr>
      <vt:lpstr>Örnekleme Yöntemi </vt:lpstr>
      <vt:lpstr>Örnekleme Yöntemi 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2020-05-11T20:40:39Z</dcterms:modified>
</cp:coreProperties>
</file>