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5" r:id="rId18"/>
    <p:sldId id="276" r:id="rId19"/>
    <p:sldId id="278" r:id="rId20"/>
    <p:sldId id="284" r:id="rId21"/>
    <p:sldId id="292" r:id="rId22"/>
    <p:sldId id="293" r:id="rId23"/>
    <p:sldId id="294" r:id="rId24"/>
  </p:sldIdLst>
  <p:sldSz cx="10058400" cy="7772400"/>
  <p:notesSz cx="10058400" cy="7772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7344" y="1467103"/>
            <a:ext cx="8363711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457200"/>
            <a:ext cx="9143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457199"/>
            <a:ext cx="8476615" cy="6172200"/>
          </a:xfrm>
          <a:custGeom>
            <a:avLst/>
            <a:gdLst/>
            <a:ahLst/>
            <a:cxnLst/>
            <a:rect l="l" t="t" r="r" b="b"/>
            <a:pathLst>
              <a:path w="8476615" h="6172200">
                <a:moveTo>
                  <a:pt x="6132576" y="5425440"/>
                </a:moveTo>
                <a:lnTo>
                  <a:pt x="725424" y="0"/>
                </a:lnTo>
                <a:lnTo>
                  <a:pt x="0" y="0"/>
                </a:lnTo>
                <a:lnTo>
                  <a:pt x="0" y="763524"/>
                </a:lnTo>
                <a:lnTo>
                  <a:pt x="5388864" y="6172200"/>
                </a:lnTo>
                <a:lnTo>
                  <a:pt x="6132576" y="5425440"/>
                </a:lnTo>
                <a:close/>
              </a:path>
              <a:path w="8476615" h="6172200">
                <a:moveTo>
                  <a:pt x="6751320" y="4818888"/>
                </a:moveTo>
                <a:lnTo>
                  <a:pt x="1952244" y="0"/>
                </a:lnTo>
                <a:lnTo>
                  <a:pt x="1365504" y="0"/>
                </a:lnTo>
                <a:lnTo>
                  <a:pt x="6457188" y="5114544"/>
                </a:lnTo>
                <a:lnTo>
                  <a:pt x="6751320" y="4818888"/>
                </a:lnTo>
                <a:close/>
              </a:path>
              <a:path w="8476615" h="6172200">
                <a:moveTo>
                  <a:pt x="8008620" y="3552444"/>
                </a:moveTo>
                <a:lnTo>
                  <a:pt x="4471416" y="0"/>
                </a:lnTo>
                <a:lnTo>
                  <a:pt x="3471672" y="0"/>
                </a:lnTo>
                <a:lnTo>
                  <a:pt x="7508748" y="4055364"/>
                </a:lnTo>
                <a:lnTo>
                  <a:pt x="8008620" y="3552444"/>
                </a:lnTo>
                <a:close/>
              </a:path>
              <a:path w="8476615" h="6172200">
                <a:moveTo>
                  <a:pt x="8476488" y="3087624"/>
                </a:moveTo>
                <a:lnTo>
                  <a:pt x="5402580" y="0"/>
                </a:lnTo>
                <a:lnTo>
                  <a:pt x="4849368" y="0"/>
                </a:lnTo>
                <a:lnTo>
                  <a:pt x="8200644" y="3364992"/>
                </a:lnTo>
                <a:lnTo>
                  <a:pt x="8476488" y="3087624"/>
                </a:lnTo>
                <a:close/>
              </a:path>
            </a:pathLst>
          </a:custGeom>
          <a:solidFill>
            <a:srgbClr val="254C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9574" y="673099"/>
            <a:ext cx="8239251" cy="1061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AFD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1850" y="2432050"/>
            <a:ext cx="8470900" cy="176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59383" y="6996608"/>
            <a:ext cx="3740785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171428" y="7027780"/>
            <a:ext cx="255904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843" y="612139"/>
            <a:ext cx="220281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60" dirty="0"/>
              <a:t>Lecture</a:t>
            </a:r>
            <a:r>
              <a:rPr sz="4200" spc="-70" dirty="0"/>
              <a:t> </a:t>
            </a:r>
            <a:r>
              <a:rPr sz="4200" dirty="0"/>
              <a:t>9</a:t>
            </a:r>
            <a:endParaRPr sz="4200"/>
          </a:p>
        </p:txBody>
      </p:sp>
      <p:grpSp>
        <p:nvGrpSpPr>
          <p:cNvPr id="3" name="object 3"/>
          <p:cNvGrpSpPr/>
          <p:nvPr/>
        </p:nvGrpSpPr>
        <p:grpSpPr>
          <a:xfrm>
            <a:off x="923544" y="1216151"/>
            <a:ext cx="2197735" cy="70485"/>
            <a:chOff x="923544" y="1216151"/>
            <a:chExt cx="2197735" cy="70485"/>
          </a:xfrm>
        </p:grpSpPr>
        <p:sp>
          <p:nvSpPr>
            <p:cNvPr id="4" name="object 4"/>
            <p:cNvSpPr/>
            <p:nvPr/>
          </p:nvSpPr>
          <p:spPr>
            <a:xfrm>
              <a:off x="944880" y="1237487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23544" y="1216151"/>
              <a:ext cx="2176780" cy="48895"/>
            </a:xfrm>
            <a:custGeom>
              <a:avLst/>
              <a:gdLst/>
              <a:ahLst/>
              <a:cxnLst/>
              <a:rect l="l" t="t" r="r" b="b"/>
              <a:pathLst>
                <a:path w="2176780" h="48894">
                  <a:moveTo>
                    <a:pt x="2176271" y="48767"/>
                  </a:moveTo>
                  <a:lnTo>
                    <a:pt x="2176271" y="0"/>
                  </a:lnTo>
                  <a:lnTo>
                    <a:pt x="0" y="0"/>
                  </a:lnTo>
                  <a:lnTo>
                    <a:pt x="0" y="48767"/>
                  </a:lnTo>
                  <a:lnTo>
                    <a:pt x="2176271" y="48767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15415" y="1334515"/>
            <a:ext cx="7602855" cy="5098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35" dirty="0">
                <a:solidFill>
                  <a:srgbClr val="FAFD00"/>
                </a:solidFill>
                <a:latin typeface="Times New Roman"/>
                <a:cs typeface="Times New Roman"/>
              </a:rPr>
              <a:t>Evolutionary</a:t>
            </a:r>
            <a:r>
              <a:rPr sz="4200" spc="-3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4200" spc="170" dirty="0">
                <a:solidFill>
                  <a:srgbClr val="FAFD00"/>
                </a:solidFill>
                <a:latin typeface="Times New Roman"/>
                <a:cs typeface="Times New Roman"/>
              </a:rPr>
              <a:t>Computation:</a:t>
            </a:r>
            <a:endParaRPr sz="4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400" spc="75" dirty="0">
                <a:solidFill>
                  <a:srgbClr val="FAFD00"/>
                </a:solidFill>
                <a:latin typeface="Times New Roman"/>
                <a:cs typeface="Times New Roman"/>
              </a:rPr>
              <a:t>Genetic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algorithms</a:t>
            </a:r>
            <a:endParaRPr sz="3400">
              <a:latin typeface="Times New Roman"/>
              <a:cs typeface="Times New Roman"/>
            </a:endParaRPr>
          </a:p>
          <a:p>
            <a:pPr marL="431165" marR="1441450" indent="-342900">
              <a:lnSpc>
                <a:spcPct val="100000"/>
              </a:lnSpc>
              <a:spcBef>
                <a:spcPts val="894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31800" algn="l"/>
              </a:tabLst>
            </a:pP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Introduction,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80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20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70" dirty="0">
                <a:solidFill>
                  <a:srgbClr val="FFFFFF"/>
                </a:solidFill>
                <a:latin typeface="Times New Roman"/>
                <a:cs typeface="Times New Roman"/>
              </a:rPr>
              <a:t>intelligent?</a:t>
            </a:r>
            <a:endParaRPr sz="3200">
              <a:latin typeface="Times New Roman"/>
              <a:cs typeface="Times New Roman"/>
            </a:endParaRPr>
          </a:p>
          <a:p>
            <a:pPr marL="431800" indent="-343535">
              <a:lnSpc>
                <a:spcPct val="1000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31800" algn="l"/>
              </a:tabLst>
            </a:pP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Simulation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75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endParaRPr sz="3200">
              <a:latin typeface="Times New Roman"/>
              <a:cs typeface="Times New Roman"/>
            </a:endParaRPr>
          </a:p>
          <a:p>
            <a:pPr marL="431800" indent="-343535">
              <a:lnSpc>
                <a:spcPct val="100000"/>
              </a:lnSpc>
              <a:spcBef>
                <a:spcPts val="75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31800" algn="l"/>
              </a:tabLst>
            </a:pPr>
            <a:r>
              <a:rPr sz="3200" spc="7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Times New Roman"/>
                <a:cs typeface="Times New Roman"/>
              </a:rPr>
              <a:t>algorithms</a:t>
            </a:r>
            <a:endParaRPr sz="3200">
              <a:latin typeface="Times New Roman"/>
              <a:cs typeface="Times New Roman"/>
            </a:endParaRPr>
          </a:p>
          <a:p>
            <a:pPr marL="431165" marR="5080" indent="-342900">
              <a:lnSpc>
                <a:spcPct val="100000"/>
              </a:lnSpc>
              <a:spcBef>
                <a:spcPts val="765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31800" algn="l"/>
              </a:tabLst>
            </a:pPr>
            <a:r>
              <a:rPr sz="3200" spc="90" dirty="0">
                <a:solidFill>
                  <a:srgbClr val="FFFFFF"/>
                </a:solidFill>
                <a:latin typeface="Times New Roman"/>
                <a:cs typeface="Times New Roman"/>
              </a:rPr>
              <a:t>Case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0" dirty="0">
                <a:solidFill>
                  <a:srgbClr val="FFFFFF"/>
                </a:solidFill>
                <a:latin typeface="Times New Roman"/>
                <a:cs typeface="Times New Roman"/>
              </a:rPr>
              <a:t>study: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10" dirty="0">
                <a:solidFill>
                  <a:srgbClr val="FFFFFF"/>
                </a:solidFill>
                <a:latin typeface="Times New Roman"/>
                <a:cs typeface="Times New Roman"/>
              </a:rPr>
              <a:t>maintenance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65" dirty="0">
                <a:solidFill>
                  <a:srgbClr val="FFFFFF"/>
                </a:solidFill>
                <a:latin typeface="Times New Roman"/>
                <a:cs typeface="Times New Roman"/>
              </a:rPr>
              <a:t>scheduling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8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50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100" dirty="0">
                <a:solidFill>
                  <a:srgbClr val="FFFFFF"/>
                </a:solidFill>
                <a:latin typeface="Times New Roman"/>
                <a:cs typeface="Times New Roman"/>
              </a:rPr>
              <a:t>algorithms</a:t>
            </a:r>
            <a:endParaRPr sz="3200">
              <a:latin typeface="Times New Roman"/>
              <a:cs typeface="Times New Roman"/>
            </a:endParaRPr>
          </a:p>
          <a:p>
            <a:pPr marL="431800" indent="-343535">
              <a:lnSpc>
                <a:spcPct val="100000"/>
              </a:lnSpc>
              <a:spcBef>
                <a:spcPts val="760"/>
              </a:spcBef>
              <a:buClr>
                <a:srgbClr val="FAFD00"/>
              </a:buClr>
              <a:buSzPct val="75000"/>
              <a:buFont typeface="Lucida Sans Unicode"/>
              <a:buChar char="■"/>
              <a:tabLst>
                <a:tab pos="431800" algn="l"/>
              </a:tabLst>
            </a:pPr>
            <a:r>
              <a:rPr sz="3200" spc="150" dirty="0">
                <a:solidFill>
                  <a:srgbClr val="FFFFFF"/>
                </a:solidFill>
                <a:latin typeface="Times New Roman"/>
                <a:cs typeface="Times New Roman"/>
              </a:rPr>
              <a:t>Summary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1009903"/>
            <a:ext cx="8036559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426210" algn="l"/>
                <a:tab pos="3883660" algn="l"/>
                <a:tab pos="56476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has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adapt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learn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without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being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told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do.	In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other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words,</a:t>
            </a:r>
            <a:r>
              <a:rPr sz="30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finds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good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blindly.	GAs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same.	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mechanisms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link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solving: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encoding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evaluation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20574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65734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uses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measure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fitness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carry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reproduction.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takes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exchanges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parts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single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gene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chosen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2915" y="1901951"/>
            <a:ext cx="1021080" cy="50800"/>
            <a:chOff x="1232915" y="19019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248155" y="1917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32915" y="1901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232915" y="3976115"/>
            <a:ext cx="1021080" cy="50800"/>
            <a:chOff x="1232915" y="3976115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248155" y="399135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32915" y="3976115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169415" y="1467103"/>
            <a:ext cx="7933690" cy="484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5765" marR="104139" indent="-342900">
              <a:lnSpc>
                <a:spcPct val="100000"/>
              </a:lnSpc>
              <a:spcBef>
                <a:spcPts val="100"/>
              </a:spcBef>
              <a:tabLst>
                <a:tab pos="13862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1: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variable domain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fixed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length,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size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crossover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probability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000" i="1" spc="375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mutation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405765" marR="17780" indent="-342900">
              <a:lnSpc>
                <a:spcPct val="100000"/>
              </a:lnSpc>
              <a:spcBef>
                <a:spcPts val="1930"/>
              </a:spcBef>
              <a:tabLst>
                <a:tab pos="1386205" algn="l"/>
                <a:tab pos="622363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2: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measure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performance,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domain.	The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basis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selecting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 will be mated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during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reproduction.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375407" y="656335"/>
            <a:ext cx="5304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40" dirty="0"/>
              <a:t>Basic</a:t>
            </a:r>
            <a:r>
              <a:rPr sz="4000" spc="-35" dirty="0"/>
              <a:t> </a:t>
            </a:r>
            <a:r>
              <a:rPr sz="4000" spc="60" dirty="0"/>
              <a:t>genetic</a:t>
            </a:r>
            <a:r>
              <a:rPr sz="4000" spc="-25" dirty="0"/>
              <a:t> </a:t>
            </a:r>
            <a:r>
              <a:rPr sz="4000" spc="130" dirty="0"/>
              <a:t>algorithms</a:t>
            </a:r>
            <a:endParaRPr sz="4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2915" y="1292351"/>
            <a:ext cx="1021080" cy="50800"/>
            <a:chOff x="1232915" y="12923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248155" y="1307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32915" y="1292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232915" y="2816351"/>
            <a:ext cx="1021080" cy="50800"/>
            <a:chOff x="1232915" y="2816351"/>
            <a:chExt cx="1021080" cy="50800"/>
          </a:xfrm>
        </p:grpSpPr>
        <p:sp>
          <p:nvSpPr>
            <p:cNvPr id="6" name="object 6"/>
            <p:cNvSpPr/>
            <p:nvPr/>
          </p:nvSpPr>
          <p:spPr>
            <a:xfrm>
              <a:off x="1248155" y="2831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32915" y="2816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232915" y="4340351"/>
            <a:ext cx="1021080" cy="50800"/>
            <a:chOff x="1232915" y="4340351"/>
            <a:chExt cx="1021080" cy="50800"/>
          </a:xfrm>
        </p:grpSpPr>
        <p:sp>
          <p:nvSpPr>
            <p:cNvPr id="9" name="object 9"/>
            <p:cNvSpPr/>
            <p:nvPr/>
          </p:nvSpPr>
          <p:spPr>
            <a:xfrm>
              <a:off x="1248155" y="43555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32915" y="43403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56715" y="857503"/>
            <a:ext cx="8014334" cy="490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8465" marR="43180" indent="-342900">
              <a:lnSpc>
                <a:spcPct val="100000"/>
              </a:lnSpc>
              <a:spcBef>
                <a:spcPts val="100"/>
              </a:spcBef>
              <a:tabLst>
                <a:tab pos="13989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3: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Randomly generate an initial population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size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L="418465">
              <a:lnSpc>
                <a:spcPct val="100000"/>
              </a:lnSpc>
            </a:pP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3000" baseline="-22222">
              <a:latin typeface="Times New Roman"/>
              <a:cs typeface="Times New Roman"/>
            </a:endParaRPr>
          </a:p>
          <a:p>
            <a:pPr marL="418465" marR="659765" indent="-342900">
              <a:lnSpc>
                <a:spcPct val="100000"/>
              </a:lnSpc>
              <a:spcBef>
                <a:spcPts val="1200"/>
              </a:spcBef>
              <a:tabLst>
                <a:tab pos="13989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4: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 fitness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each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individual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chromosome:</a:t>
            </a:r>
            <a:endParaRPr sz="3000">
              <a:latin typeface="Times New Roman"/>
              <a:cs typeface="Times New Roman"/>
            </a:endParaRPr>
          </a:p>
          <a:p>
            <a:pPr marL="418465">
              <a:lnSpc>
                <a:spcPct val="100000"/>
              </a:lnSpc>
              <a:tabLst>
                <a:tab pos="3163570" algn="l"/>
              </a:tabLst>
            </a:pP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spc="-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), . .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 ,	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sz="3000" i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endParaRPr sz="3000">
              <a:latin typeface="Times New Roman"/>
              <a:cs typeface="Times New Roman"/>
            </a:endParaRPr>
          </a:p>
          <a:p>
            <a:pPr marL="418465" marR="398780" indent="-342900">
              <a:lnSpc>
                <a:spcPct val="100000"/>
              </a:lnSpc>
              <a:spcBef>
                <a:spcPts val="1200"/>
              </a:spcBef>
              <a:tabLst>
                <a:tab pos="1398905" algn="l"/>
                <a:tab pos="4912360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5: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pair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mating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current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related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fitness.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80516" y="1139951"/>
            <a:ext cx="1021080" cy="50800"/>
            <a:chOff x="1080516" y="1139951"/>
            <a:chExt cx="1021080" cy="50800"/>
          </a:xfrm>
        </p:grpSpPr>
        <p:sp>
          <p:nvSpPr>
            <p:cNvPr id="3" name="object 3"/>
            <p:cNvSpPr/>
            <p:nvPr/>
          </p:nvSpPr>
          <p:spPr>
            <a:xfrm>
              <a:off x="1095756" y="1155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80516" y="1139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59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67815" y="705103"/>
            <a:ext cx="7894955" cy="94615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54965" marR="5080" indent="-342900">
              <a:lnSpc>
                <a:spcPct val="101299"/>
              </a:lnSpc>
              <a:spcBef>
                <a:spcPts val="5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6: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 a pair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offspring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 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applying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genetic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Symbol"/>
                <a:cs typeface="Symbol"/>
              </a:rPr>
              <a:t>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crossover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80516" y="2663951"/>
            <a:ext cx="1021080" cy="50800"/>
            <a:chOff x="1080516" y="2663951"/>
            <a:chExt cx="1021080" cy="50800"/>
          </a:xfrm>
        </p:grpSpPr>
        <p:sp>
          <p:nvSpPr>
            <p:cNvPr id="7" name="object 7"/>
            <p:cNvSpPr/>
            <p:nvPr/>
          </p:nvSpPr>
          <p:spPr>
            <a:xfrm>
              <a:off x="1095756" y="26791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80516" y="26639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067815" y="1467103"/>
            <a:ext cx="7642859" cy="1244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300"/>
              </a:spcBef>
            </a:pP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mutation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7: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created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080516" y="3730751"/>
            <a:ext cx="1021080" cy="50800"/>
            <a:chOff x="1080516" y="3730751"/>
            <a:chExt cx="1021080" cy="50800"/>
          </a:xfrm>
        </p:grpSpPr>
        <p:sp>
          <p:nvSpPr>
            <p:cNvPr id="11" name="object 11"/>
            <p:cNvSpPr/>
            <p:nvPr/>
          </p:nvSpPr>
          <p:spPr>
            <a:xfrm>
              <a:off x="1095756" y="3745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80516" y="3730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067815" y="2533902"/>
            <a:ext cx="7198359" cy="1244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3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 population.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8: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Step 5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 the size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080516" y="5254751"/>
            <a:ext cx="1021080" cy="50800"/>
            <a:chOff x="1080516" y="5254751"/>
            <a:chExt cx="1021080" cy="50800"/>
          </a:xfrm>
        </p:grpSpPr>
        <p:sp>
          <p:nvSpPr>
            <p:cNvPr id="15" name="object 15"/>
            <p:cNvSpPr/>
            <p:nvPr/>
          </p:nvSpPr>
          <p:spPr>
            <a:xfrm>
              <a:off x="1095756" y="526999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80516" y="5254751"/>
              <a:ext cx="1005840" cy="35560"/>
            </a:xfrm>
            <a:custGeom>
              <a:avLst/>
              <a:gdLst/>
              <a:ahLst/>
              <a:cxnLst/>
              <a:rect l="l" t="t" r="r" b="b"/>
              <a:pathLst>
                <a:path w="1005839" h="35560">
                  <a:moveTo>
                    <a:pt x="1005839" y="35051"/>
                  </a:moveTo>
                  <a:lnTo>
                    <a:pt x="10058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0058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067815" y="3753102"/>
            <a:ext cx="7497445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1445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 becomes equal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population,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3354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9: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Replace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(parent)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80516" y="6321551"/>
            <a:ext cx="1211580" cy="50800"/>
            <a:chOff x="1080516" y="6321551"/>
            <a:chExt cx="1211580" cy="50800"/>
          </a:xfrm>
        </p:grpSpPr>
        <p:sp>
          <p:nvSpPr>
            <p:cNvPr id="19" name="object 19"/>
            <p:cNvSpPr/>
            <p:nvPr/>
          </p:nvSpPr>
          <p:spPr>
            <a:xfrm>
              <a:off x="1095756" y="6336791"/>
              <a:ext cx="1196340" cy="35560"/>
            </a:xfrm>
            <a:custGeom>
              <a:avLst/>
              <a:gdLst/>
              <a:ahLst/>
              <a:cxnLst/>
              <a:rect l="l" t="t" r="r" b="b"/>
              <a:pathLst>
                <a:path w="1196339" h="35560">
                  <a:moveTo>
                    <a:pt x="1196339" y="35051"/>
                  </a:moveTo>
                  <a:lnTo>
                    <a:pt x="11963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196339" y="350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80516" y="6321551"/>
              <a:ext cx="1196340" cy="35560"/>
            </a:xfrm>
            <a:custGeom>
              <a:avLst/>
              <a:gdLst/>
              <a:ahLst/>
              <a:cxnLst/>
              <a:rect l="l" t="t" r="r" b="b"/>
              <a:pathLst>
                <a:path w="1196339" h="35560">
                  <a:moveTo>
                    <a:pt x="1196339" y="35051"/>
                  </a:moveTo>
                  <a:lnTo>
                    <a:pt x="1196339" y="0"/>
                  </a:lnTo>
                  <a:lnTo>
                    <a:pt x="0" y="0"/>
                  </a:lnTo>
                  <a:lnTo>
                    <a:pt x="0" y="35051"/>
                  </a:lnTo>
                  <a:lnTo>
                    <a:pt x="1196339" y="35051"/>
                  </a:lnTo>
                  <a:close/>
                </a:path>
              </a:pathLst>
            </a:custGeom>
            <a:solidFill>
              <a:srgbClr val="FAFD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067815" y="5124701"/>
            <a:ext cx="7797800" cy="12446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1300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(offspring)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population.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1525905" algn="l"/>
              </a:tabLst>
            </a:pP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10: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Step</a:t>
            </a:r>
            <a:r>
              <a:rPr sz="3000" i="1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i="1" spc="-5" dirty="0">
                <a:solidFill>
                  <a:srgbClr val="FAFD00"/>
                </a:solidFill>
                <a:latin typeface="Times New Roman"/>
                <a:cs typeface="Times New Roman"/>
              </a:rPr>
              <a:t>4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,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repeat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1410715" y="6343901"/>
            <a:ext cx="55473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termination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criterion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satisfied.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314703"/>
            <a:ext cx="8253730" cy="5500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41910" indent="-342900">
              <a:lnSpc>
                <a:spcPct val="99900"/>
              </a:lnSpc>
              <a:spcBef>
                <a:spcPts val="105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5678805" algn="l"/>
                <a:tab pos="7560945" algn="l"/>
              </a:tabLst>
            </a:pP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GA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iterative process.	Each iteration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80" dirty="0">
                <a:solidFill>
                  <a:srgbClr val="FAFD00"/>
                </a:solidFill>
                <a:latin typeface="Times New Roman"/>
                <a:cs typeface="Times New Roman"/>
              </a:rPr>
              <a:t>generation</a:t>
            </a:r>
            <a:r>
              <a:rPr sz="2900" spc="80" dirty="0">
                <a:solidFill>
                  <a:srgbClr val="FFFFFF"/>
                </a:solidFill>
                <a:latin typeface="Times New Roman"/>
                <a:cs typeface="Times New Roman"/>
              </a:rPr>
              <a:t>.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typical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 generations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GA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range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from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50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500.	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entire</a:t>
            </a:r>
            <a:r>
              <a:rPr sz="29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29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generations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29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2900" spc="155" dirty="0">
                <a:solidFill>
                  <a:srgbClr val="FAFD00"/>
                </a:solidFill>
                <a:latin typeface="Times New Roman"/>
                <a:cs typeface="Times New Roman"/>
              </a:rPr>
              <a:t>run</a:t>
            </a:r>
            <a:r>
              <a:rPr sz="2900" spc="15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29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69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Because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GAs use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stochastic search method,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population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may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remain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stable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generations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before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superior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chromosome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appears.</a:t>
            </a:r>
            <a:endParaRPr sz="2900">
              <a:latin typeface="Times New Roman"/>
              <a:cs typeface="Times New Roman"/>
            </a:endParaRPr>
          </a:p>
          <a:p>
            <a:pPr marL="354965" marR="473709" indent="-342900">
              <a:lnSpc>
                <a:spcPct val="99900"/>
              </a:lnSpc>
              <a:spcBef>
                <a:spcPts val="7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6485255" algn="l"/>
              </a:tabLst>
            </a:pP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common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practice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to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terminate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GA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after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specified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number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generations and then examine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best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29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29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population.	If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no 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satisfactory solution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found, the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GA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restarted.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46906" y="618235"/>
            <a:ext cx="4161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90" dirty="0"/>
              <a:t>Genetic</a:t>
            </a:r>
            <a:r>
              <a:rPr sz="4000" spc="-60" dirty="0"/>
              <a:t> </a:t>
            </a:r>
            <a:r>
              <a:rPr sz="4000" spc="130" dirty="0"/>
              <a:t>algorithms</a:t>
            </a:r>
            <a:endParaRPr sz="4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715" y="1467103"/>
            <a:ext cx="805434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Suppose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size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6, the crossover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3000" i="1" spc="7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equals 0.7, 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000" i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000" i="1" spc="472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equals</a:t>
            </a:r>
            <a:r>
              <a:rPr sz="30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0.001.</a:t>
            </a:r>
            <a:r>
              <a:rPr sz="30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 function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example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648454" y="3759198"/>
            <a:ext cx="275907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400" i="1" spc="95" dirty="0">
                <a:solidFill>
                  <a:srgbClr val="FAFD00"/>
                </a:solidFill>
                <a:latin typeface="Times New Roman"/>
                <a:cs typeface="Times New Roman"/>
              </a:rPr>
              <a:t>f</a:t>
            </a:r>
            <a:r>
              <a:rPr sz="3400" spc="95" dirty="0">
                <a:solidFill>
                  <a:srgbClr val="FAFD00"/>
                </a:solidFill>
                <a:latin typeface="Times New Roman"/>
                <a:cs typeface="Times New Roman"/>
              </a:rPr>
              <a:t>(</a:t>
            </a:r>
            <a:r>
              <a:rPr sz="3400" i="1" spc="9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400" spc="95" dirty="0">
                <a:solidFill>
                  <a:srgbClr val="FAFD00"/>
                </a:solidFill>
                <a:latin typeface="Times New Roman"/>
                <a:cs typeface="Times New Roman"/>
              </a:rPr>
              <a:t>)</a:t>
            </a:r>
            <a:r>
              <a:rPr sz="3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20" dirty="0">
                <a:solidFill>
                  <a:srgbClr val="FAFD00"/>
                </a:solidFill>
                <a:latin typeface="Times New Roman"/>
                <a:cs typeface="Times New Roman"/>
              </a:rPr>
              <a:t>=</a:t>
            </a:r>
            <a:r>
              <a:rPr sz="3400" spc="-2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15</a:t>
            </a:r>
            <a:r>
              <a:rPr sz="3400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i="1" spc="190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400" i="1" spc="-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AFD00"/>
                </a:solidFill>
                <a:latin typeface="Symbol"/>
                <a:cs typeface="Symbol"/>
              </a:rPr>
              <a:t></a:t>
            </a:r>
            <a:r>
              <a:rPr sz="3400" spc="-2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i="1" spc="95" dirty="0">
                <a:solidFill>
                  <a:srgbClr val="FAFD00"/>
                </a:solidFill>
                <a:latin typeface="Times New Roman"/>
                <a:cs typeface="Times New Roman"/>
              </a:rPr>
              <a:t>x</a:t>
            </a:r>
            <a:r>
              <a:rPr sz="3450" spc="142" baseline="24154" dirty="0">
                <a:solidFill>
                  <a:srgbClr val="FAFD00"/>
                </a:solidFill>
                <a:latin typeface="Times New Roman"/>
                <a:cs typeface="Times New Roman"/>
              </a:rPr>
              <a:t>2</a:t>
            </a:r>
            <a:endParaRPr sz="3450" baseline="2415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933703"/>
            <a:ext cx="7889240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56616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selection,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only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fittest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species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survive,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breed,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thereby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pass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their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next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generation.	GAs use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similar approach,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but unlike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size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remains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unchanged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from one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generation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next.</a:t>
            </a:r>
            <a:endParaRPr sz="3000">
              <a:latin typeface="Times New Roman"/>
              <a:cs typeface="Times New Roman"/>
            </a:endParaRPr>
          </a:p>
          <a:p>
            <a:pPr marL="354965" marR="22542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41388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last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column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Table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shows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chromosome’s fitness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population’s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total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fitness.	This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ratio</a:t>
            </a:r>
            <a:r>
              <a:rPr sz="30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determines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selected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mating. 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average fitness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improves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from one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next.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5758" y="808735"/>
            <a:ext cx="42456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20" dirty="0"/>
              <a:t>Crossover</a:t>
            </a:r>
            <a:r>
              <a:rPr sz="4000" spc="-55" dirty="0"/>
              <a:t> </a:t>
            </a:r>
            <a:r>
              <a:rPr sz="4000" spc="190" dirty="0"/>
              <a:t>operator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7815" y="1771903"/>
            <a:ext cx="8001000" cy="286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75844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our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example,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have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initial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population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6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chromosomes.	Thus,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establish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same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next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generation,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roulette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wheel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would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spun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times.</a:t>
            </a:r>
            <a:endParaRPr sz="3000">
              <a:latin typeface="Times New Roman"/>
              <a:cs typeface="Times New Roman"/>
            </a:endParaRPr>
          </a:p>
          <a:p>
            <a:pPr marL="354965" marR="432434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Once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pair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parent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selected,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crossover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applied.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162303"/>
            <a:ext cx="7977505" cy="423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1082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3726815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First,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chooses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crossover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point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two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“break”,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exchanges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parts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after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point.	As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result, two new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 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created.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If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pair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does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cross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cloning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place,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created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exact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copies 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1450338"/>
            <a:ext cx="7852409" cy="45091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gene.</a:t>
            </a:r>
            <a:endParaRPr sz="3000">
              <a:latin typeface="Times New Roman"/>
              <a:cs typeface="Times New Roman"/>
            </a:endParaRPr>
          </a:p>
          <a:p>
            <a:pPr marL="354965" marR="117475" indent="-342900">
              <a:lnSpc>
                <a:spcPct val="100000"/>
              </a:lnSpc>
              <a:spcBef>
                <a:spcPts val="73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591693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background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operator.	Its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role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provide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guarantee 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search algorithm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trapped 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local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optimum.</a:t>
            </a:r>
            <a:endParaRPr sz="3000">
              <a:latin typeface="Times New Roman"/>
              <a:cs typeface="Times New Roman"/>
            </a:endParaRPr>
          </a:p>
          <a:p>
            <a:pPr marL="354965" marR="154940" indent="-342900">
              <a:lnSpc>
                <a:spcPct val="100000"/>
              </a:lnSpc>
              <a:spcBef>
                <a:spcPts val="715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mutation operator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flips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randomly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mutation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quite small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nature,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kept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low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 GAs, typically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range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between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0.001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0.01.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9578" y="732535"/>
            <a:ext cx="40767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65" dirty="0"/>
              <a:t>Mutation</a:t>
            </a:r>
            <a:r>
              <a:rPr sz="4000" spc="-80" dirty="0"/>
              <a:t> </a:t>
            </a:r>
            <a:r>
              <a:rPr sz="4000" spc="190" dirty="0"/>
              <a:t>operator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5" y="1543303"/>
            <a:ext cx="818070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3652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56984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capability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 to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adapt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ever-changing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environment.	According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Turing,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form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appearance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system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irrelevant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its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intelligence.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2083435" algn="l"/>
                <a:tab pos="369316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simulates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computer.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result of such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simulation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series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optimisation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simple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rules.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Optimisation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iteratively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improves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quality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until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optimal,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least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feasible,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solution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found.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7143" y="770635"/>
            <a:ext cx="62522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220" dirty="0"/>
              <a:t>Can</a:t>
            </a:r>
            <a:r>
              <a:rPr sz="4000" spc="-25" dirty="0"/>
              <a:t> </a:t>
            </a:r>
            <a:r>
              <a:rPr sz="4000" spc="70" dirty="0"/>
              <a:t>evolution</a:t>
            </a:r>
            <a:r>
              <a:rPr sz="4000" spc="-20" dirty="0"/>
              <a:t> </a:t>
            </a:r>
            <a:r>
              <a:rPr sz="4000" spc="105" dirty="0"/>
              <a:t>be</a:t>
            </a:r>
            <a:r>
              <a:rPr sz="4000" spc="-10" dirty="0"/>
              <a:t> </a:t>
            </a:r>
            <a:r>
              <a:rPr sz="4000" spc="90" dirty="0"/>
              <a:t>intelligent?</a:t>
            </a:r>
            <a:endParaRPr sz="4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009903"/>
            <a:ext cx="811212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2100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decoded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values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x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3000" i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inputs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mathematical function,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GA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calculates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find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maximum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“peak”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function,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use crossover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probability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0.7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probability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equal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0.001.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As we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mentioned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earlier, a common practice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to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generations.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Suppose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desired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 generations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100.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GA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create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100 generations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6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before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stopping.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3055" y="732535"/>
            <a:ext cx="789050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05" dirty="0"/>
              <a:t>Case</a:t>
            </a:r>
            <a:r>
              <a:rPr sz="4000" spc="-15" dirty="0"/>
              <a:t> </a:t>
            </a:r>
            <a:r>
              <a:rPr sz="4000" spc="145" dirty="0"/>
              <a:t>study:</a:t>
            </a:r>
            <a:r>
              <a:rPr sz="4000" dirty="0"/>
              <a:t> </a:t>
            </a:r>
            <a:r>
              <a:rPr sz="4000" spc="140" dirty="0"/>
              <a:t>maintenance</a:t>
            </a:r>
            <a:r>
              <a:rPr sz="4000" spc="-15" dirty="0"/>
              <a:t> </a:t>
            </a:r>
            <a:r>
              <a:rPr sz="4000" spc="85" dirty="0"/>
              <a:t>scheduling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1615" y="1543303"/>
            <a:ext cx="7762875" cy="4873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Maintenance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scheduling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usually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using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combination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techniques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heuristics.</a:t>
            </a:r>
            <a:endParaRPr sz="3000">
              <a:latin typeface="Times New Roman"/>
              <a:cs typeface="Times New Roman"/>
            </a:endParaRPr>
          </a:p>
          <a:p>
            <a:pPr marL="354965" marR="63754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problems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complex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difficult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solve.</a:t>
            </a:r>
            <a:endParaRPr sz="3000">
              <a:latin typeface="Times New Roman"/>
              <a:cs typeface="Times New Roman"/>
            </a:endParaRPr>
          </a:p>
          <a:p>
            <a:pPr marL="354965" marR="16383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are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NP-complete 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cannot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solved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by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combinatorial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search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techniques.</a:t>
            </a:r>
            <a:endParaRPr sz="3000">
              <a:latin typeface="Times New Roman"/>
              <a:cs typeface="Times New Roman"/>
            </a:endParaRPr>
          </a:p>
          <a:p>
            <a:pPr marL="354965" marR="4572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Scheduling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involves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competition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limited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resources,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complicated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great number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badly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formalised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constraints.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7915" y="846835"/>
            <a:ext cx="63214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80" dirty="0"/>
              <a:t>Steps</a:t>
            </a:r>
            <a:r>
              <a:rPr sz="4000" dirty="0"/>
              <a:t> </a:t>
            </a:r>
            <a:r>
              <a:rPr sz="4000" spc="110" dirty="0"/>
              <a:t>in</a:t>
            </a:r>
            <a:r>
              <a:rPr sz="4000" spc="-20" dirty="0"/>
              <a:t> </a:t>
            </a:r>
            <a:r>
              <a:rPr sz="4000" spc="150" dirty="0"/>
              <a:t>the</a:t>
            </a:r>
            <a:r>
              <a:rPr sz="4000" dirty="0"/>
              <a:t> </a:t>
            </a:r>
            <a:r>
              <a:rPr sz="4000" spc="105" dirty="0"/>
              <a:t>GA</a:t>
            </a:r>
            <a:r>
              <a:rPr sz="4000" spc="-10" dirty="0"/>
              <a:t> </a:t>
            </a:r>
            <a:r>
              <a:rPr sz="4000" spc="95" dirty="0"/>
              <a:t>development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7815" y="1749652"/>
            <a:ext cx="7600950" cy="4698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1334" marR="5080" indent="-509270">
              <a:lnSpc>
                <a:spcPct val="119700"/>
              </a:lnSpc>
              <a:spcBef>
                <a:spcPts val="95"/>
              </a:spcBef>
              <a:buAutoNum type="arabicPeriod"/>
              <a:tabLst>
                <a:tab pos="521334" algn="l"/>
                <a:tab pos="52197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Specify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problem,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constraints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optimum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criteria;</a:t>
            </a:r>
            <a:endParaRPr sz="3200">
              <a:latin typeface="Times New Roman"/>
              <a:cs typeface="Times New Roman"/>
            </a:endParaRPr>
          </a:p>
          <a:p>
            <a:pPr marL="521334" marR="1346200" indent="-509270">
              <a:lnSpc>
                <a:spcPct val="119700"/>
              </a:lnSpc>
              <a:spcBef>
                <a:spcPts val="15"/>
              </a:spcBef>
              <a:buAutoNum type="arabicPeriod"/>
              <a:tabLst>
                <a:tab pos="521334" algn="l"/>
                <a:tab pos="52197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Represent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domain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chromosome;</a:t>
            </a:r>
            <a:endParaRPr sz="3200">
              <a:latin typeface="Times New Roman"/>
              <a:cs typeface="Times New Roman"/>
            </a:endParaRPr>
          </a:p>
          <a:p>
            <a:pPr marL="521334" marR="551180" indent="-509270">
              <a:lnSpc>
                <a:spcPts val="4610"/>
              </a:lnSpc>
              <a:spcBef>
                <a:spcPts val="265"/>
              </a:spcBef>
              <a:buClr>
                <a:srgbClr val="FFFFFF"/>
              </a:buClr>
              <a:buFont typeface="Times New Roman"/>
              <a:buAutoNum type="arabicPeriod"/>
              <a:tabLst>
                <a:tab pos="559435" algn="l"/>
                <a:tab pos="560070" algn="l"/>
              </a:tabLst>
            </a:pPr>
            <a:r>
              <a:rPr dirty="0"/>
              <a:t>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Define</a:t>
            </a: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 function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evaluate</a:t>
            </a:r>
            <a:r>
              <a:rPr sz="3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spc="-7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chromosome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performance;</a:t>
            </a:r>
            <a:endParaRPr sz="3200">
              <a:latin typeface="Times New Roman"/>
              <a:cs typeface="Times New Roman"/>
            </a:endParaRPr>
          </a:p>
          <a:p>
            <a:pPr marL="521334" indent="-509270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521334" algn="l"/>
                <a:tab pos="52197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Construct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 operators;</a:t>
            </a:r>
            <a:endParaRPr sz="3200">
              <a:latin typeface="Times New Roman"/>
              <a:cs typeface="Times New Roman"/>
            </a:endParaRPr>
          </a:p>
          <a:p>
            <a:pPr marL="521334" indent="-509270">
              <a:lnSpc>
                <a:spcPct val="100000"/>
              </a:lnSpc>
              <a:spcBef>
                <a:spcPts val="755"/>
              </a:spcBef>
              <a:buAutoNum type="arabicPeriod"/>
              <a:tabLst>
                <a:tab pos="521334" algn="l"/>
                <a:tab pos="521970" algn="l"/>
              </a:tabLst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Run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GA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tune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parameters.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6922" y="587756"/>
            <a:ext cx="23825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05" dirty="0">
                <a:solidFill>
                  <a:srgbClr val="FF0000"/>
                </a:solidFill>
              </a:rPr>
              <a:t>Case</a:t>
            </a:r>
            <a:r>
              <a:rPr sz="4000" spc="-65" dirty="0">
                <a:solidFill>
                  <a:srgbClr val="FF0000"/>
                </a:solidFill>
              </a:rPr>
              <a:t> </a:t>
            </a:r>
            <a:r>
              <a:rPr sz="4000" spc="130" dirty="0">
                <a:solidFill>
                  <a:srgbClr val="FF0000"/>
                </a:solidFill>
              </a:rPr>
              <a:t>study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1615" y="1136083"/>
            <a:ext cx="8113395" cy="564642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97180">
              <a:lnSpc>
                <a:spcPct val="100000"/>
              </a:lnSpc>
              <a:spcBef>
                <a:spcPts val="590"/>
              </a:spcBef>
            </a:pPr>
            <a:r>
              <a:rPr sz="3400" spc="70" dirty="0">
                <a:solidFill>
                  <a:srgbClr val="FAFD00"/>
                </a:solidFill>
                <a:latin typeface="Times New Roman"/>
                <a:cs typeface="Times New Roman"/>
              </a:rPr>
              <a:t>Scheduling</a:t>
            </a:r>
            <a:r>
              <a:rPr sz="34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4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7</a:t>
            </a:r>
            <a:r>
              <a:rPr sz="34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units</a:t>
            </a:r>
            <a:r>
              <a:rPr sz="34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95" dirty="0">
                <a:solidFill>
                  <a:srgbClr val="FAFD00"/>
                </a:solidFill>
                <a:latin typeface="Times New Roman"/>
                <a:cs typeface="Times New Roman"/>
              </a:rPr>
              <a:t>in</a:t>
            </a:r>
            <a:r>
              <a:rPr sz="3400" dirty="0">
                <a:solidFill>
                  <a:srgbClr val="FAFD00"/>
                </a:solidFill>
                <a:latin typeface="Times New Roman"/>
                <a:cs typeface="Times New Roman"/>
              </a:rPr>
              <a:t> 4</a:t>
            </a:r>
            <a:r>
              <a:rPr sz="34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10" dirty="0">
                <a:solidFill>
                  <a:srgbClr val="FAFD00"/>
                </a:solidFill>
                <a:latin typeface="Times New Roman"/>
                <a:cs typeface="Times New Roman"/>
              </a:rPr>
              <a:t>equal</a:t>
            </a:r>
            <a:r>
              <a:rPr sz="3400" spc="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400" spc="105" dirty="0">
                <a:solidFill>
                  <a:srgbClr val="FAFD00"/>
                </a:solidFill>
                <a:latin typeface="Times New Roman"/>
                <a:cs typeface="Times New Roman"/>
              </a:rPr>
              <a:t>intervals</a:t>
            </a:r>
            <a:endParaRPr sz="3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FFFFF"/>
                </a:solidFill>
                <a:latin typeface="Times New Roman"/>
                <a:cs typeface="Times New Roman"/>
              </a:rPr>
              <a:t>problem</a:t>
            </a:r>
            <a:r>
              <a:rPr sz="30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FFFFF"/>
                </a:solidFill>
                <a:latin typeface="Times New Roman"/>
                <a:cs typeface="Times New Roman"/>
              </a:rPr>
              <a:t>constraints:</a:t>
            </a:r>
            <a:endParaRPr sz="3000">
              <a:latin typeface="Times New Roman"/>
              <a:cs typeface="Times New Roman"/>
            </a:endParaRPr>
          </a:p>
          <a:p>
            <a:pPr marL="354965" marR="215900" indent="-342900">
              <a:lnSpc>
                <a:spcPct val="100000"/>
              </a:lnSpc>
              <a:spcBef>
                <a:spcPts val="650"/>
              </a:spcBef>
              <a:buClr>
                <a:srgbClr val="FAFD00"/>
              </a:buClr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maximum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loads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expected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during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four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intervals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are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80,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90,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65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70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MW;</a:t>
            </a:r>
            <a:endParaRPr sz="27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650"/>
              </a:spcBef>
              <a:buClr>
                <a:srgbClr val="FAFD00"/>
              </a:buClr>
              <a:buSzPct val="74074"/>
              <a:buFont typeface="Lucida Sans Unicode"/>
              <a:buChar char="■"/>
              <a:tabLst>
                <a:tab pos="354965" algn="l"/>
                <a:tab pos="355600" algn="l"/>
                <a:tab pos="1659889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Maintenance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of any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unit starts 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at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beginning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interval and finishes at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end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same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adjacent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interval.	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maintenance cannot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aborted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or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finished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earlier</a:t>
            </a:r>
            <a:r>
              <a:rPr sz="27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27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scheduled;</a:t>
            </a:r>
            <a:endParaRPr sz="2700">
              <a:latin typeface="Times New Roman"/>
              <a:cs typeface="Times New Roman"/>
            </a:endParaRPr>
          </a:p>
          <a:p>
            <a:pPr marL="354965" marR="205740" indent="-342900">
              <a:lnSpc>
                <a:spcPct val="100000"/>
              </a:lnSpc>
              <a:spcBef>
                <a:spcPts val="645"/>
              </a:spcBef>
              <a:buClr>
                <a:srgbClr val="FAFD00"/>
              </a:buClr>
              <a:buSzPct val="74074"/>
              <a:buFont typeface="Lucida Sans Unicode"/>
              <a:buChar char="■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net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reserve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of the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 system must be greater or </a:t>
            </a:r>
            <a:r>
              <a:rPr sz="2700" spc="-6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equal 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zero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27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Times New Roman"/>
                <a:cs typeface="Times New Roman"/>
              </a:rPr>
              <a:t>interval.</a:t>
            </a:r>
            <a:endParaRPr sz="2700">
              <a:latin typeface="Times New Roman"/>
              <a:cs typeface="Times New Roman"/>
            </a:endParaRPr>
          </a:p>
          <a:p>
            <a:pPr marL="12700" marR="44450">
              <a:lnSpc>
                <a:spcPct val="100000"/>
              </a:lnSpc>
              <a:spcBef>
                <a:spcPts val="600"/>
              </a:spcBef>
            </a:pP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optimum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criterion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maximum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net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reserve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70" dirty="0">
                <a:solidFill>
                  <a:srgbClr val="FAFD00"/>
                </a:solidFill>
                <a:latin typeface="Times New Roman"/>
                <a:cs typeface="Times New Roman"/>
              </a:rPr>
              <a:t>at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any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0" dirty="0">
                <a:solidFill>
                  <a:srgbClr val="FAFD00"/>
                </a:solidFill>
                <a:latin typeface="Times New Roman"/>
                <a:cs typeface="Times New Roman"/>
              </a:rPr>
              <a:t>maintenance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0" dirty="0">
                <a:solidFill>
                  <a:srgbClr val="FAFD00"/>
                </a:solidFill>
                <a:latin typeface="Times New Roman"/>
                <a:cs typeface="Times New Roman"/>
              </a:rPr>
              <a:t>period.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933703"/>
            <a:ext cx="8018145" cy="5605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463613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behaviour of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organism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inductive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inference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about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some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yet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unknown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aspects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environment.	If,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successive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generations,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organism survives,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say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organism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capable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learning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predict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environment.</a:t>
            </a:r>
            <a:endParaRPr sz="3000">
              <a:latin typeface="Times New Roman"/>
              <a:cs typeface="Times New Roman"/>
            </a:endParaRPr>
          </a:p>
          <a:p>
            <a:pPr marL="354965" marR="57721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891664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approach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based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on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computational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models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 selection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genetics.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 call them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evolutionary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95" dirty="0">
                <a:solidFill>
                  <a:srgbClr val="FAFD00"/>
                </a:solidFill>
                <a:latin typeface="Times New Roman"/>
                <a:cs typeface="Times New Roman"/>
              </a:rPr>
              <a:t>computation</a:t>
            </a:r>
            <a:r>
              <a:rPr sz="3000" spc="9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umbrella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term that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combines </a:t>
            </a:r>
            <a:r>
              <a:rPr sz="3000" spc="-74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 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algorithms</a:t>
            </a:r>
            <a:r>
              <a:rPr sz="3000" spc="85" dirty="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sz="3000" spc="8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50" dirty="0">
                <a:solidFill>
                  <a:srgbClr val="FAFD00"/>
                </a:solidFill>
                <a:latin typeface="Times New Roman"/>
                <a:cs typeface="Times New Roman"/>
              </a:rPr>
              <a:t>evolution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strategies</a:t>
            </a:r>
            <a:r>
              <a:rPr sz="30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spc="-73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genetic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20" dirty="0">
                <a:solidFill>
                  <a:srgbClr val="FAFD00"/>
                </a:solidFill>
                <a:latin typeface="Times New Roman"/>
                <a:cs typeface="Times New Roman"/>
              </a:rPr>
              <a:t>programming</a:t>
            </a:r>
            <a:r>
              <a:rPr sz="3000" spc="12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1619503"/>
            <a:ext cx="8059420" cy="377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41605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182753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1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July 1858,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4" dirty="0">
                <a:solidFill>
                  <a:srgbClr val="FAFD00"/>
                </a:solidFill>
                <a:latin typeface="Times New Roman"/>
                <a:cs typeface="Times New Roman"/>
              </a:rPr>
              <a:t>Charles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Darwin</a:t>
            </a:r>
            <a:r>
              <a:rPr sz="3000" spc="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presented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his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theory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before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Linnean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Society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London.	This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marks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beginning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revolution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biology.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Darwin’s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classical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10" dirty="0">
                <a:solidFill>
                  <a:srgbClr val="FAFD00"/>
                </a:solidFill>
                <a:latin typeface="Times New Roman"/>
                <a:cs typeface="Times New Roman"/>
              </a:rPr>
              <a:t>theory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 </a:t>
            </a:r>
            <a:r>
              <a:rPr sz="3000" spc="45" dirty="0">
                <a:solidFill>
                  <a:srgbClr val="FAFD00"/>
                </a:solidFill>
                <a:latin typeface="Times New Roman"/>
                <a:cs typeface="Times New Roman"/>
              </a:rPr>
              <a:t>evolution</a:t>
            </a:r>
            <a:r>
              <a:rPr sz="3000" spc="4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together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Weismann’s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05" dirty="0">
                <a:solidFill>
                  <a:srgbClr val="FAFD00"/>
                </a:solidFill>
                <a:latin typeface="Times New Roman"/>
                <a:cs typeface="Times New Roman"/>
              </a:rPr>
              <a:t>theory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AFD00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165" dirty="0">
                <a:solidFill>
                  <a:srgbClr val="FAFD00"/>
                </a:solidFill>
                <a:latin typeface="Times New Roman"/>
                <a:cs typeface="Times New Roman"/>
              </a:rPr>
              <a:t>natural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selection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and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Mendel’s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concept of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genetics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,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now represent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neo-Darwinian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paradigm.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19503" y="694435"/>
            <a:ext cx="68192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10" dirty="0"/>
              <a:t>Simulation</a:t>
            </a:r>
            <a:r>
              <a:rPr sz="4000" spc="-35" dirty="0"/>
              <a:t> </a:t>
            </a:r>
            <a:r>
              <a:rPr sz="4000" dirty="0"/>
              <a:t>of</a:t>
            </a:r>
            <a:r>
              <a:rPr sz="4000" spc="-10" dirty="0"/>
              <a:t> </a:t>
            </a:r>
            <a:r>
              <a:rPr sz="4000" spc="220" dirty="0"/>
              <a:t>natural</a:t>
            </a:r>
            <a:r>
              <a:rPr sz="4000" spc="-15" dirty="0"/>
              <a:t> </a:t>
            </a:r>
            <a:r>
              <a:rPr sz="4000" spc="70" dirty="0"/>
              <a:t>evolution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1162303"/>
            <a:ext cx="807593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76666"/>
              <a:buFont typeface="Lucida Sans Unicode"/>
              <a:buChar char="■"/>
              <a:tabLst>
                <a:tab pos="355600" algn="l"/>
                <a:tab pos="2950845" algn="l"/>
              </a:tabLst>
            </a:pPr>
            <a:r>
              <a:rPr sz="3000" spc="60" dirty="0">
                <a:solidFill>
                  <a:srgbClr val="FAFD00"/>
                </a:solidFill>
                <a:latin typeface="Times New Roman"/>
                <a:cs typeface="Times New Roman"/>
              </a:rPr>
              <a:t>Neo-Darwinism</a:t>
            </a:r>
            <a:r>
              <a:rPr sz="30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based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processes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reproduction,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mutation,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competition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selection.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appears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an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essential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property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life.	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power 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mutate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 also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guaranteed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living organism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that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reproduces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itself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continuously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changing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environment.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Processes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competition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selection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normally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take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place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world,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where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expanding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populations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different species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are limited by 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finite space.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1086103"/>
            <a:ext cx="7816215" cy="5239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  <a:tab pos="677799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seen 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process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leading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maintenance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population’s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ability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survive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reproduce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30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specific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environment.	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ability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is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called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evolutionary</a:t>
            </a:r>
            <a:r>
              <a:rPr sz="3000" spc="15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35" dirty="0">
                <a:solidFill>
                  <a:srgbClr val="FAFD00"/>
                </a:solidFill>
                <a:latin typeface="Times New Roman"/>
                <a:cs typeface="Times New Roman"/>
              </a:rPr>
              <a:t>fitness</a:t>
            </a:r>
            <a:r>
              <a:rPr sz="3000" spc="35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 marL="354965" marR="372110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fitness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also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viewed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measure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organism’s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ability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anticipate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changes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its environment.</a:t>
            </a:r>
            <a:endParaRPr sz="3000">
              <a:latin typeface="Times New Roman"/>
              <a:cs typeface="Times New Roman"/>
            </a:endParaRPr>
          </a:p>
          <a:p>
            <a:pPr marL="354965" marR="459105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quantitative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measure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ability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predict environmental changes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respond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adequately,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can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be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considered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 the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quality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optimised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life.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7815" y="680719"/>
            <a:ext cx="70243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65" dirty="0"/>
              <a:t>How</a:t>
            </a:r>
            <a:r>
              <a:rPr sz="3600" spc="-10" dirty="0"/>
              <a:t> </a:t>
            </a:r>
            <a:r>
              <a:rPr sz="3600" spc="-5" dirty="0"/>
              <a:t>is </a:t>
            </a:r>
            <a:r>
              <a:rPr sz="3600" spc="204" dirty="0"/>
              <a:t>a</a:t>
            </a:r>
            <a:r>
              <a:rPr sz="3600" spc="-10" dirty="0"/>
              <a:t> </a:t>
            </a:r>
            <a:r>
              <a:rPr sz="3600" spc="114" dirty="0"/>
              <a:t>population</a:t>
            </a:r>
            <a:r>
              <a:rPr sz="3600" spc="-5" dirty="0"/>
              <a:t> </a:t>
            </a:r>
            <a:r>
              <a:rPr sz="3600" spc="95" dirty="0"/>
              <a:t>with</a:t>
            </a:r>
            <a:r>
              <a:rPr sz="3600" spc="-10" dirty="0"/>
              <a:t> </a:t>
            </a:r>
            <a:r>
              <a:rPr sz="3600" spc="95" dirty="0"/>
              <a:t>increasing </a:t>
            </a:r>
            <a:r>
              <a:rPr sz="3600" spc="-885" dirty="0"/>
              <a:t> </a:t>
            </a:r>
            <a:r>
              <a:rPr sz="3600" spc="50" dirty="0"/>
              <a:t>fitness</a:t>
            </a:r>
            <a:r>
              <a:rPr sz="3600" spc="-10" dirty="0"/>
              <a:t> </a:t>
            </a:r>
            <a:r>
              <a:rPr sz="3600" spc="140" dirty="0"/>
              <a:t>generated?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067815" y="1848103"/>
            <a:ext cx="7914640" cy="4970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54965" marR="84455" indent="-342900">
              <a:lnSpc>
                <a:spcPct val="99800"/>
              </a:lnSpc>
              <a:spcBef>
                <a:spcPts val="11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  <a:tab pos="629158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Let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us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consider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rabbits.	Some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rabbits are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faster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others,</a:t>
            </a:r>
            <a:r>
              <a:rPr sz="29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we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may say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that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these rabbits possess superior fitness, because they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have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greater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chance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avoiding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foxes,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surviving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then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breeding.</a:t>
            </a:r>
            <a:endParaRPr sz="29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99900"/>
              </a:lnSpc>
              <a:spcBef>
                <a:spcPts val="700"/>
              </a:spcBef>
              <a:buClr>
                <a:srgbClr val="FAFD00"/>
              </a:buClr>
              <a:buSzPct val="75862"/>
              <a:buFont typeface="Lucida Sans Unicode"/>
              <a:buChar char="■"/>
              <a:tabLst>
                <a:tab pos="355600" algn="l"/>
              </a:tabLst>
            </a:pP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If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two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parents have superior fitness, there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is 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good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chance that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combination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genes will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produce</a:t>
            </a:r>
            <a:r>
              <a:rPr sz="29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sz="29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offspring</a:t>
            </a:r>
            <a:r>
              <a:rPr sz="29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29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even</a:t>
            </a:r>
            <a:r>
              <a:rPr sz="29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higher</a:t>
            </a:r>
            <a:r>
              <a:rPr sz="29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fitness.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Over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time</a:t>
            </a:r>
            <a:r>
              <a:rPr sz="29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the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 entire population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rabbits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becomes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faster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meet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 environmental challenges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in </a:t>
            </a:r>
            <a:r>
              <a:rPr sz="2900" spc="-10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900" spc="-7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face </a:t>
            </a:r>
            <a:r>
              <a:rPr sz="29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9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900" spc="-5" dirty="0">
                <a:solidFill>
                  <a:srgbClr val="FFFFFF"/>
                </a:solidFill>
                <a:latin typeface="Times New Roman"/>
                <a:cs typeface="Times New Roman"/>
              </a:rPr>
              <a:t>foxes.</a:t>
            </a:r>
            <a:endParaRPr sz="2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615" y="1771903"/>
            <a:ext cx="8072120" cy="377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All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methods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computation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simulate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natural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 creating a population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individuals,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evaluating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their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fitness,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generating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new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population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through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operations,</a:t>
            </a:r>
            <a:r>
              <a:rPr sz="3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repeating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this process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times.</a:t>
            </a:r>
            <a:endParaRPr sz="3000">
              <a:latin typeface="Times New Roman"/>
              <a:cs typeface="Times New Roman"/>
            </a:endParaRPr>
          </a:p>
          <a:p>
            <a:pPr marL="354965" marR="222250" indent="-342900" algn="just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will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start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with</a:t>
            </a:r>
            <a:r>
              <a:rPr sz="3000" spc="-1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70" dirty="0">
                <a:solidFill>
                  <a:srgbClr val="FAFD00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AFD00"/>
                </a:solidFill>
                <a:latin typeface="Times New Roman"/>
                <a:cs typeface="Times New Roman"/>
              </a:rPr>
              <a:t> </a:t>
            </a:r>
            <a:r>
              <a:rPr sz="3000" spc="80" dirty="0">
                <a:solidFill>
                  <a:srgbClr val="FAFD00"/>
                </a:solidFill>
                <a:latin typeface="Times New Roman"/>
                <a:cs typeface="Times New Roman"/>
              </a:rPr>
              <a:t>Algorithms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(GAs) as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most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the other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evolutionary algorithms can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viewed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as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variations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of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genetic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7603" y="770635"/>
            <a:ext cx="68192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110" dirty="0"/>
              <a:t>Simulation</a:t>
            </a:r>
            <a:r>
              <a:rPr sz="4000" spc="-35" dirty="0"/>
              <a:t> </a:t>
            </a:r>
            <a:r>
              <a:rPr sz="4000" dirty="0"/>
              <a:t>of</a:t>
            </a:r>
            <a:r>
              <a:rPr sz="4000" spc="-10" dirty="0"/>
              <a:t> </a:t>
            </a:r>
            <a:r>
              <a:rPr sz="4000" spc="220" dirty="0"/>
              <a:t>natural</a:t>
            </a:r>
            <a:r>
              <a:rPr sz="4000" spc="-15" dirty="0"/>
              <a:t> </a:t>
            </a:r>
            <a:r>
              <a:rPr sz="4000" spc="70" dirty="0"/>
              <a:t>evolution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5" y="1543303"/>
            <a:ext cx="7803515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73990" indent="-342900">
              <a:lnSpc>
                <a:spcPct val="100000"/>
              </a:lnSpc>
              <a:spcBef>
                <a:spcPts val="10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 the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early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1970s, John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Holland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introduced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concept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of genetic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algorithms.</a:t>
            </a:r>
            <a:endParaRPr sz="3000">
              <a:latin typeface="Times New Roman"/>
              <a:cs typeface="Times New Roman"/>
            </a:endParaRPr>
          </a:p>
          <a:p>
            <a:pPr marL="354965" marR="193675" indent="-342900">
              <a:lnSpc>
                <a:spcPct val="100000"/>
              </a:lnSpc>
              <a:spcBef>
                <a:spcPts val="73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His aim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make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computers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do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what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nature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does.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Holland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was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concerned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with algorithms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that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manipulate strings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 binary digits.</a:t>
            </a:r>
            <a:endParaRPr sz="30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20"/>
              </a:spcBef>
              <a:buClr>
                <a:srgbClr val="FAFD00"/>
              </a:buClr>
              <a:buSzPct val="76666"/>
              <a:buFont typeface="Lucida Sans Unicode"/>
              <a:buChar char="■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Each artificial “chromosomes”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consists of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a 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“genes”,</a:t>
            </a:r>
            <a:r>
              <a:rPr sz="30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30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each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gene</a:t>
            </a:r>
            <a:r>
              <a:rPr sz="30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is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represented </a:t>
            </a:r>
            <a:r>
              <a:rPr sz="3000" spc="-7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by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or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Times New Roman"/>
                <a:cs typeface="Times New Roman"/>
              </a:rPr>
              <a:t>1: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0518" y="656335"/>
            <a:ext cx="42748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90" dirty="0"/>
              <a:t>Genetic</a:t>
            </a:r>
            <a:r>
              <a:rPr sz="4000" spc="-35" dirty="0"/>
              <a:t> </a:t>
            </a:r>
            <a:r>
              <a:rPr sz="4000" spc="105" dirty="0"/>
              <a:t>Algorithms</a:t>
            </a:r>
            <a:endParaRPr sz="4000"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Symbol"/>
                <a:cs typeface="Symbol"/>
              </a:rPr>
              <a:t>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Negnevitsky,</a:t>
            </a:r>
            <a:r>
              <a:rPr spc="5" dirty="0"/>
              <a:t> </a:t>
            </a:r>
            <a:r>
              <a:rPr spc="-5" dirty="0"/>
              <a:t>Pearson</a:t>
            </a:r>
            <a:r>
              <a:rPr spc="-20" dirty="0"/>
              <a:t> </a:t>
            </a:r>
            <a:r>
              <a:rPr spc="-5" dirty="0"/>
              <a:t>Education,</a:t>
            </a:r>
            <a:r>
              <a:rPr spc="-20" dirty="0"/>
              <a:t> </a:t>
            </a:r>
            <a:r>
              <a:rPr spc="-5" dirty="0"/>
              <a:t>2011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1933</Words>
  <Application>Microsoft Office PowerPoint</Application>
  <PresentationFormat>Özel</PresentationFormat>
  <Paragraphs>134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 MT</vt:lpstr>
      <vt:lpstr>Calibri</vt:lpstr>
      <vt:lpstr>Lucida Sans Unicode</vt:lpstr>
      <vt:lpstr>Symbol</vt:lpstr>
      <vt:lpstr>Times New Roman</vt:lpstr>
      <vt:lpstr>Office Theme</vt:lpstr>
      <vt:lpstr>Lecture 9</vt:lpstr>
      <vt:lpstr>Can evolution be intelligent?</vt:lpstr>
      <vt:lpstr>PowerPoint Sunusu</vt:lpstr>
      <vt:lpstr>Simulation of natural evolution</vt:lpstr>
      <vt:lpstr>PowerPoint Sunusu</vt:lpstr>
      <vt:lpstr>PowerPoint Sunusu</vt:lpstr>
      <vt:lpstr>How is a population with increasing  fitness generated?</vt:lpstr>
      <vt:lpstr>Simulation of natural evolution</vt:lpstr>
      <vt:lpstr>Genetic Algorithms</vt:lpstr>
      <vt:lpstr>PowerPoint Sunusu</vt:lpstr>
      <vt:lpstr>Basic genetic algorithms</vt:lpstr>
      <vt:lpstr>PowerPoint Sunusu</vt:lpstr>
      <vt:lpstr>PowerPoint Sunusu</vt:lpstr>
      <vt:lpstr>Genetic algorithms</vt:lpstr>
      <vt:lpstr>PowerPoint Sunusu</vt:lpstr>
      <vt:lpstr>PowerPoint Sunusu</vt:lpstr>
      <vt:lpstr>Crossover operator</vt:lpstr>
      <vt:lpstr>PowerPoint Sunusu</vt:lpstr>
      <vt:lpstr>Mutation operator</vt:lpstr>
      <vt:lpstr>PowerPoint Sunusu</vt:lpstr>
      <vt:lpstr>Case study: maintenance scheduling</vt:lpstr>
      <vt:lpstr>Steps in the GA development</vt:lpstr>
      <vt:lpstr>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Lecture 9.ppt</dc:title>
  <dc:creator>michaeln</dc:creator>
  <cp:lastModifiedBy>irem</cp:lastModifiedBy>
  <cp:revision>2</cp:revision>
  <dcterms:created xsi:type="dcterms:W3CDTF">2022-10-07T12:19:28Z</dcterms:created>
  <dcterms:modified xsi:type="dcterms:W3CDTF">2022-10-07T12:21:41Z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2011-05-30T00:00:00Z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2022-10-07T00:00:00Z</vt:filetime>
  </property>
</Properties>
</file>