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8D5945DC-C93C-4F3F-AC09-6C359BD078D8}"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21934405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5945DC-C93C-4F3F-AC09-6C359BD078D8}"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817066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5945DC-C93C-4F3F-AC09-6C359BD078D8}"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38036031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8D5945DC-C93C-4F3F-AC09-6C359BD078D8}"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3455103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8D5945DC-C93C-4F3F-AC09-6C359BD078D8}"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2935535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8D5945DC-C93C-4F3F-AC09-6C359BD078D8}"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1471389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D5945DC-C93C-4F3F-AC09-6C359BD078D8}"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521435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8D5945DC-C93C-4F3F-AC09-6C359BD078D8}"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905566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8D5945DC-C93C-4F3F-AC09-6C359BD078D8}"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2011962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5945DC-C93C-4F3F-AC09-6C359BD078D8}"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31783092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8D5945DC-C93C-4F3F-AC09-6C359BD078D8}"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EC3A017-3003-494F-8071-66C65E32CCC0}" type="slidenum">
              <a:rPr lang="tr-TR" smtClean="0"/>
              <a:t>‹#›</a:t>
            </a:fld>
            <a:endParaRPr lang="tr-TR"/>
          </a:p>
        </p:txBody>
      </p:sp>
    </p:spTree>
    <p:extLst>
      <p:ext uri="{BB962C8B-B14F-4D97-AF65-F5344CB8AC3E}">
        <p14:creationId xmlns:p14="http://schemas.microsoft.com/office/powerpoint/2010/main" val="10053838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945DC-C93C-4F3F-AC09-6C359BD078D8}"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EC3A017-3003-494F-8071-66C65E32CCC0}" type="slidenum">
              <a:rPr lang="tr-TR" smtClean="0"/>
              <a:t>‹#›</a:t>
            </a:fld>
            <a:endParaRPr lang="tr-TR"/>
          </a:p>
        </p:txBody>
      </p:sp>
    </p:spTree>
    <p:extLst>
      <p:ext uri="{BB962C8B-B14F-4D97-AF65-F5344CB8AC3E}">
        <p14:creationId xmlns:p14="http://schemas.microsoft.com/office/powerpoint/2010/main" val="3941727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19005903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Altbilgi Yer Tutucusu 5"/>
          <p:cNvSpPr>
            <a:spLocks noGrp="1"/>
          </p:cNvSpPr>
          <p:nvPr>
            <p:ph type="ftr" sz="quarter" idx="11"/>
          </p:nvPr>
        </p:nvSpPr>
        <p:spPr/>
        <p:txBody>
          <a:bodyPr/>
          <a:lstStyle/>
          <a:p>
            <a:r>
              <a:rPr lang="tr-TR"/>
              <a:t>Dr. Semiyha Dolaşır TUNCEL</a:t>
            </a:r>
          </a:p>
        </p:txBody>
      </p:sp>
      <p:sp>
        <p:nvSpPr>
          <p:cNvPr id="7" name="Slayt Numarası Yer Tutucusu 6"/>
          <p:cNvSpPr>
            <a:spLocks noGrp="1"/>
          </p:cNvSpPr>
          <p:nvPr>
            <p:ph type="sldNum" sz="quarter" idx="12"/>
          </p:nvPr>
        </p:nvSpPr>
        <p:spPr/>
        <p:txBody>
          <a:bodyPr/>
          <a:lstStyle/>
          <a:p>
            <a:fld id="{21EA51E1-DC0B-4190-9BDF-844B1D4F32C4}" type="slidenum">
              <a:rPr lang="tr-TR"/>
              <a:pPr/>
              <a:t>10</a:t>
            </a:fld>
            <a:endParaRPr lang="tr-TR"/>
          </a:p>
        </p:txBody>
      </p:sp>
      <p:sp>
        <p:nvSpPr>
          <p:cNvPr id="204802" name="AutoShape 2"/>
          <p:cNvSpPr>
            <a:spLocks noGrp="1" noChangeArrowheads="1"/>
          </p:cNvSpPr>
          <p:nvPr>
            <p:ph type="title"/>
          </p:nvPr>
        </p:nvSpPr>
        <p:spPr>
          <a:xfrm>
            <a:off x="762000" y="762000"/>
            <a:ext cx="7924800" cy="438150"/>
          </a:xfrm>
        </p:spPr>
        <p:txBody>
          <a:bodyPr/>
          <a:lstStyle/>
          <a:p>
            <a:r>
              <a:rPr lang="tr-TR" sz="3200">
                <a:solidFill>
                  <a:schemeClr val="hlink"/>
                </a:solidFill>
              </a:rPr>
              <a:t>Bilimsel Yönetim</a:t>
            </a:r>
          </a:p>
        </p:txBody>
      </p:sp>
      <p:sp>
        <p:nvSpPr>
          <p:cNvPr id="204803" name="Rectangle 3"/>
          <p:cNvSpPr>
            <a:spLocks noGrp="1" noChangeArrowheads="1"/>
          </p:cNvSpPr>
          <p:nvPr>
            <p:ph type="body" sz="half" idx="1"/>
          </p:nvPr>
        </p:nvSpPr>
        <p:spPr>
          <a:xfrm>
            <a:off x="250825" y="2349500"/>
            <a:ext cx="4206875" cy="3136900"/>
          </a:xfrm>
        </p:spPr>
        <p:txBody>
          <a:bodyPr/>
          <a:lstStyle/>
          <a:p>
            <a:r>
              <a:rPr lang="tr-TR" sz="2400">
                <a:solidFill>
                  <a:schemeClr val="folHlink"/>
                </a:solidFill>
              </a:rPr>
              <a:t>OLUMLU YANLARI</a:t>
            </a:r>
          </a:p>
          <a:p>
            <a:r>
              <a:rPr lang="tr-TR" sz="2400"/>
              <a:t>İşi yapmanın DOĞRU yolunu gösterme</a:t>
            </a:r>
          </a:p>
          <a:p>
            <a:r>
              <a:rPr lang="tr-TR" sz="2400"/>
              <a:t>Gizil amaçlara hizmet etmeme</a:t>
            </a:r>
          </a:p>
          <a:p>
            <a:r>
              <a:rPr lang="tr-TR" sz="2400"/>
              <a:t>uzmanlaşma için standart saptanması</a:t>
            </a:r>
          </a:p>
          <a:p>
            <a:endParaRPr lang="tr-TR" sz="2400"/>
          </a:p>
          <a:p>
            <a:endParaRPr lang="tr-TR" sz="2400"/>
          </a:p>
        </p:txBody>
      </p:sp>
      <p:sp>
        <p:nvSpPr>
          <p:cNvPr id="204804" name="Rectangle 4"/>
          <p:cNvSpPr>
            <a:spLocks noGrp="1" noChangeArrowheads="1"/>
          </p:cNvSpPr>
          <p:nvPr>
            <p:ph type="body" sz="half" idx="2"/>
          </p:nvPr>
        </p:nvSpPr>
        <p:spPr>
          <a:xfrm>
            <a:off x="4610100" y="2349500"/>
            <a:ext cx="4283075" cy="3136900"/>
          </a:xfrm>
        </p:spPr>
        <p:txBody>
          <a:bodyPr/>
          <a:lstStyle/>
          <a:p>
            <a:r>
              <a:rPr lang="tr-TR" sz="2400">
                <a:solidFill>
                  <a:schemeClr val="bg2"/>
                </a:solidFill>
              </a:rPr>
              <a:t>OLUMSUZ YANLARI</a:t>
            </a:r>
          </a:p>
          <a:p>
            <a:r>
              <a:rPr lang="tr-TR" sz="2400"/>
              <a:t>Sınırlı ast-üst etkileşimi</a:t>
            </a:r>
          </a:p>
          <a:p>
            <a:r>
              <a:rPr lang="tr-TR" sz="2400"/>
              <a:t>Yaratıcılık</a:t>
            </a:r>
          </a:p>
          <a:p>
            <a:r>
              <a:rPr lang="tr-TR" sz="2400"/>
              <a:t>İnsan ilişkileri</a:t>
            </a:r>
          </a:p>
          <a:p>
            <a:r>
              <a:rPr lang="tr-TR" sz="2400"/>
              <a:t>Duygu ve algılar</a:t>
            </a:r>
          </a:p>
        </p:txBody>
      </p:sp>
    </p:spTree>
    <p:extLst>
      <p:ext uri="{BB962C8B-B14F-4D97-AF65-F5344CB8AC3E}">
        <p14:creationId xmlns:p14="http://schemas.microsoft.com/office/powerpoint/2010/main" val="22265818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25F7C1E-207B-402E-A543-0A1A901C490E}" type="slidenum">
              <a:rPr lang="tr-TR"/>
              <a:pPr/>
              <a:t>11</a:t>
            </a:fld>
            <a:endParaRPr lang="tr-TR"/>
          </a:p>
        </p:txBody>
      </p:sp>
      <p:sp>
        <p:nvSpPr>
          <p:cNvPr id="8194" name="AutoShape 2"/>
          <p:cNvSpPr>
            <a:spLocks noGrp="1" noChangeArrowheads="1"/>
          </p:cNvSpPr>
          <p:nvPr>
            <p:ph type="title"/>
          </p:nvPr>
        </p:nvSpPr>
        <p:spPr/>
        <p:txBody>
          <a:bodyPr/>
          <a:lstStyle/>
          <a:p>
            <a:r>
              <a:rPr lang="tr-TR" b="0"/>
              <a:t>Taylor’un İlkeleri</a:t>
            </a:r>
          </a:p>
        </p:txBody>
      </p:sp>
      <p:sp>
        <p:nvSpPr>
          <p:cNvPr id="8195" name="Rectangle 3"/>
          <p:cNvSpPr>
            <a:spLocks noGrp="1" noChangeArrowheads="1"/>
          </p:cNvSpPr>
          <p:nvPr>
            <p:ph type="body" idx="1"/>
          </p:nvPr>
        </p:nvSpPr>
        <p:spPr/>
        <p:txBody>
          <a:bodyPr/>
          <a:lstStyle/>
          <a:p>
            <a:pPr>
              <a:lnSpc>
                <a:spcPct val="90000"/>
              </a:lnSpc>
            </a:pPr>
            <a:endParaRPr lang="tr-TR" sz="2400" b="1"/>
          </a:p>
          <a:p>
            <a:pPr>
              <a:lnSpc>
                <a:spcPct val="90000"/>
              </a:lnSpc>
            </a:pPr>
            <a:r>
              <a:rPr lang="tr-TR" sz="2400" b="1"/>
              <a:t>Standartlaştırma : </a:t>
            </a:r>
            <a:r>
              <a:rPr lang="tr-TR" sz="2400"/>
              <a:t>Üretim faaliyetlerinde en uygun </a:t>
            </a:r>
            <a:r>
              <a:rPr lang="tr-TR" sz="2400">
                <a:solidFill>
                  <a:srgbClr val="FF0000"/>
                </a:solidFill>
              </a:rPr>
              <a:t>sürat ve verimlilik</a:t>
            </a:r>
            <a:r>
              <a:rPr lang="tr-TR" sz="2400"/>
              <a:t> konusunda bilgi toplayan Taylor sonuçta bazı standartların gerektiğini gördü. Yönetim faaliyetleri, derinlemesine çalışma yaparak mantıki ve rasyonel standartlar geliştirmelidir. </a:t>
            </a:r>
            <a:endParaRPr lang="tr-TR" sz="2400" b="1"/>
          </a:p>
        </p:txBody>
      </p:sp>
    </p:spTree>
    <p:extLst>
      <p:ext uri="{BB962C8B-B14F-4D97-AF65-F5344CB8AC3E}">
        <p14:creationId xmlns:p14="http://schemas.microsoft.com/office/powerpoint/2010/main" val="42532791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AC62FF67-D192-4A4F-939B-42366FF4360D}" type="slidenum">
              <a:rPr lang="tr-TR"/>
              <a:pPr/>
              <a:t>12</a:t>
            </a:fld>
            <a:endParaRPr lang="tr-TR"/>
          </a:p>
        </p:txBody>
      </p:sp>
      <p:sp>
        <p:nvSpPr>
          <p:cNvPr id="9218" name="AutoShape 2"/>
          <p:cNvSpPr>
            <a:spLocks noGrp="1" noChangeArrowheads="1"/>
          </p:cNvSpPr>
          <p:nvPr>
            <p:ph type="title"/>
          </p:nvPr>
        </p:nvSpPr>
        <p:spPr/>
        <p:txBody>
          <a:bodyPr/>
          <a:lstStyle/>
          <a:p>
            <a:r>
              <a:rPr lang="tr-TR" b="0"/>
              <a:t>Taylor’un İlkeleri</a:t>
            </a:r>
          </a:p>
        </p:txBody>
      </p:sp>
      <p:sp>
        <p:nvSpPr>
          <p:cNvPr id="9219" name="Rectangle 3"/>
          <p:cNvSpPr>
            <a:spLocks noGrp="1" noChangeArrowheads="1"/>
          </p:cNvSpPr>
          <p:nvPr>
            <p:ph type="body" idx="1"/>
          </p:nvPr>
        </p:nvSpPr>
        <p:spPr/>
        <p:txBody>
          <a:bodyPr/>
          <a:lstStyle/>
          <a:p>
            <a:pPr>
              <a:lnSpc>
                <a:spcPct val="90000"/>
              </a:lnSpc>
            </a:pPr>
            <a:r>
              <a:rPr lang="tr-TR" b="1">
                <a:solidFill>
                  <a:srgbClr val="FF0000"/>
                </a:solidFill>
              </a:rPr>
              <a:t>Hareket ve Zaman Etüdü</a:t>
            </a:r>
            <a:r>
              <a:rPr lang="tr-TR" b="1"/>
              <a:t> : </a:t>
            </a:r>
            <a:r>
              <a:rPr lang="tr-TR"/>
              <a:t>Taylor analizlerinde, her iş küçük ve basit hareketlere bölünmüş, gereksiz hareketler kaldırılmış ve her hareket için en hızlı ve en uygun hareket seçilmiştir. Buradaki amaç belli bir işi yapmaya gerekli en iyi sistemin saptanması idi. </a:t>
            </a:r>
            <a:endParaRPr lang="tr-TR" b="1"/>
          </a:p>
        </p:txBody>
      </p:sp>
    </p:spTree>
    <p:extLst>
      <p:ext uri="{BB962C8B-B14F-4D97-AF65-F5344CB8AC3E}">
        <p14:creationId xmlns:p14="http://schemas.microsoft.com/office/powerpoint/2010/main" val="12810228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6CC4C75-51B1-498F-B56C-4B1742EC97A2}" type="slidenum">
              <a:rPr lang="tr-TR"/>
              <a:pPr/>
              <a:t>13</a:t>
            </a:fld>
            <a:endParaRPr lang="tr-TR"/>
          </a:p>
        </p:txBody>
      </p:sp>
      <p:sp>
        <p:nvSpPr>
          <p:cNvPr id="10242" name="AutoShape 2"/>
          <p:cNvSpPr>
            <a:spLocks noGrp="1" noChangeArrowheads="1"/>
          </p:cNvSpPr>
          <p:nvPr>
            <p:ph type="title"/>
          </p:nvPr>
        </p:nvSpPr>
        <p:spPr/>
        <p:txBody>
          <a:bodyPr/>
          <a:lstStyle/>
          <a:p>
            <a:r>
              <a:rPr lang="tr-TR" b="0"/>
              <a:t>Taylor’un İlkeleri</a:t>
            </a:r>
          </a:p>
        </p:txBody>
      </p:sp>
      <p:sp>
        <p:nvSpPr>
          <p:cNvPr id="10243" name="Rectangle 3"/>
          <p:cNvSpPr>
            <a:spLocks noGrp="1" noChangeArrowheads="1"/>
          </p:cNvSpPr>
          <p:nvPr>
            <p:ph type="body" idx="1"/>
          </p:nvPr>
        </p:nvSpPr>
        <p:spPr/>
        <p:txBody>
          <a:bodyPr/>
          <a:lstStyle/>
          <a:p>
            <a:pPr>
              <a:lnSpc>
                <a:spcPct val="90000"/>
              </a:lnSpc>
            </a:pPr>
            <a:r>
              <a:rPr lang="tr-TR" b="1">
                <a:solidFill>
                  <a:srgbClr val="FF0000"/>
                </a:solidFill>
              </a:rPr>
              <a:t>Personelin Seçimi ve Eğitimi</a:t>
            </a:r>
            <a:r>
              <a:rPr lang="tr-TR" b="1"/>
              <a:t> : </a:t>
            </a:r>
            <a:r>
              <a:rPr lang="tr-TR"/>
              <a:t>Yönetimin temel görevi en iyi elemanları işe seçmekti. Bu kavramı “</a:t>
            </a:r>
            <a:r>
              <a:rPr lang="tr-TR">
                <a:solidFill>
                  <a:srgbClr val="FF0000"/>
                </a:solidFill>
              </a:rPr>
              <a:t>birinci sınıf işçi</a:t>
            </a:r>
            <a:r>
              <a:rPr lang="tr-TR"/>
              <a:t>” olarak açıklamıştı.</a:t>
            </a:r>
            <a:endParaRPr lang="tr-TR" b="1"/>
          </a:p>
          <a:p>
            <a:pPr>
              <a:lnSpc>
                <a:spcPct val="90000"/>
              </a:lnSpc>
            </a:pPr>
            <a:endParaRPr lang="tr-TR"/>
          </a:p>
          <a:p>
            <a:pPr>
              <a:lnSpc>
                <a:spcPct val="90000"/>
              </a:lnSpc>
            </a:pPr>
            <a:endParaRPr lang="tr-TR"/>
          </a:p>
          <a:p>
            <a:pPr>
              <a:lnSpc>
                <a:spcPct val="90000"/>
              </a:lnSpc>
            </a:pPr>
            <a:endParaRPr lang="tr-TR"/>
          </a:p>
        </p:txBody>
      </p:sp>
    </p:spTree>
    <p:extLst>
      <p:ext uri="{BB962C8B-B14F-4D97-AF65-F5344CB8AC3E}">
        <p14:creationId xmlns:p14="http://schemas.microsoft.com/office/powerpoint/2010/main" val="41124825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1039EC6-79F3-406B-BC60-5C8719A334AF}" type="slidenum">
              <a:rPr lang="tr-TR"/>
              <a:pPr/>
              <a:t>14</a:t>
            </a:fld>
            <a:endParaRPr lang="tr-TR"/>
          </a:p>
        </p:txBody>
      </p:sp>
      <p:sp>
        <p:nvSpPr>
          <p:cNvPr id="11266" name="AutoShape 2"/>
          <p:cNvSpPr>
            <a:spLocks noGrp="1" noChangeArrowheads="1"/>
          </p:cNvSpPr>
          <p:nvPr>
            <p:ph type="title"/>
          </p:nvPr>
        </p:nvSpPr>
        <p:spPr/>
        <p:txBody>
          <a:bodyPr/>
          <a:lstStyle/>
          <a:p>
            <a:r>
              <a:rPr lang="tr-TR" b="0"/>
              <a:t>Taylor’un İlkeleri</a:t>
            </a:r>
          </a:p>
        </p:txBody>
      </p:sp>
      <p:sp>
        <p:nvSpPr>
          <p:cNvPr id="11267" name="Rectangle 3"/>
          <p:cNvSpPr>
            <a:spLocks noGrp="1" noChangeArrowheads="1"/>
          </p:cNvSpPr>
          <p:nvPr>
            <p:ph type="body" idx="1"/>
          </p:nvPr>
        </p:nvSpPr>
        <p:spPr>
          <a:xfrm>
            <a:off x="838200" y="2362200"/>
            <a:ext cx="7693025" cy="4162425"/>
          </a:xfrm>
        </p:spPr>
        <p:txBody>
          <a:bodyPr/>
          <a:lstStyle/>
          <a:p>
            <a:pPr>
              <a:lnSpc>
                <a:spcPct val="90000"/>
              </a:lnSpc>
            </a:pPr>
            <a:r>
              <a:rPr lang="tr-TR" sz="2400" b="1">
                <a:solidFill>
                  <a:srgbClr val="FF0000"/>
                </a:solidFill>
              </a:rPr>
              <a:t>Fonksiyonel Usta Başılık :</a:t>
            </a:r>
            <a:r>
              <a:rPr lang="tr-TR" sz="2400" b="1"/>
              <a:t> </a:t>
            </a:r>
            <a:r>
              <a:rPr lang="tr-TR" sz="2400"/>
              <a:t>Taylor askeri işletmelerde yaygın olarak kullanılan kumanda sisteminin işletmeler için uygun olmadığını ve fonksiyonel sistemin daha başarılı olacağını belirtti. Taylor’a göre sekiz ustabaşından dördü planlama bölümünde, diğer dört ustabaşı atölyede çalışacaktı. </a:t>
            </a:r>
          </a:p>
          <a:p>
            <a:pPr>
              <a:lnSpc>
                <a:spcPct val="90000"/>
              </a:lnSpc>
            </a:pPr>
            <a:endParaRPr lang="tr-TR" sz="2400"/>
          </a:p>
          <a:p>
            <a:pPr>
              <a:lnSpc>
                <a:spcPct val="90000"/>
              </a:lnSpc>
            </a:pPr>
            <a:r>
              <a:rPr lang="tr-TR" sz="2400"/>
              <a:t>Yöneticiliğin bilimsel yöntemlerle yapılması, örgütte en önemli konunun yöneticilerde olduğu inancını vurgular. Yöneticiler örgütü ne kadar iyi yönetirse, verim o kadar artar. İnsanların doğası ile ilgili yargılarının X- kuramına yakın olduğunu söyleyebiliriz.</a:t>
            </a:r>
          </a:p>
        </p:txBody>
      </p:sp>
    </p:spTree>
    <p:extLst>
      <p:ext uri="{BB962C8B-B14F-4D97-AF65-F5344CB8AC3E}">
        <p14:creationId xmlns:p14="http://schemas.microsoft.com/office/powerpoint/2010/main" val="2675466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0550CC3-5EF8-4D9A-A06F-8E8058457ABA}" type="slidenum">
              <a:rPr lang="tr-TR"/>
              <a:pPr/>
              <a:t>2</a:t>
            </a:fld>
            <a:endParaRPr lang="tr-TR"/>
          </a:p>
        </p:txBody>
      </p:sp>
      <p:sp>
        <p:nvSpPr>
          <p:cNvPr id="48130" name="AutoShape 2"/>
          <p:cNvSpPr>
            <a:spLocks noGrp="1" noChangeArrowheads="1"/>
          </p:cNvSpPr>
          <p:nvPr>
            <p:ph type="title"/>
          </p:nvPr>
        </p:nvSpPr>
        <p:spPr/>
        <p:txBody>
          <a:bodyPr/>
          <a:lstStyle/>
          <a:p>
            <a:r>
              <a:rPr lang="tr-TR" sz="3200"/>
              <a:t>Spor alanındaki yönetim unsurlarını şu şekilde sıralayabiliriz</a:t>
            </a:r>
          </a:p>
        </p:txBody>
      </p:sp>
      <p:sp>
        <p:nvSpPr>
          <p:cNvPr id="48131" name="Rectangle 3"/>
          <p:cNvSpPr>
            <a:spLocks noGrp="1" noChangeArrowheads="1"/>
          </p:cNvSpPr>
          <p:nvPr>
            <p:ph type="body" idx="1"/>
          </p:nvPr>
        </p:nvSpPr>
        <p:spPr/>
        <p:txBody>
          <a:bodyPr/>
          <a:lstStyle/>
          <a:p>
            <a:pPr marL="609600" indent="-609600">
              <a:buFont typeface="Wingdings" pitchFamily="2" charset="2"/>
              <a:buNone/>
            </a:pPr>
            <a:endParaRPr lang="tr-TR"/>
          </a:p>
          <a:p>
            <a:pPr marL="609600" indent="-609600">
              <a:buFontTx/>
              <a:buAutoNum type="arabicPeriod"/>
            </a:pPr>
            <a:r>
              <a:rPr lang="tr-TR"/>
              <a:t>Spor yöneticisi  </a:t>
            </a:r>
          </a:p>
          <a:p>
            <a:pPr marL="609600" indent="-609600">
              <a:buFontTx/>
              <a:buAutoNum type="arabicPeriod"/>
            </a:pPr>
            <a:r>
              <a:rPr lang="tr-TR"/>
              <a:t>Spor teşkilatı  </a:t>
            </a:r>
          </a:p>
          <a:p>
            <a:pPr marL="609600" indent="-609600">
              <a:buFontTx/>
              <a:buAutoNum type="arabicPeriod"/>
            </a:pPr>
            <a:r>
              <a:rPr lang="tr-TR"/>
              <a:t>Spor politikası</a:t>
            </a:r>
          </a:p>
          <a:p>
            <a:pPr marL="609600" indent="-609600">
              <a:buFontTx/>
              <a:buAutoNum type="arabicPeriod"/>
            </a:pPr>
            <a:r>
              <a:rPr lang="tr-TR"/>
              <a:t>Spor mevzuatı </a:t>
            </a:r>
          </a:p>
          <a:p>
            <a:pPr marL="609600" indent="-609600">
              <a:buFontTx/>
              <a:buAutoNum type="arabicPeriod"/>
            </a:pPr>
            <a:r>
              <a:rPr lang="tr-TR"/>
              <a:t>Spor tesisleri     </a:t>
            </a:r>
          </a:p>
          <a:p>
            <a:pPr marL="609600" indent="-609600">
              <a:buFontTx/>
              <a:buAutoNum type="arabicPeriod"/>
            </a:pPr>
            <a:r>
              <a:rPr lang="tr-TR"/>
              <a:t>Spor organizasyonlarıdır </a:t>
            </a:r>
          </a:p>
        </p:txBody>
      </p:sp>
    </p:spTree>
    <p:extLst>
      <p:ext uri="{BB962C8B-B14F-4D97-AF65-F5344CB8AC3E}">
        <p14:creationId xmlns:p14="http://schemas.microsoft.com/office/powerpoint/2010/main" val="20917392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A875DAA6-B08A-41C5-8FE4-EAFD7008873E}" type="slidenum">
              <a:rPr lang="tr-TR"/>
              <a:pPr/>
              <a:t>3</a:t>
            </a:fld>
            <a:endParaRPr lang="tr-TR"/>
          </a:p>
        </p:txBody>
      </p:sp>
      <p:sp>
        <p:nvSpPr>
          <p:cNvPr id="49154" name="AutoShape 2"/>
          <p:cNvSpPr>
            <a:spLocks noGrp="1" noChangeArrowheads="1"/>
          </p:cNvSpPr>
          <p:nvPr>
            <p:ph type="title"/>
          </p:nvPr>
        </p:nvSpPr>
        <p:spPr>
          <a:xfrm>
            <a:off x="755650" y="836613"/>
            <a:ext cx="7931150" cy="1068387"/>
          </a:xfrm>
        </p:spPr>
        <p:txBody>
          <a:bodyPr>
            <a:normAutofit fontScale="90000"/>
          </a:bodyPr>
          <a:lstStyle/>
          <a:p>
            <a:r>
              <a:rPr lang="tr-TR" sz="3200"/>
              <a:t>Spor alanındaki hizmet ve faaliyetlerde her alanda olduğu gibi aşağıdaki yollardan denetlenirler</a:t>
            </a:r>
          </a:p>
        </p:txBody>
      </p:sp>
      <p:sp>
        <p:nvSpPr>
          <p:cNvPr id="49155" name="Rectangle 3"/>
          <p:cNvSpPr>
            <a:spLocks noGrp="1" noChangeArrowheads="1"/>
          </p:cNvSpPr>
          <p:nvPr>
            <p:ph type="body" idx="1"/>
          </p:nvPr>
        </p:nvSpPr>
        <p:spPr>
          <a:xfrm>
            <a:off x="468313" y="2060575"/>
            <a:ext cx="8229600" cy="4525963"/>
          </a:xfrm>
        </p:spPr>
        <p:txBody>
          <a:bodyPr/>
          <a:lstStyle/>
          <a:p>
            <a:pPr marL="609600" indent="-609600">
              <a:buFont typeface="Wingdings" pitchFamily="2" charset="2"/>
              <a:buNone/>
            </a:pPr>
            <a:endParaRPr lang="tr-TR"/>
          </a:p>
          <a:p>
            <a:pPr marL="609600" indent="-609600">
              <a:buFontTx/>
              <a:buAutoNum type="arabicPeriod"/>
            </a:pPr>
            <a:r>
              <a:rPr lang="tr-TR"/>
              <a:t>Politik Denetim   </a:t>
            </a:r>
          </a:p>
          <a:p>
            <a:pPr marL="609600" indent="-609600">
              <a:buFontTx/>
              <a:buAutoNum type="arabicPeriod"/>
            </a:pPr>
            <a:r>
              <a:rPr lang="tr-TR"/>
              <a:t>Yönetsel Denetim   </a:t>
            </a:r>
          </a:p>
          <a:p>
            <a:pPr marL="609600" indent="-609600">
              <a:buFontTx/>
              <a:buAutoNum type="arabicPeriod"/>
            </a:pPr>
            <a:r>
              <a:rPr lang="tr-TR"/>
              <a:t>Yargı Denetimi </a:t>
            </a:r>
          </a:p>
          <a:p>
            <a:pPr marL="609600" indent="-609600">
              <a:buFontTx/>
              <a:buAutoNum type="arabicPeriod"/>
            </a:pPr>
            <a:r>
              <a:rPr lang="tr-TR"/>
              <a:t>Kamuoyu Denetimi </a:t>
            </a:r>
          </a:p>
        </p:txBody>
      </p:sp>
    </p:spTree>
    <p:extLst>
      <p:ext uri="{BB962C8B-B14F-4D97-AF65-F5344CB8AC3E}">
        <p14:creationId xmlns:p14="http://schemas.microsoft.com/office/powerpoint/2010/main" val="1091677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4D7914C-C833-48B8-9892-991307E88BB2}" type="slidenum">
              <a:rPr lang="tr-TR"/>
              <a:pPr/>
              <a:t>4</a:t>
            </a:fld>
            <a:endParaRPr lang="tr-TR"/>
          </a:p>
        </p:txBody>
      </p:sp>
      <p:sp>
        <p:nvSpPr>
          <p:cNvPr id="4098" name="AutoShape 2"/>
          <p:cNvSpPr>
            <a:spLocks noGrp="1" noChangeArrowheads="1"/>
          </p:cNvSpPr>
          <p:nvPr>
            <p:ph type="title"/>
          </p:nvPr>
        </p:nvSpPr>
        <p:spPr/>
        <p:txBody>
          <a:bodyPr/>
          <a:lstStyle/>
          <a:p>
            <a:r>
              <a:rPr lang="tr-TR" b="0"/>
              <a:t>YÖNETİM KURAMLARI</a:t>
            </a:r>
          </a:p>
        </p:txBody>
      </p:sp>
      <p:sp>
        <p:nvSpPr>
          <p:cNvPr id="4099" name="Rectangle 3"/>
          <p:cNvSpPr>
            <a:spLocks noGrp="1" noChangeArrowheads="1"/>
          </p:cNvSpPr>
          <p:nvPr>
            <p:ph type="body" idx="1"/>
          </p:nvPr>
        </p:nvSpPr>
        <p:spPr/>
        <p:txBody>
          <a:bodyPr/>
          <a:lstStyle/>
          <a:p>
            <a:pPr>
              <a:lnSpc>
                <a:spcPct val="80000"/>
              </a:lnSpc>
            </a:pPr>
            <a:endParaRPr lang="tr-TR" sz="2400" b="1"/>
          </a:p>
          <a:p>
            <a:pPr>
              <a:lnSpc>
                <a:spcPct val="80000"/>
              </a:lnSpc>
            </a:pPr>
            <a:r>
              <a:rPr lang="tr-TR" sz="2400" b="1"/>
              <a:t>1 -  </a:t>
            </a:r>
            <a:r>
              <a:rPr lang="tr-TR" sz="2400"/>
              <a:t>Klasik Yönetim Yaklaşımları (1900-1930)</a:t>
            </a:r>
            <a:endParaRPr lang="tr-TR" sz="2400" b="1"/>
          </a:p>
          <a:p>
            <a:pPr>
              <a:lnSpc>
                <a:spcPct val="80000"/>
              </a:lnSpc>
            </a:pPr>
            <a:r>
              <a:rPr lang="tr-TR" sz="2400" b="1">
                <a:solidFill>
                  <a:srgbClr val="FF6600"/>
                </a:solidFill>
              </a:rPr>
              <a:t>      a - </a:t>
            </a:r>
            <a:r>
              <a:rPr lang="tr-TR" sz="2400">
                <a:solidFill>
                  <a:srgbClr val="FF6600"/>
                </a:solidFill>
              </a:rPr>
              <a:t>Bilimsel Yönetim (Taylorizm) Yaklaşımı</a:t>
            </a:r>
            <a:endParaRPr lang="tr-TR" sz="2400" b="1">
              <a:solidFill>
                <a:srgbClr val="FF6600"/>
              </a:solidFill>
            </a:endParaRPr>
          </a:p>
          <a:p>
            <a:pPr>
              <a:lnSpc>
                <a:spcPct val="80000"/>
              </a:lnSpc>
            </a:pPr>
            <a:r>
              <a:rPr lang="tr-TR" sz="2400" b="1">
                <a:solidFill>
                  <a:srgbClr val="FF6600"/>
                </a:solidFill>
              </a:rPr>
              <a:t>      b - </a:t>
            </a:r>
            <a:r>
              <a:rPr lang="tr-TR" sz="2400">
                <a:solidFill>
                  <a:srgbClr val="FF6600"/>
                </a:solidFill>
              </a:rPr>
              <a:t>Yönetim İlkeleri (Fayol, Gulick,Urwick)</a:t>
            </a:r>
            <a:endParaRPr lang="tr-TR" sz="2400" b="1">
              <a:solidFill>
                <a:srgbClr val="FF6600"/>
              </a:solidFill>
            </a:endParaRPr>
          </a:p>
          <a:p>
            <a:pPr>
              <a:lnSpc>
                <a:spcPct val="80000"/>
              </a:lnSpc>
            </a:pPr>
            <a:r>
              <a:rPr lang="tr-TR" sz="2400" b="1">
                <a:solidFill>
                  <a:srgbClr val="FF6600"/>
                </a:solidFill>
              </a:rPr>
              <a:t>      c -  </a:t>
            </a:r>
            <a:r>
              <a:rPr lang="tr-TR" sz="2400">
                <a:solidFill>
                  <a:srgbClr val="FF6600"/>
                </a:solidFill>
              </a:rPr>
              <a:t>Bürokratik Model (Weber)</a:t>
            </a:r>
            <a:endParaRPr lang="tr-TR" sz="2400" b="1">
              <a:solidFill>
                <a:srgbClr val="FF6600"/>
              </a:solidFill>
            </a:endParaRPr>
          </a:p>
          <a:p>
            <a:pPr>
              <a:lnSpc>
                <a:spcPct val="80000"/>
              </a:lnSpc>
            </a:pPr>
            <a:r>
              <a:rPr lang="tr-TR" sz="2400" b="1"/>
              <a:t>2 </a:t>
            </a:r>
            <a:r>
              <a:rPr lang="tr-TR" sz="2400" b="1">
                <a:solidFill>
                  <a:schemeClr val="folHlink"/>
                </a:solidFill>
              </a:rPr>
              <a:t>-</a:t>
            </a:r>
            <a:r>
              <a:rPr lang="tr-TR" sz="2400">
                <a:solidFill>
                  <a:schemeClr val="folHlink"/>
                </a:solidFill>
              </a:rPr>
              <a:t>  </a:t>
            </a:r>
            <a:r>
              <a:rPr lang="tr-TR" sz="2400"/>
              <a:t>Neo Klasik Yönetim Yaklaşımı  (1930-1950)</a:t>
            </a:r>
            <a:endParaRPr lang="tr-TR" sz="2400" b="1"/>
          </a:p>
          <a:p>
            <a:pPr>
              <a:lnSpc>
                <a:spcPct val="80000"/>
              </a:lnSpc>
            </a:pPr>
            <a:r>
              <a:rPr lang="tr-TR" sz="2400" b="1">
                <a:solidFill>
                  <a:schemeClr val="folHlink"/>
                </a:solidFill>
              </a:rPr>
              <a:t>      a - </a:t>
            </a:r>
            <a:r>
              <a:rPr lang="tr-TR" sz="2400">
                <a:solidFill>
                  <a:schemeClr val="folHlink"/>
                </a:solidFill>
              </a:rPr>
              <a:t>Hawthorne Araştırmaları</a:t>
            </a:r>
            <a:endParaRPr lang="tr-TR" sz="2400" b="1">
              <a:solidFill>
                <a:schemeClr val="folHlink"/>
              </a:solidFill>
            </a:endParaRPr>
          </a:p>
          <a:p>
            <a:pPr>
              <a:lnSpc>
                <a:spcPct val="80000"/>
              </a:lnSpc>
            </a:pPr>
            <a:r>
              <a:rPr lang="tr-TR" sz="2400"/>
              <a:t>3- Modern Yönetim Yaklaşımı  (1950..)</a:t>
            </a:r>
            <a:endParaRPr lang="tr-TR" sz="2400" b="1"/>
          </a:p>
          <a:p>
            <a:pPr>
              <a:lnSpc>
                <a:spcPct val="80000"/>
              </a:lnSpc>
            </a:pPr>
            <a:r>
              <a:rPr lang="tr-TR" sz="2400" b="1"/>
              <a:t>      </a:t>
            </a:r>
            <a:r>
              <a:rPr lang="tr-TR" sz="2400" b="1">
                <a:solidFill>
                  <a:schemeClr val="accent1"/>
                </a:solidFill>
              </a:rPr>
              <a:t>a -</a:t>
            </a:r>
            <a:r>
              <a:rPr lang="tr-TR" sz="2400">
                <a:solidFill>
                  <a:schemeClr val="accent1"/>
                </a:solidFill>
              </a:rPr>
              <a:t>Sistem yaklaşımı</a:t>
            </a:r>
            <a:endParaRPr lang="tr-TR" sz="2400" b="1">
              <a:solidFill>
                <a:schemeClr val="accent1"/>
              </a:solidFill>
            </a:endParaRPr>
          </a:p>
          <a:p>
            <a:pPr>
              <a:lnSpc>
                <a:spcPct val="80000"/>
              </a:lnSpc>
            </a:pPr>
            <a:r>
              <a:rPr lang="tr-TR" sz="2400" b="1">
                <a:solidFill>
                  <a:schemeClr val="accent1"/>
                </a:solidFill>
              </a:rPr>
              <a:t>      b -</a:t>
            </a:r>
            <a:r>
              <a:rPr lang="tr-TR" sz="2400">
                <a:solidFill>
                  <a:schemeClr val="accent1"/>
                </a:solidFill>
              </a:rPr>
              <a:t>Durumsallık Yaklaşımı </a:t>
            </a:r>
          </a:p>
        </p:txBody>
      </p:sp>
    </p:spTree>
    <p:extLst>
      <p:ext uri="{BB962C8B-B14F-4D97-AF65-F5344CB8AC3E}">
        <p14:creationId xmlns:p14="http://schemas.microsoft.com/office/powerpoint/2010/main" val="248874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08AA150-C23F-4632-896D-276255FACD44}" type="slidenum">
              <a:rPr lang="tr-TR"/>
              <a:pPr/>
              <a:t>5</a:t>
            </a:fld>
            <a:endParaRPr lang="tr-TR"/>
          </a:p>
        </p:txBody>
      </p:sp>
      <p:sp>
        <p:nvSpPr>
          <p:cNvPr id="5122" name="AutoShape 2"/>
          <p:cNvSpPr>
            <a:spLocks noGrp="1" noChangeArrowheads="1"/>
          </p:cNvSpPr>
          <p:nvPr>
            <p:ph type="title"/>
          </p:nvPr>
        </p:nvSpPr>
        <p:spPr/>
        <p:txBody>
          <a:bodyPr/>
          <a:lstStyle/>
          <a:p>
            <a:r>
              <a:rPr lang="tr-TR"/>
              <a:t>Klasik Yönetim Yaklaşımları</a:t>
            </a:r>
          </a:p>
        </p:txBody>
      </p:sp>
      <p:sp>
        <p:nvSpPr>
          <p:cNvPr id="5123" name="Rectangle 3"/>
          <p:cNvSpPr>
            <a:spLocks noGrp="1" noChangeArrowheads="1"/>
          </p:cNvSpPr>
          <p:nvPr>
            <p:ph type="body" idx="1"/>
          </p:nvPr>
        </p:nvSpPr>
        <p:spPr/>
        <p:txBody>
          <a:bodyPr/>
          <a:lstStyle/>
          <a:p>
            <a:r>
              <a:rPr lang="tr-TR"/>
              <a:t>Avrupa’da 18.y.y.da başlayan endüstri devrimi işletme hayatında ve sosyal yapıda özellikle yüzyılın sonlarında oluşan değişmeler yönetim açısından önemlidir. Kentlerin büyümesi, </a:t>
            </a:r>
            <a:r>
              <a:rPr lang="tr-TR">
                <a:solidFill>
                  <a:srgbClr val="FF0000"/>
                </a:solidFill>
              </a:rPr>
              <a:t>uzmanlaşmaya </a:t>
            </a:r>
            <a:r>
              <a:rPr lang="tr-TR"/>
              <a:t>daha fazla yer verilmesi, matbaanın yaygın olarak kullanılması ve endüstri devriminin başlangıcı yönetimi etkileyen faktörlerin başında gelir. </a:t>
            </a:r>
          </a:p>
        </p:txBody>
      </p:sp>
    </p:spTree>
    <p:extLst>
      <p:ext uri="{BB962C8B-B14F-4D97-AF65-F5344CB8AC3E}">
        <p14:creationId xmlns:p14="http://schemas.microsoft.com/office/powerpoint/2010/main" val="2707777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FEDFB3C4-F4C7-4EDC-96BF-E30BA87CB042}" type="slidenum">
              <a:rPr lang="tr-TR"/>
              <a:pPr/>
              <a:t>6</a:t>
            </a:fld>
            <a:endParaRPr lang="tr-TR"/>
          </a:p>
        </p:txBody>
      </p:sp>
      <p:sp>
        <p:nvSpPr>
          <p:cNvPr id="6146" name="AutoShape 2"/>
          <p:cNvSpPr>
            <a:spLocks noGrp="1" noChangeArrowheads="1"/>
          </p:cNvSpPr>
          <p:nvPr>
            <p:ph type="title"/>
          </p:nvPr>
        </p:nvSpPr>
        <p:spPr/>
        <p:txBody>
          <a:bodyPr/>
          <a:lstStyle/>
          <a:p>
            <a:r>
              <a:rPr lang="tr-TR"/>
              <a:t>Klasik Yönetim Yaklaşımları</a:t>
            </a:r>
          </a:p>
        </p:txBody>
      </p:sp>
      <p:sp>
        <p:nvSpPr>
          <p:cNvPr id="6147" name="Rectangle 3"/>
          <p:cNvSpPr>
            <a:spLocks noGrp="1" noChangeArrowheads="1"/>
          </p:cNvSpPr>
          <p:nvPr>
            <p:ph type="body" idx="1"/>
          </p:nvPr>
        </p:nvSpPr>
        <p:spPr/>
        <p:txBody>
          <a:bodyPr/>
          <a:lstStyle/>
          <a:p>
            <a:pPr>
              <a:lnSpc>
                <a:spcPct val="90000"/>
              </a:lnSpc>
              <a:buFont typeface="Wingdings" pitchFamily="2" charset="2"/>
              <a:buNone/>
            </a:pPr>
            <a:r>
              <a:rPr lang="tr-TR"/>
              <a:t>Bu yaklaşım özü itibariyle </a:t>
            </a:r>
          </a:p>
          <a:p>
            <a:pPr>
              <a:lnSpc>
                <a:spcPct val="90000"/>
              </a:lnSpc>
            </a:pPr>
            <a:r>
              <a:rPr lang="tr-TR">
                <a:solidFill>
                  <a:srgbClr val="FF0000"/>
                </a:solidFill>
              </a:rPr>
              <a:t>rasyonelliğe, </a:t>
            </a:r>
          </a:p>
          <a:p>
            <a:pPr>
              <a:lnSpc>
                <a:spcPct val="90000"/>
              </a:lnSpc>
            </a:pPr>
            <a:r>
              <a:rPr lang="tr-TR">
                <a:solidFill>
                  <a:srgbClr val="FF0000"/>
                </a:solidFill>
              </a:rPr>
              <a:t>örgütlerde örgütün amaçlarına (kurum boyutu), </a:t>
            </a:r>
          </a:p>
          <a:p>
            <a:pPr>
              <a:lnSpc>
                <a:spcPct val="90000"/>
              </a:lnSpc>
            </a:pPr>
            <a:r>
              <a:rPr lang="tr-TR">
                <a:solidFill>
                  <a:srgbClr val="FF0000"/>
                </a:solidFill>
              </a:rPr>
              <a:t>verimliliğe, etkililiğe, dolayısıyla işbölümüne ve uzmanlaşmaya önem verir.</a:t>
            </a:r>
          </a:p>
        </p:txBody>
      </p:sp>
    </p:spTree>
    <p:extLst>
      <p:ext uri="{BB962C8B-B14F-4D97-AF65-F5344CB8AC3E}">
        <p14:creationId xmlns:p14="http://schemas.microsoft.com/office/powerpoint/2010/main" val="120978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8184ADB9-4B01-4A05-8B4C-04E76117B851}" type="slidenum">
              <a:rPr lang="tr-TR"/>
              <a:pPr/>
              <a:t>7</a:t>
            </a:fld>
            <a:endParaRPr lang="tr-TR"/>
          </a:p>
        </p:txBody>
      </p:sp>
      <p:sp>
        <p:nvSpPr>
          <p:cNvPr id="199682" name="AutoShape 2"/>
          <p:cNvSpPr>
            <a:spLocks noGrp="1" noChangeArrowheads="1"/>
          </p:cNvSpPr>
          <p:nvPr>
            <p:ph type="title"/>
          </p:nvPr>
        </p:nvSpPr>
        <p:spPr/>
        <p:txBody>
          <a:bodyPr/>
          <a:lstStyle/>
          <a:p>
            <a:r>
              <a:rPr lang="tr-TR"/>
              <a:t>Klasik Yönetim Yaklaşımları</a:t>
            </a:r>
          </a:p>
        </p:txBody>
      </p:sp>
      <p:sp>
        <p:nvSpPr>
          <p:cNvPr id="199683" name="Rectangle 3"/>
          <p:cNvSpPr>
            <a:spLocks noGrp="1" noChangeArrowheads="1"/>
          </p:cNvSpPr>
          <p:nvPr>
            <p:ph type="body" idx="1"/>
          </p:nvPr>
        </p:nvSpPr>
        <p:spPr/>
        <p:txBody>
          <a:bodyPr/>
          <a:lstStyle/>
          <a:p>
            <a:r>
              <a:rPr lang="tr-TR"/>
              <a:t>Örgütteki  işlerin en ufak parçalara ayrılarak, kimin neyi yapacağının iyice belirlenmesi gerekir.</a:t>
            </a:r>
          </a:p>
          <a:p>
            <a:r>
              <a:rPr lang="tr-TR"/>
              <a:t>İş analizlerinin yapılması ve en uygun yöntemle işin nasıl yapılacağının belirlenmesi gerekir. </a:t>
            </a:r>
            <a:r>
              <a:rPr lang="tr-TR" i="1">
                <a:solidFill>
                  <a:srgbClr val="FF0000"/>
                </a:solidFill>
                <a:effectLst>
                  <a:outerShdw blurRad="38100" dist="38100" dir="2700000" algn="tl">
                    <a:srgbClr val="C0C0C0"/>
                  </a:outerShdw>
                </a:effectLst>
              </a:rPr>
              <a:t>En iyi yöntem en çok işin yapıldığı yöntemdir</a:t>
            </a:r>
          </a:p>
        </p:txBody>
      </p:sp>
    </p:spTree>
    <p:extLst>
      <p:ext uri="{BB962C8B-B14F-4D97-AF65-F5344CB8AC3E}">
        <p14:creationId xmlns:p14="http://schemas.microsoft.com/office/powerpoint/2010/main" val="38374917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7A065B5-76EC-4B43-B30A-9DC28D2ADB1E}" type="slidenum">
              <a:rPr lang="tr-TR"/>
              <a:pPr/>
              <a:t>8</a:t>
            </a:fld>
            <a:endParaRPr lang="tr-TR"/>
          </a:p>
        </p:txBody>
      </p:sp>
      <p:sp>
        <p:nvSpPr>
          <p:cNvPr id="7170" name="AutoShape 2"/>
          <p:cNvSpPr>
            <a:spLocks noGrp="1" noChangeArrowheads="1"/>
          </p:cNvSpPr>
          <p:nvPr>
            <p:ph type="title"/>
          </p:nvPr>
        </p:nvSpPr>
        <p:spPr/>
        <p:txBody>
          <a:bodyPr/>
          <a:lstStyle/>
          <a:p>
            <a:r>
              <a:rPr lang="tr-TR" sz="3200" b="0">
                <a:solidFill>
                  <a:srgbClr val="FF0000"/>
                </a:solidFill>
                <a:effectLst>
                  <a:outerShdw blurRad="38100" dist="38100" dir="2700000" algn="tl">
                    <a:srgbClr val="C0C0C0"/>
                  </a:outerShdw>
                </a:effectLst>
              </a:rPr>
              <a:t>Bilimsel yönetim Yaklaşımı (Taylorizm)</a:t>
            </a:r>
          </a:p>
        </p:txBody>
      </p:sp>
      <p:sp>
        <p:nvSpPr>
          <p:cNvPr id="7171" name="Rectangle 3"/>
          <p:cNvSpPr>
            <a:spLocks noGrp="1" noChangeArrowheads="1"/>
          </p:cNvSpPr>
          <p:nvPr>
            <p:ph type="body" idx="1"/>
          </p:nvPr>
        </p:nvSpPr>
        <p:spPr/>
        <p:txBody>
          <a:bodyPr/>
          <a:lstStyle/>
          <a:p>
            <a:pPr>
              <a:lnSpc>
                <a:spcPct val="90000"/>
              </a:lnSpc>
              <a:buFont typeface="Wingdings" pitchFamily="2" charset="2"/>
              <a:buNone/>
            </a:pPr>
            <a:endParaRPr lang="tr-TR" sz="2400"/>
          </a:p>
          <a:p>
            <a:pPr>
              <a:lnSpc>
                <a:spcPct val="90000"/>
              </a:lnSpc>
            </a:pPr>
            <a:r>
              <a:rPr lang="tr-TR" sz="2400"/>
              <a:t>Taylor endüstri örgütlerinde  insanın gerçekte nasıl kullanıldığını incelediği zaman, örgüt kuramının genel hedefini büyük ölçüde benimsemişti. Bu hedef insanların özellikleri ile işletmelerin oluşturduğu toplumsal çevre ve iş çevresi arasındaki etkileşimin çözülmesiydi.Taylor araştırmalarında endüstrinin verimsizlik yüzünden çok kaynak israf ettiğini gördü ve bu israfların bilimsel yönetim uygulamasıyla azaltılacağını belirtti </a:t>
            </a:r>
          </a:p>
        </p:txBody>
      </p:sp>
    </p:spTree>
    <p:extLst>
      <p:ext uri="{BB962C8B-B14F-4D97-AF65-F5344CB8AC3E}">
        <p14:creationId xmlns:p14="http://schemas.microsoft.com/office/powerpoint/2010/main" val="22741250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911E56FC-124D-4323-93FA-56DBA75FE36C}" type="slidenum">
              <a:rPr lang="tr-TR"/>
              <a:pPr/>
              <a:t>9</a:t>
            </a:fld>
            <a:endParaRPr lang="tr-TR"/>
          </a:p>
        </p:txBody>
      </p:sp>
      <p:sp>
        <p:nvSpPr>
          <p:cNvPr id="202754" name="AutoShape 2"/>
          <p:cNvSpPr>
            <a:spLocks noGrp="1" noChangeArrowheads="1"/>
          </p:cNvSpPr>
          <p:nvPr>
            <p:ph type="title"/>
          </p:nvPr>
        </p:nvSpPr>
        <p:spPr/>
        <p:txBody>
          <a:bodyPr/>
          <a:lstStyle/>
          <a:p>
            <a:r>
              <a:rPr lang="tr-TR" sz="3200"/>
              <a:t>Frederick Winslow Taylor : bilimsel tekniği</a:t>
            </a:r>
          </a:p>
        </p:txBody>
      </p:sp>
      <p:sp>
        <p:nvSpPr>
          <p:cNvPr id="202755" name="Rectangle 3"/>
          <p:cNvSpPr>
            <a:spLocks noGrp="1" noChangeArrowheads="1"/>
          </p:cNvSpPr>
          <p:nvPr>
            <p:ph type="body" idx="1"/>
          </p:nvPr>
        </p:nvSpPr>
        <p:spPr/>
        <p:txBody>
          <a:bodyPr/>
          <a:lstStyle/>
          <a:p>
            <a:pPr>
              <a:buFont typeface="Wingdings" pitchFamily="2" charset="2"/>
              <a:buNone/>
            </a:pPr>
            <a:endParaRPr lang="tr-TR"/>
          </a:p>
          <a:p>
            <a:r>
              <a:rPr lang="tr-TR">
                <a:solidFill>
                  <a:schemeClr val="tx2"/>
                </a:solidFill>
              </a:rPr>
              <a:t>Dikkatli bir gözlem ve</a:t>
            </a:r>
            <a:r>
              <a:rPr lang="tr-TR"/>
              <a:t> </a:t>
            </a:r>
          </a:p>
          <a:p>
            <a:r>
              <a:rPr lang="tr-TR">
                <a:solidFill>
                  <a:schemeClr val="folHlink"/>
                </a:solidFill>
              </a:rPr>
              <a:t>İş analizi</a:t>
            </a:r>
          </a:p>
          <a:p>
            <a:r>
              <a:rPr lang="tr-TR">
                <a:solidFill>
                  <a:schemeClr val="folHlink"/>
                </a:solidFill>
              </a:rPr>
              <a:t>Standart iş</a:t>
            </a:r>
          </a:p>
          <a:p>
            <a:r>
              <a:rPr lang="tr-TR">
                <a:solidFill>
                  <a:schemeClr val="folHlink"/>
                </a:solidFill>
              </a:rPr>
              <a:t>Araç-gereçlerin standardı.</a:t>
            </a:r>
          </a:p>
          <a:p>
            <a:endParaRPr lang="tr-TR"/>
          </a:p>
        </p:txBody>
      </p:sp>
    </p:spTree>
    <p:extLst>
      <p:ext uri="{BB962C8B-B14F-4D97-AF65-F5344CB8AC3E}">
        <p14:creationId xmlns:p14="http://schemas.microsoft.com/office/powerpoint/2010/main" val="40181413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589</Words>
  <Application>Microsoft Office PowerPoint</Application>
  <PresentationFormat>Ekran Gösterisi (4:3)</PresentationFormat>
  <Paragraphs>95</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BEDEN EĞİTİMİNDE YÖNETİM VE ORGANİZASYON</vt:lpstr>
      <vt:lpstr>Spor alanındaki yönetim unsurlarını şu şekilde sıralayabiliriz</vt:lpstr>
      <vt:lpstr>Spor alanındaki hizmet ve faaliyetlerde her alanda olduğu gibi aşağıdaki yollardan denetlenirler</vt:lpstr>
      <vt:lpstr>YÖNETİM KURAMLARI</vt:lpstr>
      <vt:lpstr>Klasik Yönetim Yaklaşımları</vt:lpstr>
      <vt:lpstr>Klasik Yönetim Yaklaşımları</vt:lpstr>
      <vt:lpstr>Klasik Yönetim Yaklaşımları</vt:lpstr>
      <vt:lpstr>Bilimsel yönetim Yaklaşımı (Taylorizm)</vt:lpstr>
      <vt:lpstr>Frederick Winslow Taylor : bilimsel tekniği</vt:lpstr>
      <vt:lpstr>Bilimsel Yönetim</vt:lpstr>
      <vt:lpstr>Taylor’un İlkeleri</vt:lpstr>
      <vt:lpstr>Taylor’un İlkeleri</vt:lpstr>
      <vt:lpstr>Taylor’un İlkeleri</vt:lpstr>
      <vt:lpstr>Taylor’un İlkeleri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Öğretmenlik</cp:lastModifiedBy>
  <cp:revision>1</cp:revision>
  <dcterms:created xsi:type="dcterms:W3CDTF">2017-11-30T11:50:29Z</dcterms:created>
  <dcterms:modified xsi:type="dcterms:W3CDTF">2017-11-30T11:50:59Z</dcterms:modified>
</cp:coreProperties>
</file>