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KLİNİK BİYOKİMYAYA GİRİŞ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455 KLİNİK </a:t>
            </a:r>
            <a:r>
              <a:rPr lang="en-US" sz="4400" b="1" dirty="0" smtClean="0"/>
              <a:t>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Biyokimya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Biyokimya</a:t>
            </a:r>
            <a:r>
              <a:rPr lang="en-US" dirty="0"/>
              <a:t>, </a:t>
            </a:r>
            <a:r>
              <a:rPr lang="en-US" dirty="0" err="1"/>
              <a:t>hastalıkların</a:t>
            </a:r>
            <a:r>
              <a:rPr lang="en-US" dirty="0"/>
              <a:t> </a:t>
            </a:r>
            <a:r>
              <a:rPr lang="en-US" dirty="0" err="1"/>
              <a:t>tanısı</a:t>
            </a:r>
            <a:r>
              <a:rPr lang="en-US" dirty="0"/>
              <a:t> (</a:t>
            </a:r>
            <a:r>
              <a:rPr lang="en-US" dirty="0" err="1"/>
              <a:t>diyagnoz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seyri</a:t>
            </a:r>
            <a:r>
              <a:rPr lang="en-US" dirty="0"/>
              <a:t> (</a:t>
            </a:r>
            <a:r>
              <a:rPr lang="en-US" dirty="0" err="1"/>
              <a:t>prognoz</a:t>
            </a:r>
            <a:r>
              <a:rPr lang="en-US" dirty="0"/>
              <a:t>) </a:t>
            </a:r>
            <a:r>
              <a:rPr lang="en-US" dirty="0" err="1"/>
              <a:t>bakımından</a:t>
            </a:r>
            <a:r>
              <a:rPr lang="en-US" dirty="0"/>
              <a:t> </a:t>
            </a:r>
            <a:r>
              <a:rPr lang="en-US" dirty="0" err="1"/>
              <a:t>vücudu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dışarıya</a:t>
            </a:r>
            <a:r>
              <a:rPr lang="en-US" dirty="0"/>
              <a:t> </a:t>
            </a:r>
            <a:r>
              <a:rPr lang="en-US" dirty="0" err="1"/>
              <a:t>alınmış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atılmış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,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parçalarını</a:t>
            </a:r>
            <a:r>
              <a:rPr lang="en-US" dirty="0"/>
              <a:t> (</a:t>
            </a:r>
            <a:r>
              <a:rPr lang="en-US" dirty="0" err="1"/>
              <a:t>biyopsi</a:t>
            </a:r>
            <a:r>
              <a:rPr lang="en-US" dirty="0"/>
              <a:t>) </a:t>
            </a:r>
            <a:r>
              <a:rPr lang="en-US" dirty="0" err="1"/>
              <a:t>inceleyen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dalıdır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84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Numuneler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Biyolojik numuneler 4 grup altında toplanabilir.</a:t>
            </a:r>
            <a:b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</a:b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tr-TR" sz="2400" b="1" u="sng" dirty="0">
                <a:solidFill>
                  <a:srgbClr val="000000"/>
                </a:solidFill>
                <a:latin typeface="Calibri"/>
                <a:cs typeface="Calibri"/>
              </a:rPr>
              <a:t>1-METABOLİK AKTİVİTE SONUCU OLUŞAN ÜRÜNLER</a:t>
            </a:r>
          </a:p>
          <a:p>
            <a:pPr>
              <a:buFont typeface="Arial" pitchFamily="34" charset="0"/>
              <a:buChar char="•"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Konsantrasyonları söz konusu metabolizmanın aktivitesi hakkında bilgi verir. (Üre,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kreatinin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glikoz,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bilirubin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kolesterol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vb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). </a:t>
            </a:r>
          </a:p>
          <a:p>
            <a:pPr>
              <a:buFont typeface="Arial" pitchFamily="34" charset="0"/>
              <a:buChar char="•"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moleküllerin konsantrasyonu serum veya plazmanın mg/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dL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yada g/L düzeyindedir.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0675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Numuneler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u="sng" dirty="0">
                <a:solidFill>
                  <a:srgbClr val="000000"/>
                </a:solidFill>
                <a:latin typeface="Calibri"/>
                <a:cs typeface="Calibri"/>
              </a:rPr>
              <a:t>2-ENZİMLER</a:t>
            </a:r>
          </a:p>
          <a:p>
            <a:pPr>
              <a:buFont typeface="Arial" pitchFamily="34" charset="0"/>
              <a:buChar char="•"/>
            </a:pPr>
            <a:endParaRPr lang="tr-TR" sz="2400" b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Normal olarak hücre içi protein molekülleri olan enzimlerin kanda yüksek düzeyleri genel olarak hücre yıkımını ifade eder. </a:t>
            </a:r>
          </a:p>
          <a:p>
            <a:pPr>
              <a:buFont typeface="Arial" pitchFamily="34" charset="0"/>
              <a:buChar char="•"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Örneğin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kreatin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kinaz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enzimi genellikle kalp krizi sonucunda yükselerek kalp dokusundaki hücrelerde oluşan yıkımı ifade eder.   </a:t>
            </a:r>
          </a:p>
          <a:p>
            <a:pPr>
              <a:buFont typeface="Arial" pitchFamily="34" charset="0"/>
              <a:buChar char="•"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konsantrasyon plazmanın diğer proteinleri yanında çok zayıf kalır. Bu analizler tüm klinik biyokimyasal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analizIerin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yaklaşık %30'unu oluştururlar.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789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Numuneler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b="1" u="sng" dirty="0">
                <a:solidFill>
                  <a:srgbClr val="000000"/>
                </a:solidFill>
                <a:latin typeface="Calibri"/>
                <a:cs typeface="Calibri"/>
              </a:rPr>
              <a:t>3- MİNERAL İYONLAR  ve </a:t>
            </a:r>
            <a:r>
              <a:rPr lang="tr-TR" sz="2000" b="1" u="sng" dirty="0" smtClean="0">
                <a:solidFill>
                  <a:srgbClr val="000000"/>
                </a:solidFill>
                <a:latin typeface="Calibri"/>
                <a:cs typeface="Calibri"/>
              </a:rPr>
              <a:t>GAZLAR</a:t>
            </a:r>
            <a:r>
              <a:rPr lang="tr-TR" sz="2000" b="1" u="sng" dirty="0">
                <a:solidFill>
                  <a:srgbClr val="000000"/>
                </a:solidFill>
                <a:latin typeface="Calibri"/>
                <a:cs typeface="Calibri"/>
              </a:rPr>
              <a:t/>
            </a:r>
            <a:br>
              <a:rPr lang="tr-TR" sz="2000" b="1" u="sng" dirty="0">
                <a:solidFill>
                  <a:srgbClr val="000000"/>
                </a:solidFill>
                <a:latin typeface="Calibri"/>
                <a:cs typeface="Calibri"/>
              </a:rPr>
            </a:br>
            <a:endParaRPr lang="tr-TR" sz="2000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Vücut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sıvıları ve dokularının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ozmotik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basıncından ve asit-baz dengesinden sorumlu moleküllerdir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. (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Na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K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Ca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CO2 vb.).</a:t>
            </a:r>
          </a:p>
          <a:p>
            <a:pPr algn="just"/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tr-TR" sz="2000" b="1" u="sng" dirty="0">
                <a:solidFill>
                  <a:srgbClr val="000000"/>
                </a:solidFill>
                <a:latin typeface="Calibri"/>
                <a:cs typeface="Calibri"/>
              </a:rPr>
              <a:t>4- HORMONLAR ve VİTAMİNLER</a:t>
            </a:r>
          </a:p>
          <a:p>
            <a:pPr algn="just"/>
            <a:endParaRPr lang="tr-TR" sz="2000" b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Vücut sıvılarında ve dokularında eser miktarlarda bulunan moleküllerdir. Ancak üstlendikleri roller son derece önemlidir. </a:t>
            </a:r>
          </a:p>
          <a:p>
            <a:pPr algn="just"/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Bunlara olan günlük gereksinimler ise düşük düzeydedir. Son iki sırada incelenen moleküller (3 ve 4), klinik biyokimyasal analizlerin yaklaşık %10'unu oluştururlar.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8294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Biyokimya</a:t>
            </a:r>
            <a:r>
              <a:rPr lang="en-US" dirty="0"/>
              <a:t>,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materyali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organizma</a:t>
            </a:r>
            <a:r>
              <a:rPr lang="en-US" dirty="0"/>
              <a:t> </a:t>
            </a:r>
            <a:r>
              <a:rPr lang="en-US" dirty="0" err="1"/>
              <a:t>sıvılarını</a:t>
            </a:r>
            <a:r>
              <a:rPr lang="en-US" dirty="0"/>
              <a:t> (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sıvıları</a:t>
            </a:r>
            <a:r>
              <a:rPr lang="en-US" dirty="0"/>
              <a:t>)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</a:t>
            </a:r>
          </a:p>
          <a:p>
            <a:pPr algn="ctr"/>
            <a:endParaRPr lang="en-US" dirty="0"/>
          </a:p>
          <a:p>
            <a:pPr algn="ctr"/>
            <a:r>
              <a:rPr lang="en-US" dirty="0" err="1"/>
              <a:t>Kan</a:t>
            </a:r>
            <a:r>
              <a:rPr lang="en-US" dirty="0"/>
              <a:t>, </a:t>
            </a:r>
            <a:r>
              <a:rPr lang="en-US" dirty="0" err="1"/>
              <a:t>idrar</a:t>
            </a:r>
            <a:r>
              <a:rPr lang="en-US" dirty="0"/>
              <a:t>, </a:t>
            </a:r>
            <a:r>
              <a:rPr lang="en-US" dirty="0" err="1"/>
              <a:t>mide</a:t>
            </a:r>
            <a:r>
              <a:rPr lang="en-US" dirty="0"/>
              <a:t> </a:t>
            </a:r>
            <a:r>
              <a:rPr lang="en-US" dirty="0" err="1"/>
              <a:t>özsuyu</a:t>
            </a:r>
            <a:r>
              <a:rPr lang="en-US" dirty="0"/>
              <a:t>, rumen </a:t>
            </a:r>
            <a:r>
              <a:rPr lang="en-US" dirty="0" err="1"/>
              <a:t>sıvısı</a:t>
            </a:r>
            <a:r>
              <a:rPr lang="en-US" dirty="0"/>
              <a:t>, </a:t>
            </a:r>
            <a:r>
              <a:rPr lang="en-US" dirty="0" err="1"/>
              <a:t>ter</a:t>
            </a:r>
            <a:r>
              <a:rPr lang="en-US" dirty="0"/>
              <a:t>, </a:t>
            </a:r>
            <a:r>
              <a:rPr lang="en-US" dirty="0" err="1"/>
              <a:t>tükürük</a:t>
            </a:r>
            <a:r>
              <a:rPr lang="en-US" dirty="0"/>
              <a:t>, </a:t>
            </a:r>
            <a:r>
              <a:rPr lang="en-US" dirty="0" err="1"/>
              <a:t>sperma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sıvılar</a:t>
            </a:r>
            <a:r>
              <a:rPr lang="en-US" dirty="0"/>
              <a:t> </a:t>
            </a:r>
            <a:r>
              <a:rPr lang="en-US" dirty="0" err="1"/>
              <a:t>patolojik</a:t>
            </a:r>
            <a:r>
              <a:rPr lang="en-US" dirty="0"/>
              <a:t> </a:t>
            </a:r>
            <a:r>
              <a:rPr lang="en-US" dirty="0" err="1"/>
              <a:t>durumlara</a:t>
            </a:r>
            <a:r>
              <a:rPr lang="en-US" dirty="0"/>
              <a:t> </a:t>
            </a:r>
            <a:r>
              <a:rPr lang="en-US" dirty="0" err="1"/>
              <a:t>karşılık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maddesel</a:t>
            </a:r>
            <a:r>
              <a:rPr lang="en-US" dirty="0"/>
              <a:t> </a:t>
            </a:r>
            <a:r>
              <a:rPr lang="en-US" dirty="0" err="1"/>
              <a:t>değişimleri</a:t>
            </a:r>
            <a:r>
              <a:rPr lang="en-US" dirty="0"/>
              <a:t> </a:t>
            </a:r>
            <a:r>
              <a:rPr lang="en-US" dirty="0" err="1"/>
              <a:t>kolayca</a:t>
            </a:r>
            <a:r>
              <a:rPr lang="en-US" dirty="0"/>
              <a:t> </a:t>
            </a:r>
            <a:r>
              <a:rPr lang="en-US" dirty="0" err="1"/>
              <a:t>gösterebildikleri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edilmeleri</a:t>
            </a:r>
            <a:r>
              <a:rPr lang="en-US" dirty="0"/>
              <a:t> de </a:t>
            </a:r>
            <a:r>
              <a:rPr lang="en-US" dirty="0" err="1"/>
              <a:t>nispeten</a:t>
            </a:r>
            <a:r>
              <a:rPr lang="en-US" dirty="0"/>
              <a:t> </a:t>
            </a:r>
            <a:r>
              <a:rPr lang="en-US" dirty="0" err="1"/>
              <a:t>kolaydır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47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185</Words>
  <Application>Microsoft Macintosh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KLİNİK BİYOKİMYAYA GİRİŞ</vt:lpstr>
      <vt:lpstr>Klinik Biyokimya</vt:lpstr>
      <vt:lpstr>Biyolojik Numuneler</vt:lpstr>
      <vt:lpstr>Biyolojik Numuneler</vt:lpstr>
      <vt:lpstr>Biyolojik Numuneler</vt:lpstr>
      <vt:lpstr>PowerPoint Presentation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16</cp:revision>
  <dcterms:created xsi:type="dcterms:W3CDTF">2018-05-08T12:08:33Z</dcterms:created>
  <dcterms:modified xsi:type="dcterms:W3CDTF">2018-07-04T22:03:58Z</dcterms:modified>
</cp:coreProperties>
</file>