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23.12.2019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3568" y="188640"/>
            <a:ext cx="8136904" cy="648072"/>
          </a:xfrm>
        </p:spPr>
        <p:txBody>
          <a:bodyPr>
            <a:normAutofit fontScale="90000"/>
          </a:bodyPr>
          <a:lstStyle/>
          <a:p>
            <a:r>
              <a:rPr lang="tr-TR" b="1" dirty="0" smtClean="0"/>
              <a:t>Kıymetli Evrakın Sınıflandırılması</a:t>
            </a:r>
            <a:endParaRPr lang="tr-TR" b="1" dirty="0"/>
          </a:p>
        </p:txBody>
      </p:sp>
      <p:sp>
        <p:nvSpPr>
          <p:cNvPr id="3" name="2 İçerik Yer Tutucusu"/>
          <p:cNvSpPr>
            <a:spLocks noGrp="1"/>
          </p:cNvSpPr>
          <p:nvPr>
            <p:ph idx="1"/>
          </p:nvPr>
        </p:nvSpPr>
        <p:spPr>
          <a:xfrm>
            <a:off x="251520" y="1124744"/>
            <a:ext cx="8712968" cy="5472608"/>
          </a:xfrm>
        </p:spPr>
        <p:txBody>
          <a:bodyPr>
            <a:noAutofit/>
          </a:bodyPr>
          <a:lstStyle/>
          <a:p>
            <a:r>
              <a:rPr lang="tr-TR" sz="2000" b="1" i="1" dirty="0" smtClean="0"/>
              <a:t>Düzenlendiği yere göre yapılan ayrım</a:t>
            </a:r>
          </a:p>
          <a:p>
            <a:pPr lvl="1"/>
            <a:r>
              <a:rPr lang="tr-TR" sz="2000" dirty="0" smtClean="0"/>
              <a:t>Türk Ticaret Kanunu’nda düzenlenen kıymetli evrak (Bono, Poliçe, Çek, </a:t>
            </a:r>
            <a:r>
              <a:rPr lang="tr-TR" sz="2000" dirty="0" err="1" smtClean="0"/>
              <a:t>Konişmento</a:t>
            </a:r>
            <a:r>
              <a:rPr lang="tr-TR" sz="2000" dirty="0" smtClean="0"/>
              <a:t>, Makbuz Senedi, </a:t>
            </a:r>
            <a:r>
              <a:rPr lang="tr-TR" sz="2000" dirty="0" err="1" smtClean="0"/>
              <a:t>Varant</a:t>
            </a:r>
            <a:r>
              <a:rPr lang="tr-TR" sz="2000" dirty="0" smtClean="0"/>
              <a:t>)</a:t>
            </a:r>
          </a:p>
          <a:p>
            <a:pPr lvl="1"/>
            <a:r>
              <a:rPr lang="tr-TR" sz="2000" dirty="0" smtClean="0"/>
              <a:t>Sermaye Piyasası Kanunu’nda düzenlenen kıymetli evrak (menkul kıymetler)</a:t>
            </a:r>
          </a:p>
          <a:p>
            <a:pPr lvl="1"/>
            <a:r>
              <a:rPr lang="tr-TR" sz="2000" dirty="0" smtClean="0"/>
              <a:t>Türk Medeni Kanunu’nda düzenlenen kıymetli evrak (ipotekli borç senetleri ve irat senetleri )</a:t>
            </a:r>
          </a:p>
          <a:p>
            <a:pPr lvl="1"/>
            <a:endParaRPr lang="tr-TR" sz="2000" dirty="0" smtClean="0"/>
          </a:p>
          <a:p>
            <a:pPr lvl="1"/>
            <a:endParaRPr lang="tr-TR" sz="2000" b="1" dirty="0" smtClean="0"/>
          </a:p>
          <a:p>
            <a:r>
              <a:rPr lang="tr-TR" sz="2000" b="1" i="1" dirty="0" smtClean="0"/>
              <a:t>İçeriği hakkın türüne göre yapılan ayrım</a:t>
            </a:r>
          </a:p>
          <a:p>
            <a:pPr lvl="1"/>
            <a:r>
              <a:rPr lang="tr-TR" sz="2000" dirty="0" smtClean="0"/>
              <a:t>“Ortaklık Hakkı Veren Kıymetli Evrak” (örneğin, Pay Senetleri), </a:t>
            </a:r>
          </a:p>
          <a:p>
            <a:pPr lvl="1"/>
            <a:r>
              <a:rPr lang="tr-TR" sz="2000" dirty="0" smtClean="0"/>
              <a:t>“Alacak Hakkı” (örneğin, Kambiyo Senetleri), </a:t>
            </a:r>
          </a:p>
          <a:p>
            <a:pPr lvl="1"/>
            <a:r>
              <a:rPr lang="tr-TR" sz="2000" dirty="0" smtClean="0"/>
              <a:t>“Mülkiyet Hakkı” (Makbuz Senedi)</a:t>
            </a:r>
          </a:p>
          <a:p>
            <a:pPr lvl="1"/>
            <a:r>
              <a:rPr lang="tr-TR" sz="2000" dirty="0" smtClean="0"/>
              <a:t>“Rehin Hakkı” (</a:t>
            </a:r>
            <a:r>
              <a:rPr lang="tr-TR" sz="2000" dirty="0" err="1" smtClean="0"/>
              <a:t>Varant</a:t>
            </a:r>
            <a:r>
              <a:rPr lang="tr-TR" sz="2000" dirty="0" smtClean="0"/>
              <a:t>)</a:t>
            </a:r>
          </a:p>
        </p:txBody>
      </p:sp>
    </p:spTree>
    <p:extLst>
      <p:ext uri="{BB962C8B-B14F-4D97-AF65-F5344CB8AC3E}">
        <p14:creationId xmlns:p14="http://schemas.microsoft.com/office/powerpoint/2010/main" val="2870272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188640"/>
            <a:ext cx="8208912" cy="576064"/>
          </a:xfrm>
        </p:spPr>
        <p:txBody>
          <a:bodyPr>
            <a:normAutofit fontScale="90000"/>
          </a:bodyPr>
          <a:lstStyle/>
          <a:p>
            <a:r>
              <a:rPr lang="tr-TR" b="1" dirty="0" smtClean="0"/>
              <a:t>Kıymetli Evrakın Sınıflandırılması</a:t>
            </a:r>
            <a:endParaRPr lang="tr-TR" dirty="0"/>
          </a:p>
        </p:txBody>
      </p:sp>
      <p:sp>
        <p:nvSpPr>
          <p:cNvPr id="3" name="2 İçerik Yer Tutucusu"/>
          <p:cNvSpPr>
            <a:spLocks noGrp="1"/>
          </p:cNvSpPr>
          <p:nvPr>
            <p:ph idx="1"/>
          </p:nvPr>
        </p:nvSpPr>
        <p:spPr>
          <a:xfrm>
            <a:off x="539552" y="908720"/>
            <a:ext cx="8352928" cy="5688632"/>
          </a:xfrm>
        </p:spPr>
        <p:txBody>
          <a:bodyPr>
            <a:noAutofit/>
          </a:bodyPr>
          <a:lstStyle/>
          <a:p>
            <a:r>
              <a:rPr lang="tr-TR" sz="1900" b="1" i="1" dirty="0" smtClean="0"/>
              <a:t>Devir şekline göre yapılan ayrım</a:t>
            </a:r>
          </a:p>
          <a:p>
            <a:pPr lvl="1"/>
            <a:r>
              <a:rPr lang="tr-TR" sz="1900" i="1" dirty="0" smtClean="0"/>
              <a:t>Emre yazılı kıymetli evrak</a:t>
            </a:r>
          </a:p>
          <a:p>
            <a:pPr lvl="1"/>
            <a:r>
              <a:rPr lang="tr-TR" sz="1900" i="1" dirty="0" smtClean="0"/>
              <a:t>Nama yazılı kıymetli evrak</a:t>
            </a:r>
          </a:p>
          <a:p>
            <a:pPr lvl="1"/>
            <a:r>
              <a:rPr lang="tr-TR" sz="1900" i="1" dirty="0" smtClean="0"/>
              <a:t>Hamile yazılı kıymetli evrak</a:t>
            </a:r>
          </a:p>
          <a:p>
            <a:pPr lvl="1"/>
            <a:endParaRPr lang="tr-TR" sz="1900" dirty="0" smtClean="0"/>
          </a:p>
          <a:p>
            <a:r>
              <a:rPr lang="tr-TR" sz="1900" b="1" i="1" dirty="0" smtClean="0"/>
              <a:t>Düzenlenmesine sebep olan hukuki işlem ile olan ilişkisine göre yapılan ayrım</a:t>
            </a:r>
          </a:p>
          <a:p>
            <a:pPr lvl="1"/>
            <a:r>
              <a:rPr lang="tr-TR" sz="1900" i="1" dirty="0" smtClean="0"/>
              <a:t>İlletten mücerret kıymetli evrak</a:t>
            </a:r>
          </a:p>
          <a:p>
            <a:pPr lvl="1"/>
            <a:r>
              <a:rPr lang="tr-TR" sz="1900" i="1" dirty="0" smtClean="0"/>
              <a:t>İllete bağlı kıymetli evrak</a:t>
            </a:r>
          </a:p>
          <a:p>
            <a:endParaRPr lang="tr-TR" sz="1900" dirty="0" smtClean="0"/>
          </a:p>
          <a:p>
            <a:r>
              <a:rPr lang="tr-TR" sz="1900" b="1" i="1" dirty="0" smtClean="0"/>
              <a:t>Kamu güvenine sahip olup olmamasına göre yapılan ayrım</a:t>
            </a:r>
          </a:p>
          <a:p>
            <a:pPr lvl="1"/>
            <a:r>
              <a:rPr lang="tr-TR" sz="1900" i="1" dirty="0" smtClean="0"/>
              <a:t>Kamu güvenine sahip kıymetli evrak</a:t>
            </a:r>
          </a:p>
          <a:p>
            <a:pPr lvl="1"/>
            <a:r>
              <a:rPr lang="tr-TR" sz="1900" i="1" dirty="0" smtClean="0"/>
              <a:t>Kamu güvenine sahip olmayan kıymetli evrak</a:t>
            </a:r>
          </a:p>
          <a:p>
            <a:endParaRPr lang="tr-TR" sz="1900" i="1" dirty="0" smtClean="0"/>
          </a:p>
          <a:p>
            <a:r>
              <a:rPr lang="tr-TR" sz="1900" b="1" i="1" dirty="0" smtClean="0"/>
              <a:t>İçerdiği haktan önce mevcut olup olmamasına göre yapılan ayrım</a:t>
            </a:r>
          </a:p>
          <a:p>
            <a:pPr lvl="1"/>
            <a:r>
              <a:rPr lang="tr-TR" sz="1900" i="1" dirty="0" smtClean="0"/>
              <a:t>Kurucu kıymetli evrak</a:t>
            </a:r>
          </a:p>
          <a:p>
            <a:pPr lvl="1"/>
            <a:r>
              <a:rPr lang="tr-TR" sz="1900" i="1" dirty="0" smtClean="0"/>
              <a:t>Bildirici kıymetli evrak</a:t>
            </a:r>
            <a:endParaRPr lang="tr-TR" sz="1900" dirty="0"/>
          </a:p>
        </p:txBody>
      </p:sp>
    </p:spTree>
    <p:extLst>
      <p:ext uri="{BB962C8B-B14F-4D97-AF65-F5344CB8AC3E}">
        <p14:creationId xmlns:p14="http://schemas.microsoft.com/office/powerpoint/2010/main" val="40966758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Kıymetli Evrakın İptali</a:t>
            </a:r>
            <a:endParaRPr lang="tr-TR" b="1" dirty="0"/>
          </a:p>
        </p:txBody>
      </p:sp>
      <p:sp>
        <p:nvSpPr>
          <p:cNvPr id="3" name="2 İçerik Yer Tutucusu"/>
          <p:cNvSpPr>
            <a:spLocks noGrp="1"/>
          </p:cNvSpPr>
          <p:nvPr>
            <p:ph idx="1"/>
          </p:nvPr>
        </p:nvSpPr>
        <p:spPr>
          <a:xfrm>
            <a:off x="323528" y="1556792"/>
            <a:ext cx="8363272" cy="5040560"/>
          </a:xfrm>
        </p:spPr>
        <p:txBody>
          <a:bodyPr>
            <a:normAutofit/>
          </a:bodyPr>
          <a:lstStyle/>
          <a:p>
            <a:r>
              <a:rPr lang="tr-TR" sz="2200" dirty="0" smtClean="0"/>
              <a:t>Bir senedin hamilinin iradesi dışında kaybolması, çalınması, yanması, sele kapılması ve benzeri şekillerde elinden rızası hilafına çıkarak zayi olmasını ifade eden “kıymetli evrakın </a:t>
            </a:r>
            <a:r>
              <a:rPr lang="tr-TR" sz="2200" dirty="0" err="1" smtClean="0"/>
              <a:t>ziyaı</a:t>
            </a:r>
            <a:r>
              <a:rPr lang="tr-TR" sz="2200" dirty="0" smtClean="0"/>
              <a:t>” durumunda senedin son hamili tarafından açılan iptal davası ile kıymetli evrakın geçersiz hale geldiğinin mahkeme kararı ile tespit edilmesidir. </a:t>
            </a:r>
          </a:p>
          <a:p>
            <a:endParaRPr lang="tr-TR" sz="2200" dirty="0" smtClean="0"/>
          </a:p>
          <a:p>
            <a:r>
              <a:rPr lang="tr-TR" sz="2200" dirty="0" smtClean="0"/>
              <a:t>Kıymetli evrakın iptali kararının bir diğer önemli sonucu da mahkeme kararıyla son hamile kıymetli evrakın temel felsefesine istisna oluşturmak üzere “hakkını senetsiz ileri sürme” imkanını vermesidir. Hakkın senetsiz (mahkeme kararı kapsamında) ileri sürülmesi yerine davacı yeni bir senet düzenlenmesini de mahkemeden talep edebilir (TTK m. 652).</a:t>
            </a:r>
          </a:p>
          <a:p>
            <a:endParaRPr lang="tr-TR" sz="2200" dirty="0"/>
          </a:p>
        </p:txBody>
      </p:sp>
    </p:spTree>
    <p:extLst>
      <p:ext uri="{BB962C8B-B14F-4D97-AF65-F5344CB8AC3E}">
        <p14:creationId xmlns:p14="http://schemas.microsoft.com/office/powerpoint/2010/main" val="1062214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Kıymetli Evrakın Devri</a:t>
            </a:r>
            <a:endParaRPr lang="tr-TR" b="1" dirty="0"/>
          </a:p>
        </p:txBody>
      </p:sp>
      <p:sp>
        <p:nvSpPr>
          <p:cNvPr id="3" name="2 İçerik Yer Tutucusu"/>
          <p:cNvSpPr>
            <a:spLocks noGrp="1"/>
          </p:cNvSpPr>
          <p:nvPr>
            <p:ph idx="1"/>
          </p:nvPr>
        </p:nvSpPr>
        <p:spPr/>
        <p:txBody>
          <a:bodyPr>
            <a:normAutofit fontScale="62500" lnSpcReduction="20000"/>
          </a:bodyPr>
          <a:lstStyle/>
          <a:p>
            <a:r>
              <a:rPr lang="tr-TR" dirty="0" smtClean="0"/>
              <a:t>Kıymetli evrakın türü ne olursa olsun hak ile senet birlikteliği özelliği dolayısıyla mülkiyet veya sınırlı bir ayni hak kurulması amacıyla kıymetli evrakın devri için her hâlde </a:t>
            </a:r>
            <a:r>
              <a:rPr lang="tr-TR" b="1" dirty="0" smtClean="0"/>
              <a:t>senet üzerindeki zilyetliğin devri </a:t>
            </a:r>
            <a:r>
              <a:rPr lang="tr-TR" dirty="0" smtClean="0"/>
              <a:t>bir başka deyişle </a:t>
            </a:r>
            <a:r>
              <a:rPr lang="tr-TR" b="1" dirty="0" smtClean="0"/>
              <a:t>senedin devredildiği kişiye teslimi </a:t>
            </a:r>
            <a:r>
              <a:rPr lang="tr-TR" dirty="0" smtClean="0"/>
              <a:t>şarttır.</a:t>
            </a:r>
          </a:p>
          <a:p>
            <a:pPr>
              <a:buNone/>
            </a:pPr>
            <a:r>
              <a:rPr lang="tr-TR" dirty="0" smtClean="0"/>
              <a:t>				+</a:t>
            </a:r>
          </a:p>
          <a:p>
            <a:r>
              <a:rPr lang="tr-TR" dirty="0" smtClean="0"/>
              <a:t>Senet üzerindeki zilyetliğin devrinin yanı sıra;</a:t>
            </a:r>
          </a:p>
          <a:p>
            <a:pPr lvl="1"/>
            <a:r>
              <a:rPr lang="tr-TR" dirty="0" smtClean="0"/>
              <a:t>emre yazılı senetlerde “ciro”, </a:t>
            </a:r>
          </a:p>
          <a:p>
            <a:pPr lvl="1"/>
            <a:r>
              <a:rPr lang="tr-TR" dirty="0" smtClean="0"/>
              <a:t>nama yazılı senetlerde “alacağın devri (alacağın temliki)” </a:t>
            </a:r>
          </a:p>
          <a:p>
            <a:pPr lvl="1">
              <a:buNone/>
            </a:pPr>
            <a:r>
              <a:rPr lang="tr-TR" dirty="0" smtClean="0"/>
              <a:t>niteliğinde bir yazılı devir beyanının mevcut olması zorunludur. </a:t>
            </a:r>
          </a:p>
          <a:p>
            <a:pPr lvl="1">
              <a:buNone/>
            </a:pPr>
            <a:endParaRPr lang="tr-TR" dirty="0" smtClean="0"/>
          </a:p>
          <a:p>
            <a:pPr lvl="1"/>
            <a:r>
              <a:rPr lang="tr-TR" dirty="0" smtClean="0"/>
              <a:t>Hamile yazılı senetler in devri için zilyetliğin devri yeterlidir.</a:t>
            </a:r>
          </a:p>
          <a:p>
            <a:endParaRPr lang="tr-TR" dirty="0" smtClean="0"/>
          </a:p>
          <a:p>
            <a:endParaRPr lang="tr-TR" dirty="0" smtClean="0"/>
          </a:p>
          <a:p>
            <a:r>
              <a:rPr lang="tr-TR" dirty="0" smtClean="0"/>
              <a:t>Bütün senetlerin cirosu hakkında uygulama alanına sahip kurallar Türk Ticaret Kanunu’nun poliçeye ilişkin hükümleri arasında 681 ila 690. maddelerinde yer almaktadır.</a:t>
            </a:r>
          </a:p>
          <a:p>
            <a:endParaRPr lang="tr-TR" dirty="0"/>
          </a:p>
        </p:txBody>
      </p:sp>
    </p:spTree>
    <p:extLst>
      <p:ext uri="{BB962C8B-B14F-4D97-AF65-F5344CB8AC3E}">
        <p14:creationId xmlns:p14="http://schemas.microsoft.com/office/powerpoint/2010/main" val="357748773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317</Words>
  <Application>Microsoft Office PowerPoint</Application>
  <PresentationFormat>Ekran Gösterisi (4:3)</PresentationFormat>
  <Paragraphs>45</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Ofis Teması</vt:lpstr>
      <vt:lpstr>Kıymetli Evrakın Sınıflandırılması</vt:lpstr>
      <vt:lpstr>Kıymetli Evrakın Sınıflandırılması</vt:lpstr>
      <vt:lpstr>Kıymetli Evrakın İptali</vt:lpstr>
      <vt:lpstr>Kıymetli Evrakın Devri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Kıymetli Evrakın Sınıflandırılması</dc:title>
  <dc:creator>KORKUT OZKORKUT</dc:creator>
  <cp:lastModifiedBy>KORKUT OZKORKUT</cp:lastModifiedBy>
  <cp:revision>1</cp:revision>
  <dcterms:created xsi:type="dcterms:W3CDTF">2019-12-23T12:03:43Z</dcterms:created>
  <dcterms:modified xsi:type="dcterms:W3CDTF">2019-12-23T12:08:04Z</dcterms:modified>
</cp:coreProperties>
</file>