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57" r:id="rId4"/>
    <p:sldId id="258" r:id="rId5"/>
    <p:sldId id="259" r:id="rId6"/>
    <p:sldId id="260" r:id="rId7"/>
    <p:sldId id="261" r:id="rId8"/>
    <p:sldId id="262" r:id="rId9"/>
    <p:sldId id="263" r:id="rId10"/>
    <p:sldId id="266" r:id="rId11"/>
    <p:sldId id="267" r:id="rId12"/>
    <p:sldId id="264"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02.05.2020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02.05.2020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Yoksulluk ve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 </a:t>
            </a:r>
            <a:r>
              <a:rPr lang="tr-TR" sz="3200" smtClean="0"/>
              <a:t>Sosyal yardım alanı ve yoksulluk</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En geniş kapsamı ile “sosyal yardım; yerel ölçüler içinde asgari seviyede dahi kendisini ve bakmakla yükümlü olduğu kişileri geçindirme olanağından kendi ellerinde olmayan nedenlerden dolayı yoksun kalmış kişilere resmi kuruluşlar veya kanunun verdiği yetkiye dayanarak yarı resmi ve gönüllü kuruluşlarca muhtaçlık </a:t>
            </a:r>
            <a:r>
              <a:rPr lang="tr-TR" sz="2800" dirty="0" err="1"/>
              <a:t>tesbitine</a:t>
            </a:r>
            <a:r>
              <a:rPr lang="tr-TR" sz="2800" dirty="0"/>
              <a:t> ve kontrolüne dayalı olarak yapılan kişileri en kısa sürede kendi kendilerini yeterli hale getirmek amacını taşıyan parasal ve nesnel sosyal gelirden oluşan bir sosyal hizmet alanıdır</a:t>
            </a:r>
            <a:r>
              <a:rPr lang="tr-TR" sz="2800" dirty="0" smtClean="0"/>
              <a:t>.</a:t>
            </a:r>
            <a:endParaRPr lang="tr-TR" sz="2800" dirty="0"/>
          </a:p>
        </p:txBody>
      </p:sp>
    </p:spTree>
    <p:extLst>
      <p:ext uri="{BB962C8B-B14F-4D97-AF65-F5344CB8AC3E}">
        <p14:creationId xmlns:p14="http://schemas.microsoft.com/office/powerpoint/2010/main" val="27313834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Sosyal yardımlar, ihtiyaç sahibi vatandaşın muhtaçlık durumuna göre çeşitli şekillerde farklı kurum ve kuruluşlar aracılığı ile yapılır. Belediyeler, </a:t>
            </a:r>
            <a:r>
              <a:rPr lang="tr-TR" sz="2800" dirty="0" smtClean="0"/>
              <a:t>Aile, Çalışma ve </a:t>
            </a:r>
            <a:r>
              <a:rPr lang="tr-TR" sz="2800" dirty="0"/>
              <a:t>Sosyal </a:t>
            </a:r>
            <a:r>
              <a:rPr lang="tr-TR" sz="2800" dirty="0" smtClean="0"/>
              <a:t>Hizmetler </a:t>
            </a:r>
            <a:r>
              <a:rPr lang="tr-TR" sz="2800" dirty="0"/>
              <a:t>Bakanlığına bağlı İl Müdürlükleri, Sosyal Yardımlaşma ve Dayanışma Vakıfları, Kızılay, Sağlık Bakanlığı, Emekli Sandığı gibi resmi kurumların yanı sıra bazı özel dernekler ve sivil toplum kuruluşları tarafından ihtiyaç sahibi vatandaşlara ayni ve nakdi yardımlar sağlanır. </a:t>
            </a:r>
            <a:endParaRPr lang="tr-TR" sz="2800" dirty="0"/>
          </a:p>
        </p:txBody>
      </p:sp>
    </p:spTree>
    <p:extLst>
      <p:ext uri="{BB962C8B-B14F-4D97-AF65-F5344CB8AC3E}">
        <p14:creationId xmlns:p14="http://schemas.microsoft.com/office/powerpoint/2010/main" val="3169444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sz="quarter" idx="1"/>
          </p:nvPr>
        </p:nvSpPr>
        <p:spPr/>
        <p:txBody>
          <a:bodyPr/>
          <a:lstStyle/>
          <a:p>
            <a:r>
              <a:rPr lang="tr-TR" dirty="0"/>
              <a:t>Erdoğan, N.  Yoksulluk Halleri: Türkiye'de Kent Yoksulluğunun Toplumsal Görünümleri. İletişim Yayınevi.</a:t>
            </a:r>
          </a:p>
          <a:p>
            <a:r>
              <a:rPr lang="tr-TR" dirty="0"/>
              <a:t>Kutlu, M. Yoksulluk Kitabı. Dergah Yayınları.</a:t>
            </a:r>
          </a:p>
          <a:p>
            <a:r>
              <a:rPr lang="tr-TR" dirty="0"/>
              <a:t>Özdek, Y. 2002. Yoksulluk, Şiddet ve İnsan Hakları. TODAİE.</a:t>
            </a:r>
          </a:p>
          <a:p>
            <a:r>
              <a:rPr lang="tr-TR" dirty="0" err="1"/>
              <a:t>Payne</a:t>
            </a:r>
            <a:r>
              <a:rPr lang="tr-TR" dirty="0"/>
              <a:t>, R.K., 2003. Framework </a:t>
            </a:r>
            <a:r>
              <a:rPr lang="tr-TR" dirty="0" err="1"/>
              <a:t>for</a:t>
            </a:r>
            <a:r>
              <a:rPr lang="tr-TR" dirty="0"/>
              <a:t> </a:t>
            </a:r>
            <a:r>
              <a:rPr lang="tr-TR" dirty="0" err="1"/>
              <a:t>Understanding</a:t>
            </a:r>
            <a:r>
              <a:rPr lang="tr-TR" dirty="0"/>
              <a:t> </a:t>
            </a:r>
            <a:r>
              <a:rPr lang="tr-TR" dirty="0" err="1"/>
              <a:t>Poverty</a:t>
            </a:r>
            <a:r>
              <a:rPr lang="tr-TR" dirty="0"/>
              <a:t>. Aha </a:t>
            </a:r>
            <a:r>
              <a:rPr lang="tr-TR" dirty="0" err="1"/>
              <a:t>Process</a:t>
            </a:r>
            <a:r>
              <a:rPr lang="tr-TR" dirty="0"/>
              <a:t>, </a:t>
            </a:r>
            <a:r>
              <a:rPr lang="tr-TR" dirty="0" err="1"/>
              <a:t>Pub</a:t>
            </a:r>
            <a:r>
              <a:rPr lang="tr-TR" dirty="0"/>
              <a:t>.</a:t>
            </a:r>
          </a:p>
          <a:p>
            <a:r>
              <a:rPr lang="en-US" dirty="0"/>
              <a:t>Reid, P.1999. Professionalization of Poverty: Social Work &amp; the Poor in the Twentieth </a:t>
            </a:r>
            <a:r>
              <a:rPr lang="en-US" dirty="0" err="1"/>
              <a:t>Century.Aldine</a:t>
            </a:r>
            <a:r>
              <a:rPr lang="en-US"/>
              <a:t> </a:t>
            </a:r>
            <a:r>
              <a:rPr lang="en-US" smtClean="0"/>
              <a:t>Transaction</a:t>
            </a:r>
            <a:endParaRPr lang="tr-TR"/>
          </a:p>
        </p:txBody>
      </p:sp>
    </p:spTree>
    <p:extLst>
      <p:ext uri="{BB962C8B-B14F-4D97-AF65-F5344CB8AC3E}">
        <p14:creationId xmlns:p14="http://schemas.microsoft.com/office/powerpoint/2010/main" val="1019226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3200" dirty="0"/>
              <a:t>Sosyal hizmet mesleği, muhtaç ve yoksullara sosyal yardım boyutuna ilişkin uygulama süreçlerini çeşitli kurum ve kuruluşların bünyesinde gerçekleştirmektedir. Örneğin hastanelerin sosyal servislerinde yoksul, muhtaç hasta ve yakınlarına yönelik yardımlara ilişkin rolü; Sosyal yardımlaşma ve dayanışma vakıflarında yine muhtaç ve yoksullara yapılan ayni ve nakdi yardımlar gibi. </a:t>
            </a:r>
            <a:endParaRPr lang="tr-TR" sz="3200" dirty="0"/>
          </a:p>
        </p:txBody>
      </p:sp>
    </p:spTree>
    <p:extLst>
      <p:ext uri="{BB962C8B-B14F-4D97-AF65-F5344CB8AC3E}">
        <p14:creationId xmlns:p14="http://schemas.microsoft.com/office/powerpoint/2010/main" val="1261631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Yoksullukla Mücadele ve Sosyal Yardım</a:t>
            </a:r>
            <a:endParaRPr lang="tr-TR" dirty="0"/>
          </a:p>
        </p:txBody>
      </p:sp>
      <p:sp>
        <p:nvSpPr>
          <p:cNvPr id="3" name="2 İçerik Yer Tutucusu"/>
          <p:cNvSpPr>
            <a:spLocks noGrp="1"/>
          </p:cNvSpPr>
          <p:nvPr>
            <p:ph sz="quarter" idx="1"/>
          </p:nvPr>
        </p:nvSpPr>
        <p:spPr/>
        <p:txBody>
          <a:bodyPr>
            <a:normAutofit/>
          </a:bodyPr>
          <a:lstStyle/>
          <a:p>
            <a:pPr algn="just"/>
            <a:r>
              <a:rPr lang="tr-TR" dirty="0"/>
              <a:t>Y</a:t>
            </a:r>
            <a:r>
              <a:rPr lang="tr-TR" dirty="0" smtClean="0"/>
              <a:t>oksullar </a:t>
            </a:r>
            <a:r>
              <a:rPr lang="tr-TR" dirty="0"/>
              <a:t>için en önemli kurumsal kaynaklardan biri sosyal yardımlardır. </a:t>
            </a:r>
          </a:p>
          <a:p>
            <a:pPr algn="just"/>
            <a:endParaRPr lang="tr-TR" dirty="0"/>
          </a:p>
          <a:p>
            <a:pPr algn="just"/>
            <a:r>
              <a:rPr lang="tr-TR" dirty="0" smtClean="0"/>
              <a:t>Türkiye’deki </a:t>
            </a:r>
            <a:r>
              <a:rPr lang="tr-TR" dirty="0"/>
              <a:t>sosyal güvenlik sistemine göre primsiz ödemelere dayalı olan s</a:t>
            </a:r>
            <a:r>
              <a:rPr lang="tr-TR" b="1" dirty="0"/>
              <a:t>osyal yardım</a:t>
            </a:r>
            <a:r>
              <a:rPr lang="tr-TR" dirty="0"/>
              <a:t>, yoksulluk içinde olup temel ihtiyaçlarını karşılayamayan ve yaşamlarını en düşük standartta dahi sürdürmekte güçlük çeken kişilere ve ailelere kaynakların yeterliliği ölçüsünde yapılan ayni ve nakdi yardımları kapsamaktadır.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916832"/>
            <a:ext cx="8229600" cy="4240128"/>
          </a:xfrm>
        </p:spPr>
        <p:txBody>
          <a:bodyPr/>
          <a:lstStyle/>
          <a:p>
            <a:pPr algn="just"/>
            <a:r>
              <a:rPr lang="tr-TR" dirty="0"/>
              <a:t>Sosyal yardım hizmetlerinde, yoksul ailelerin yaşadıkları bölgenin </a:t>
            </a:r>
            <a:r>
              <a:rPr lang="tr-TR" dirty="0" err="1"/>
              <a:t>sosyo</a:t>
            </a:r>
            <a:r>
              <a:rPr lang="tr-TR" dirty="0"/>
              <a:t>-ekonomik özellikleri göz önünde bulundurularak, ailenin asgari yaşam düzeyine ulaşması amacıyla sorununu çözümleyebileceği süreler içinde (1 yıl ve daha uzun süreli) ya da geçici nitelikte değişen miktarda yardım sağlanır.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204864"/>
            <a:ext cx="8229600" cy="3952096"/>
          </a:xfrm>
        </p:spPr>
        <p:txBody>
          <a:bodyPr/>
          <a:lstStyle/>
          <a:p>
            <a:pPr algn="just"/>
            <a:r>
              <a:rPr lang="tr-TR" dirty="0"/>
              <a:t>Sosyal yardımlar; yiyecek, giyecek, yakacak, kırtasiye, tıbbi araç-gereç ile rehabilitasyon amaçlı protez araçları gibi sosyal inceleme raporuyla müracaatının ihtiyacına göre verilecek mal ve malzeme yardımını içeren </a:t>
            </a:r>
            <a:r>
              <a:rPr lang="tr-TR" b="1" i="1" dirty="0"/>
              <a:t>ayni </a:t>
            </a:r>
            <a:r>
              <a:rPr lang="tr-TR" b="1" i="1" dirty="0" smtClean="0"/>
              <a:t>yardımlar</a:t>
            </a:r>
            <a:r>
              <a:rPr lang="tr-TR" b="1" dirty="0"/>
              <a:t> </a:t>
            </a:r>
            <a:r>
              <a:rPr lang="tr-TR" dirty="0" smtClean="0"/>
              <a:t>ile para </a:t>
            </a:r>
            <a:r>
              <a:rPr lang="tr-TR" dirty="0"/>
              <a:t>yardımını içeren </a:t>
            </a:r>
            <a:r>
              <a:rPr lang="tr-TR" b="1" i="1" dirty="0"/>
              <a:t>nakdi yardımlardan</a:t>
            </a:r>
            <a:r>
              <a:rPr lang="tr-TR" b="1" dirty="0"/>
              <a:t> </a:t>
            </a:r>
            <a:r>
              <a:rPr lang="tr-TR" dirty="0"/>
              <a:t>oluşmaktadır.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916832"/>
            <a:ext cx="8229600" cy="4240128"/>
          </a:xfrm>
        </p:spPr>
        <p:txBody>
          <a:bodyPr/>
          <a:lstStyle/>
          <a:p>
            <a:pPr algn="just"/>
            <a:r>
              <a:rPr lang="tr-TR" dirty="0"/>
              <a:t>Sosyal yardım </a:t>
            </a:r>
            <a:r>
              <a:rPr lang="tr-TR" dirty="0" smtClean="0"/>
              <a:t>miktarı </a:t>
            </a:r>
            <a:r>
              <a:rPr lang="tr-TR" dirty="0"/>
              <a:t/>
            </a:r>
            <a:br>
              <a:rPr lang="tr-TR" dirty="0"/>
            </a:br>
            <a:r>
              <a:rPr lang="tr-TR" dirty="0"/>
              <a:t>en yüksek devlet memuru aylığının (ek gösterge dahil) %40 '</a:t>
            </a:r>
            <a:r>
              <a:rPr lang="tr-TR" dirty="0" err="1"/>
              <a:t>dır</a:t>
            </a:r>
            <a:r>
              <a:rPr lang="tr-TR" dirty="0"/>
              <a:t>.  Bu miktar 2011 yılı Ocak ayı itibariyle 235,43 TL olarak belirlenmiştir.  Kurumsal bir kaynak olarak sosyal yardımların amacı yoksul ailelerin kendi kendine yetebilecek hale gelmelerini ve güçlenmelerini sağlamaktır.</a:t>
            </a:r>
            <a:r>
              <a:rPr lang="tr-TR" b="1" dirty="0"/>
              <a:t> </a:t>
            </a:r>
            <a:endParaRPr lang="tr-TR" dirty="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060848"/>
            <a:ext cx="8229600" cy="4096112"/>
          </a:xfrm>
        </p:spPr>
        <p:txBody>
          <a:bodyPr/>
          <a:lstStyle/>
          <a:p>
            <a:pPr algn="just"/>
            <a:r>
              <a:rPr lang="tr-TR" dirty="0"/>
              <a:t>G</a:t>
            </a:r>
            <a:r>
              <a:rPr lang="tr-TR" dirty="0" smtClean="0"/>
              <a:t>ünümüzde </a:t>
            </a:r>
            <a:r>
              <a:rPr lang="tr-TR" dirty="0"/>
              <a:t>yaşlıların nüfus içindeki oranlarının artması ve yaşlı nüfusun sosyal güvenceye sahip olmaması, sosyal yardımların düşük ya da yetersiz olması, yaşlılıkta görülen kronik hastalıkların sıklığı, sağlık hizmetlerinin maliyeti ve yaşlı ayırımcılığı yaşlı bireylerin yoksulluğunu pekiştirmektedir. Gerçekte yoksulluğun sonuçları çocuklar, kadınlar ve yaşlılar gibi grupları doğrudan etkilemesine karşın, ailelerde yoksulluk nesilden </a:t>
            </a:r>
            <a:r>
              <a:rPr lang="tr-TR" dirty="0" smtClean="0"/>
              <a:t>nesle </a:t>
            </a:r>
            <a:r>
              <a:rPr lang="tr-TR" dirty="0"/>
              <a:t>aktarılan bir döngü ile </a:t>
            </a:r>
            <a:r>
              <a:rPr lang="tr-TR" dirty="0" smtClean="0"/>
              <a:t>süregelmektedir.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348880"/>
            <a:ext cx="8229600" cy="3808080"/>
          </a:xfrm>
        </p:spPr>
        <p:txBody>
          <a:bodyPr/>
          <a:lstStyle/>
          <a:p>
            <a:pPr algn="just"/>
            <a:r>
              <a:rPr lang="tr-TR" dirty="0"/>
              <a:t>Sosyal Yardımlar; “ geçinme güçlüğü içinde olan” ve “toplumdan dışlanma tehlikesiyle karşılaşan kişilerin, yoksul ve az gelirli insanların veya sosyal grupların yaşamlarının güvence altına alınması konusunda, kamu sorumluluğu ilkelerinin kabul edilmesinden doğmaktadır.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916832"/>
            <a:ext cx="8229600" cy="4240128"/>
          </a:xfrm>
        </p:spPr>
        <p:txBody>
          <a:bodyPr/>
          <a:lstStyle/>
          <a:p>
            <a:pPr algn="just"/>
            <a:r>
              <a:rPr lang="tr-TR" dirty="0"/>
              <a:t>Sosyal yardımlar genellikle vergiler ile finanse edilmektedir. Herhangi bir karşılık söz konusu olmaksızın gereksinin içinde bulunan kişileri kapsamaktadır. Sosyal yardımlar, tek yanlı olarak devlet yada kamu makamlarınca yasal yetki ve görev verilmiş gönüllü kuruluşlar tarafından yapılmaktadır. Yararlanan kişinin herhangi bir mali katkısı söz konusu değildir.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TotalTime>
  <Words>581</Words>
  <Application>Microsoft Office PowerPoint</Application>
  <PresentationFormat>Ekran Gösterisi (4:3)</PresentationFormat>
  <Paragraphs>24</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Yoksullukla Mücadele ve Sosyal Yardım</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10</cp:revision>
  <dcterms:created xsi:type="dcterms:W3CDTF">2017-04-26T08:36:58Z</dcterms:created>
  <dcterms:modified xsi:type="dcterms:W3CDTF">2020-05-02T14:30:19Z</dcterms:modified>
</cp:coreProperties>
</file>