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7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13" autoAdjust="0"/>
    <p:restoredTop sz="94660"/>
  </p:normalViewPr>
  <p:slideViewPr>
    <p:cSldViewPr>
      <p:cViewPr varScale="1">
        <p:scale>
          <a:sx n="70" d="100"/>
          <a:sy n="70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42910" y="1928802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ANKARA ÜNİVERSİTESİ</a:t>
            </a:r>
            <a:br>
              <a:rPr lang="tr-TR" dirty="0" smtClean="0"/>
            </a:br>
            <a:r>
              <a:rPr lang="tr-TR" dirty="0" smtClean="0"/>
              <a:t>SAĞLIK BİLİMLERİ FAKÜLTESİ</a:t>
            </a:r>
            <a:br>
              <a:rPr lang="tr-TR" dirty="0" smtClean="0"/>
            </a:br>
            <a:r>
              <a:rPr lang="tr-TR" dirty="0" smtClean="0"/>
              <a:t>SOSYAL HİZMET BÖLÜMÜ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85786" y="4214818"/>
            <a:ext cx="7772400" cy="2143140"/>
          </a:xfrm>
        </p:spPr>
        <p:txBody>
          <a:bodyPr>
            <a:normAutofit/>
          </a:bodyPr>
          <a:lstStyle/>
          <a:p>
            <a:pPr algn="ctr"/>
            <a:r>
              <a:rPr lang="tr-TR" sz="3800" dirty="0" smtClean="0"/>
              <a:t>“SOSYAL HİZMETTE </a:t>
            </a:r>
          </a:p>
          <a:p>
            <a:pPr algn="ctr"/>
            <a:r>
              <a:rPr lang="tr-TR" sz="3800" dirty="0" smtClean="0"/>
              <a:t>BİLİŞİM TEKNOLOJİLERİ”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6c93cb6b5cd3e43f284428049caf6beb_126531817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357166"/>
            <a:ext cx="8501122" cy="6143668"/>
          </a:xfrm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4348" y="3429000"/>
            <a:ext cx="8183880" cy="1051560"/>
          </a:xfrm>
        </p:spPr>
        <p:txBody>
          <a:bodyPr/>
          <a:lstStyle/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TEŞEKKÜRLER</a:t>
            </a:r>
            <a:endParaRPr lang="tr-TR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cap="all" smtClean="0"/>
              <a:t>Bilimsel Yaklaşımlar</a:t>
            </a:r>
            <a:r>
              <a:rPr lang="tr-TR" cap="all" dirty="0" smtClean="0"/>
              <a:t/>
            </a:r>
            <a:br>
              <a:rPr lang="tr-TR" cap="all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b="1" smtClean="0">
                <a:latin typeface="Calibri"/>
              </a:rPr>
              <a:t>Teknik Yaklaşım</a:t>
            </a:r>
            <a:endParaRPr lang="tr-TR" b="1" dirty="0" smtClean="0">
              <a:latin typeface="Calibri"/>
            </a:endParaRPr>
          </a:p>
          <a:p>
            <a:r>
              <a:rPr lang="x-none" b="1" smtClean="0">
                <a:latin typeface="Calibri"/>
              </a:rPr>
              <a:t>Davranışsal Yaklaşım</a:t>
            </a:r>
            <a:endParaRPr lang="tr-TR" b="1" dirty="0" smtClean="0">
              <a:latin typeface="Calibri"/>
            </a:endParaRPr>
          </a:p>
          <a:p>
            <a:r>
              <a:rPr lang="x-none" b="1" smtClean="0">
                <a:latin typeface="Calibri"/>
              </a:rPr>
              <a:t>Sosyoteknik Sistemler</a:t>
            </a:r>
            <a:endParaRPr lang="tr-TR" b="1" dirty="0" smtClean="0">
              <a:latin typeface="Calibri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kern="1600" cap="all" smtClean="0">
                <a:latin typeface="Calibri"/>
              </a:rPr>
              <a:t>Bilişim Teknolojilerinin Bugünkü Görünümü: Yönetim Bilişim Sistemleri</a:t>
            </a:r>
            <a:r>
              <a:rPr lang="tr-TR" kern="1600" cap="all" dirty="0" smtClean="0">
                <a:latin typeface="Calibri"/>
              </a:rPr>
              <a:t/>
            </a:r>
            <a:br>
              <a:rPr lang="tr-TR" kern="1600" cap="all" dirty="0" smtClean="0">
                <a:latin typeface="Calibri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temelde, örgütte karar vermek için gereksinim duyulan enformasyon desteğini sağlayan bir sistemdir.</a:t>
            </a:r>
          </a:p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Yönetim bilişim sistemi örgütlerde karar verme, koordinasyon, kontrol, analiz ve görselleştirmeyi desteklemek için verinin ve enformasyonun toplanmasında, işlenmesinde, biriktirilmesinde ve dağıtılmasında ilişkili birimlerin birlikte çalışmasıdır.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yönetim bilişim sistemi, tanım kısmında belirtildiği gibi, </a:t>
            </a:r>
            <a:r>
              <a:rPr lang="tr-TR" i="1" dirty="0" smtClean="0"/>
              <a:t>donanım, yazılım, veri tabanı, prosedürler ve personelden</a:t>
            </a:r>
            <a:r>
              <a:rPr lang="tr-TR" dirty="0" smtClean="0"/>
              <a:t> oluşan bir sistem olarak görülür. Sistemin parçası olan her unsur en az diğer; kadar eşit önemdedir.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Donanım</a:t>
            </a:r>
            <a:r>
              <a:rPr lang="tr-TR" dirty="0" smtClean="0">
                <a:latin typeface="Calibri"/>
                <a:ea typeface="Times New Roman"/>
                <a:cs typeface="Times New Roman"/>
              </a:rPr>
              <a:t> kapsamında, farklı biçimlerdeki bilgisayarlar, onları oluşturan, merkezi işlem birimleri, hafıza-depolama üniteleri, girdi ve çıktı aygıtları yer alır.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Yazılımı</a:t>
            </a:r>
            <a:r>
              <a:rPr lang="tr-TR" dirty="0" smtClean="0">
                <a:latin typeface="Calibri"/>
                <a:ea typeface="Times New Roman"/>
                <a:cs typeface="Times New Roman"/>
              </a:rPr>
              <a:t>) oluşturan unsurlar çok çeşitli ana sistem yazılımları ve orta veya küçük boyuttaki uygulama yazılımlarıdır. Yazılım donanım üzerinde kontrol sağlayan beyin işlevini görmektedir.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Veri tabanı,</a:t>
            </a:r>
            <a:r>
              <a:rPr lang="tr-TR" dirty="0" smtClean="0">
                <a:latin typeface="Calibri"/>
                <a:ea typeface="Times New Roman"/>
                <a:cs typeface="Times New Roman"/>
              </a:rPr>
              <a:t>  özellikle uygulama yazılımları tarafından kullanılan veri ve enformasyon alanlarıdır. Yönetim bilişim sisteminin prosedürlerini kullanıcı rehberleri ve yönergeleri gibi yazılı düzenlemeler oluşturur. Sistemin kullanıcılarına yol ve yordam gösterme işlevi görür.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Sosyal hizmet örgütleri açısından, yönetim bilişim sistemleri iki temel işleve sahiptir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spcAft>
                <a:spcPts val="300"/>
              </a:spcAft>
              <a:buFont typeface="Symbol"/>
              <a:buChar char=""/>
              <a:tabLst>
                <a:tab pos="449580" algn="l"/>
              </a:tabLst>
            </a:pPr>
            <a:r>
              <a:rPr lang="tr-TR" dirty="0" smtClean="0"/>
              <a:t>Örgütün işleyişini ve mesleki uygulamalarını destekleme, </a:t>
            </a:r>
          </a:p>
          <a:p>
            <a:pPr marL="342900" lvl="0" indent="-342900" algn="just">
              <a:spcAft>
                <a:spcPts val="300"/>
              </a:spcAft>
              <a:buFont typeface="Symbol"/>
              <a:buChar char=""/>
              <a:tabLst>
                <a:tab pos="449580" algn="l"/>
              </a:tabLst>
            </a:pPr>
            <a:endParaRPr lang="tr-TR" dirty="0" smtClean="0"/>
          </a:p>
          <a:p>
            <a:pPr marL="342900" lvl="0" indent="-342900" algn="just">
              <a:spcAft>
                <a:spcPts val="300"/>
              </a:spcAft>
              <a:buFont typeface="Symbol"/>
              <a:buChar char=""/>
              <a:tabLst>
                <a:tab pos="449580" algn="l"/>
              </a:tabLst>
            </a:pPr>
            <a:r>
              <a:rPr lang="tr-TR" dirty="0" smtClean="0"/>
              <a:t>Yöneticilerin ve alan çalışanlarının karar vermelerini destekleme.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roller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70350"/>
          </a:xfrm>
        </p:spPr>
        <p:txBody>
          <a:bodyPr>
            <a:normAutofit fontScale="85000" lnSpcReduction="20000"/>
          </a:bodyPr>
          <a:lstStyle/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tr-TR" dirty="0" smtClean="0">
                <a:latin typeface="Calibri"/>
                <a:ea typeface="Times New Roman"/>
                <a:cs typeface="Times New Roman"/>
              </a:rPr>
              <a:t>Yüksek hızda ve yüksek birimde sayısal hesaplamalar yapma.</a:t>
            </a: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tr-TR" dirty="0" smtClean="0">
                <a:latin typeface="Calibri"/>
                <a:ea typeface="Times New Roman"/>
                <a:cs typeface="Times New Roman"/>
              </a:rPr>
              <a:t>Örgüt içinde ve örgütler arasında hızlı iletişimi ve işbirliğini sağlama.</a:t>
            </a: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tr-TR" dirty="0" smtClean="0">
                <a:latin typeface="Calibri"/>
                <a:ea typeface="Times New Roman"/>
                <a:cs typeface="Times New Roman"/>
              </a:rPr>
              <a:t>Büyük miktarda enformasyon yığınlarına erişimi kolaylaştırma.</a:t>
            </a: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tr-TR" dirty="0" smtClean="0">
                <a:latin typeface="Calibri"/>
                <a:ea typeface="Times New Roman"/>
                <a:cs typeface="Times New Roman"/>
              </a:rPr>
              <a:t>Büyük miktarda enformasyon yığınlarını analiz etmeyi kolaylaştırma.</a:t>
            </a: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tr-TR" dirty="0" smtClean="0">
                <a:latin typeface="Calibri"/>
                <a:ea typeface="Times New Roman"/>
                <a:cs typeface="Times New Roman"/>
              </a:rPr>
              <a:t>Örgüt çalışanlarının etkililik ve verimliliğini artırma.</a:t>
            </a: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tr-TR" dirty="0" smtClean="0">
                <a:latin typeface="Calibri"/>
                <a:ea typeface="Times New Roman"/>
                <a:cs typeface="Times New Roman"/>
              </a:rPr>
              <a:t>Örgütün hizmet kalitesini artırma.</a:t>
            </a: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tr-TR" dirty="0" smtClean="0">
                <a:latin typeface="Calibri"/>
                <a:ea typeface="Times New Roman"/>
                <a:cs typeface="Times New Roman"/>
              </a:rPr>
              <a:t>Yeni hizmet modelleri geliştirilmesini kolaylaştırma.</a:t>
            </a: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tr-TR" dirty="0" smtClean="0">
                <a:latin typeface="Calibri"/>
                <a:ea typeface="Times New Roman"/>
                <a:cs typeface="Times New Roman"/>
              </a:rPr>
              <a:t>Zamanın etkili kullanımını artırma.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bilişim sistemlerinin gelişimi şu adımlarda olmuştur.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tr-TR" dirty="0" smtClean="0">
                <a:latin typeface="Calibri"/>
                <a:ea typeface="Calibri"/>
                <a:cs typeface="Calibri"/>
              </a:rPr>
              <a:t>Veri işleme sistemleri 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tr-TR" dirty="0" smtClean="0">
                <a:latin typeface="Calibri"/>
                <a:ea typeface="Calibri"/>
                <a:cs typeface="Calibri"/>
              </a:rPr>
              <a:t>Ofis otomasyon sistemleri 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tr-TR" dirty="0" smtClean="0">
                <a:latin typeface="Calibri"/>
                <a:ea typeface="Calibri"/>
                <a:cs typeface="Calibri"/>
              </a:rPr>
              <a:t>Mekanik olarak karar verebilen sistemler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tr-TR" dirty="0" smtClean="0">
                <a:latin typeface="Calibri"/>
                <a:ea typeface="Calibri"/>
                <a:cs typeface="Calibri"/>
              </a:rPr>
              <a:t>Karar destek sistemleri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r>
              <a:rPr lang="tr-TR" dirty="0" smtClean="0">
                <a:latin typeface="Calibri"/>
                <a:ea typeface="Calibri"/>
                <a:cs typeface="Calibri"/>
              </a:rPr>
              <a:t>Yapay zekâ sistemleri 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Dunlop, J., </a:t>
            </a:r>
            <a:r>
              <a:rPr lang="en-US" dirty="0" err="1"/>
              <a:t>Holosko</a:t>
            </a:r>
            <a:r>
              <a:rPr lang="en-US" dirty="0"/>
              <a:t>, M., 2006. Information technology and Evidence Based Social Work Practice. </a:t>
            </a:r>
            <a:r>
              <a:rPr lang="en-US" dirty="0" err="1"/>
              <a:t>Hawort</a:t>
            </a:r>
            <a:r>
              <a:rPr lang="en-US" dirty="0"/>
              <a:t> Press</a:t>
            </a:r>
            <a:endParaRPr lang="tr-TR" dirty="0"/>
          </a:p>
          <a:p>
            <a:r>
              <a:rPr lang="en-US" dirty="0" err="1"/>
              <a:t>LaMendola</a:t>
            </a:r>
            <a:r>
              <a:rPr lang="en-US" dirty="0"/>
              <a:t>, W., Glastonbury, B., Toole, S.,1989. A Casebook of Computer Applications in the Social and Human </a:t>
            </a:r>
            <a:r>
              <a:rPr lang="en-US" dirty="0" err="1"/>
              <a:t>Sevices</a:t>
            </a:r>
            <a:r>
              <a:rPr lang="en-US" dirty="0"/>
              <a:t>. </a:t>
            </a:r>
            <a:r>
              <a:rPr lang="en-US" dirty="0" err="1"/>
              <a:t>Hawort</a:t>
            </a:r>
            <a:r>
              <a:rPr lang="en-US" dirty="0"/>
              <a:t> Press.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76758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118</TotalTime>
  <Words>355</Words>
  <Application>Microsoft Office PowerPoint</Application>
  <PresentationFormat>Ekran Gösterisi (4:3)</PresentationFormat>
  <Paragraphs>37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Symbol</vt:lpstr>
      <vt:lpstr>Times New Roman</vt:lpstr>
      <vt:lpstr>Verdana</vt:lpstr>
      <vt:lpstr>Wingdings 2</vt:lpstr>
      <vt:lpstr>Görünüş</vt:lpstr>
      <vt:lpstr>ANKARA ÜNİVERSİTESİ SAĞLIK BİLİMLERİ FAKÜLTESİ SOSYAL HİZMET BÖLÜMÜ</vt:lpstr>
      <vt:lpstr>Bilimsel Yaklaşımlar </vt:lpstr>
      <vt:lpstr>Bilişim Teknolojilerinin Bugünkü Görünümü: Yönetim Bilişim Sistemleri </vt:lpstr>
      <vt:lpstr>PowerPoint Sunusu</vt:lpstr>
      <vt:lpstr>PowerPoint Sunusu</vt:lpstr>
      <vt:lpstr>Sosyal hizmet örgütleri açısından, yönetim bilişim sistemleri iki temel işleve sahiptir</vt:lpstr>
      <vt:lpstr>roller</vt:lpstr>
      <vt:lpstr>bilişim sistemlerinin gelişimi şu adımlarda olmuştur.</vt:lpstr>
      <vt:lpstr>Kaynaklar</vt:lpstr>
      <vt:lpstr>TEŞEKKÜRLER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SAĞLIK BİLİMLERİ FAKÜLTESİ SOSYAL HİZMET BÖLÜMÜ</dc:title>
  <dc:creator>sssSeRNeBeysss</dc:creator>
  <cp:lastModifiedBy>Yazar</cp:lastModifiedBy>
  <cp:revision>17</cp:revision>
  <dcterms:created xsi:type="dcterms:W3CDTF">2017-03-21T21:41:26Z</dcterms:created>
  <dcterms:modified xsi:type="dcterms:W3CDTF">2020-05-04T07:18:00Z</dcterms:modified>
</cp:coreProperties>
</file>