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58" r:id="rId4"/>
    <p:sldId id="259" r:id="rId5"/>
    <p:sldId id="264" r:id="rId6"/>
    <p:sldId id="265" r:id="rId7"/>
    <p:sldId id="266" r:id="rId8"/>
    <p:sldId id="269" r:id="rId9"/>
    <p:sldId id="270" r:id="rId10"/>
    <p:sldId id="272" r:id="rId11"/>
    <p:sldId id="273"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D9B64D9-B412-484D-956C-2F1016851FC7}"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34A9F1C-FB6F-44AC-B1F3-10A27E8259A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D9B64D9-B412-484D-956C-2F1016851FC7}"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34A9F1C-FB6F-44AC-B1F3-10A27E8259A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D9B64D9-B412-484D-956C-2F1016851FC7}"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34A9F1C-FB6F-44AC-B1F3-10A27E8259A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D9B64D9-B412-484D-956C-2F1016851FC7}"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34A9F1C-FB6F-44AC-B1F3-10A27E8259A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D9B64D9-B412-484D-956C-2F1016851FC7}"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34A9F1C-FB6F-44AC-B1F3-10A27E8259A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D9B64D9-B412-484D-956C-2F1016851FC7}"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34A9F1C-FB6F-44AC-B1F3-10A27E8259A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D9B64D9-B412-484D-956C-2F1016851FC7}" type="datetimeFigureOut">
              <a:rPr lang="tr-TR" smtClean="0"/>
              <a:pPr/>
              <a:t>12.2.2018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34A9F1C-FB6F-44AC-B1F3-10A27E8259A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D9B64D9-B412-484D-956C-2F1016851FC7}" type="datetimeFigureOut">
              <a:rPr lang="tr-TR" smtClean="0"/>
              <a:pPr/>
              <a:t>12.2.2018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34A9F1C-FB6F-44AC-B1F3-10A27E8259A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D9B64D9-B412-484D-956C-2F1016851FC7}" type="datetimeFigureOut">
              <a:rPr lang="tr-TR" smtClean="0"/>
              <a:pPr/>
              <a:t>12.2.2018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34A9F1C-FB6F-44AC-B1F3-10A27E8259A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D9B64D9-B412-484D-956C-2F1016851FC7}"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34A9F1C-FB6F-44AC-B1F3-10A27E8259A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D9B64D9-B412-484D-956C-2F1016851FC7}"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34A9F1C-FB6F-44AC-B1F3-10A27E8259A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40000"/>
                <a:lumOff val="60000"/>
              </a:schemeClr>
            </a:gs>
            <a:gs pos="50000">
              <a:schemeClr val="tx2">
                <a:lumMod val="40000"/>
                <a:lumOff val="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9B64D9-B412-484D-956C-2F1016851FC7}" type="datetimeFigureOut">
              <a:rPr lang="tr-TR" smtClean="0"/>
              <a:pPr/>
              <a:t>12.2.2018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4A9F1C-FB6F-44AC-B1F3-10A27E8259A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1196752"/>
            <a:ext cx="8229600" cy="1143000"/>
          </a:xfrm>
        </p:spPr>
        <p:txBody>
          <a:bodyPr/>
          <a:lstStyle/>
          <a:p>
            <a:r>
              <a:rPr lang="tr-TR" dirty="0" smtClean="0">
                <a:solidFill>
                  <a:srgbClr val="FF0000"/>
                </a:solidFill>
                <a:latin typeface="Comic Sans MS" pitchFamily="66" charset="0"/>
              </a:rPr>
              <a:t>KİŞİSEL REHBERLİK</a:t>
            </a:r>
            <a:endParaRPr lang="tr-TR" dirty="0">
              <a:solidFill>
                <a:srgbClr val="FF0000"/>
              </a:solidFill>
              <a:latin typeface="Comic Sans MS" pitchFamily="66" charset="0"/>
            </a:endParaRP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63888" y="2708920"/>
            <a:ext cx="2520280" cy="328612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2357430"/>
            <a:ext cx="8229600" cy="2786082"/>
          </a:xfrm>
        </p:spPr>
        <p:txBody>
          <a:bodyPr>
            <a:normAutofit/>
          </a:bodyPr>
          <a:lstStyle/>
          <a:p>
            <a:pPr>
              <a:buNone/>
            </a:pPr>
            <a:r>
              <a:rPr lang="tr-TR" sz="2400" dirty="0" smtClean="0">
                <a:latin typeface="Comic Sans MS" pitchFamily="66" charset="0"/>
              </a:rPr>
              <a:t>    Fiziksel </a:t>
            </a:r>
            <a:r>
              <a:rPr lang="tr-TR" sz="2400" dirty="0">
                <a:latin typeface="Comic Sans MS" pitchFamily="66" charset="0"/>
              </a:rPr>
              <a:t>becerileri </a:t>
            </a:r>
            <a:r>
              <a:rPr lang="tr-TR" sz="2400" dirty="0" smtClean="0">
                <a:latin typeface="Comic Sans MS" pitchFamily="66" charset="0"/>
              </a:rPr>
              <a:t>geliştirebilme.</a:t>
            </a:r>
            <a:endParaRPr lang="tr-TR" sz="2400" dirty="0">
              <a:latin typeface="Comic Sans MS" pitchFamily="66" charset="0"/>
            </a:endParaRPr>
          </a:p>
          <a:p>
            <a:pPr>
              <a:buNone/>
            </a:pPr>
            <a:r>
              <a:rPr lang="tr-TR" sz="2400" dirty="0" smtClean="0">
                <a:latin typeface="Comic Sans MS" pitchFamily="66" charset="0"/>
              </a:rPr>
              <a:t>    Kendine yönelik </a:t>
            </a:r>
            <a:r>
              <a:rPr lang="tr-TR" sz="2400" dirty="0">
                <a:latin typeface="Comic Sans MS" pitchFamily="66" charset="0"/>
              </a:rPr>
              <a:t>olumlu tutum </a:t>
            </a:r>
            <a:r>
              <a:rPr lang="tr-TR" sz="2400" dirty="0" smtClean="0">
                <a:latin typeface="Comic Sans MS" pitchFamily="66" charset="0"/>
              </a:rPr>
              <a:t>geliştirebilme.</a:t>
            </a:r>
            <a:endParaRPr lang="tr-TR" sz="2400" dirty="0">
              <a:latin typeface="Comic Sans MS" pitchFamily="66" charset="0"/>
            </a:endParaRPr>
          </a:p>
          <a:p>
            <a:pPr>
              <a:buNone/>
            </a:pPr>
            <a:r>
              <a:rPr lang="tr-TR" sz="2400" dirty="0" smtClean="0">
                <a:latin typeface="Comic Sans MS" pitchFamily="66" charset="0"/>
              </a:rPr>
              <a:t>   Akranlarla </a:t>
            </a:r>
            <a:r>
              <a:rPr lang="tr-TR" sz="2400" dirty="0">
                <a:latin typeface="Comic Sans MS" pitchFamily="66" charset="0"/>
              </a:rPr>
              <a:t>anlaşabilmeyi </a:t>
            </a:r>
            <a:r>
              <a:rPr lang="tr-TR" sz="2400" dirty="0" smtClean="0">
                <a:latin typeface="Comic Sans MS" pitchFamily="66" charset="0"/>
              </a:rPr>
              <a:t>öğrenebilme.</a:t>
            </a:r>
            <a:endParaRPr lang="tr-TR" sz="2400" dirty="0">
              <a:latin typeface="Comic Sans MS" pitchFamily="66" charset="0"/>
            </a:endParaRPr>
          </a:p>
          <a:p>
            <a:pPr>
              <a:buNone/>
            </a:pPr>
            <a:r>
              <a:rPr lang="tr-TR" sz="2400" dirty="0" smtClean="0">
                <a:latin typeface="Comic Sans MS" pitchFamily="66" charset="0"/>
              </a:rPr>
              <a:t>   Kadın </a:t>
            </a:r>
            <a:r>
              <a:rPr lang="tr-TR" sz="2400" dirty="0">
                <a:latin typeface="Comic Sans MS" pitchFamily="66" charset="0"/>
              </a:rPr>
              <a:t>ve </a:t>
            </a:r>
            <a:r>
              <a:rPr lang="tr-TR" sz="2400" dirty="0" smtClean="0">
                <a:latin typeface="Comic Sans MS" pitchFamily="66" charset="0"/>
              </a:rPr>
              <a:t>erkek </a:t>
            </a:r>
            <a:r>
              <a:rPr lang="tr-TR" sz="2400" dirty="0">
                <a:latin typeface="Comic Sans MS" pitchFamily="66" charset="0"/>
              </a:rPr>
              <a:t>sosyal </a:t>
            </a:r>
            <a:r>
              <a:rPr lang="tr-TR" sz="2400" dirty="0" smtClean="0">
                <a:latin typeface="Comic Sans MS" pitchFamily="66" charset="0"/>
              </a:rPr>
              <a:t>rollerini </a:t>
            </a:r>
            <a:r>
              <a:rPr lang="tr-TR" sz="2400" dirty="0">
                <a:latin typeface="Comic Sans MS" pitchFamily="66" charset="0"/>
              </a:rPr>
              <a:t>öğrenebilme</a:t>
            </a:r>
          </a:p>
          <a:p>
            <a:pPr>
              <a:buNone/>
            </a:pPr>
            <a:r>
              <a:rPr lang="tr-TR" sz="2400" dirty="0" smtClean="0">
                <a:latin typeface="Comic Sans MS" pitchFamily="66" charset="0"/>
              </a:rPr>
              <a:t>   Okuma</a:t>
            </a:r>
            <a:r>
              <a:rPr lang="tr-TR" sz="2400" dirty="0">
                <a:latin typeface="Comic Sans MS" pitchFamily="66" charset="0"/>
              </a:rPr>
              <a:t>, yazma ve </a:t>
            </a:r>
            <a:r>
              <a:rPr lang="tr-TR" sz="2400" dirty="0" smtClean="0">
                <a:latin typeface="Comic Sans MS" pitchFamily="66" charset="0"/>
              </a:rPr>
              <a:t>matematik temel becerilerini </a:t>
            </a:r>
            <a:r>
              <a:rPr lang="tr-TR" sz="2400" dirty="0">
                <a:latin typeface="Comic Sans MS" pitchFamily="66" charset="0"/>
              </a:rPr>
              <a:t>öğrenebilme</a:t>
            </a:r>
          </a:p>
          <a:p>
            <a:endParaRPr lang="tr-TR" sz="2400" dirty="0">
              <a:latin typeface="Comic Sans MS" pitchFamily="66" charset="0"/>
            </a:endParaRPr>
          </a:p>
        </p:txBody>
      </p:sp>
      <p:sp>
        <p:nvSpPr>
          <p:cNvPr id="4" name="3 Dikdörtgen"/>
          <p:cNvSpPr/>
          <p:nvPr/>
        </p:nvSpPr>
        <p:spPr>
          <a:xfrm>
            <a:off x="928662" y="714356"/>
            <a:ext cx="6429420" cy="1569660"/>
          </a:xfrm>
          <a:prstGeom prst="rect">
            <a:avLst/>
          </a:prstGeom>
        </p:spPr>
        <p:txBody>
          <a:bodyPr wrap="square">
            <a:spAutoFit/>
          </a:bodyPr>
          <a:lstStyle/>
          <a:p>
            <a:pPr>
              <a:buNone/>
            </a:pPr>
            <a:r>
              <a:rPr lang="tr-TR" sz="2400" b="1" dirty="0" smtClean="0">
                <a:latin typeface="Comic Sans MS" pitchFamily="66" charset="0"/>
              </a:rPr>
              <a:t>Okullarda rehberlik hizmetlerinin üzerinde durması gereken konulardan bazıları şunlardır:</a:t>
            </a:r>
          </a:p>
          <a:p>
            <a:endParaRPr lang="tr-TR" sz="2400" b="1" dirty="0">
              <a:latin typeface="Comic Sans MS" pitchFamily="66"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285728"/>
            <a:ext cx="8229600" cy="4525963"/>
          </a:xfrm>
        </p:spPr>
        <p:txBody>
          <a:bodyPr>
            <a:normAutofit/>
          </a:bodyPr>
          <a:lstStyle/>
          <a:p>
            <a:pPr>
              <a:buNone/>
            </a:pPr>
            <a:r>
              <a:rPr lang="tr-TR" sz="2800" dirty="0" smtClean="0">
                <a:latin typeface="Comic Sans MS" pitchFamily="66" charset="0"/>
              </a:rPr>
              <a:t>   Günlük </a:t>
            </a:r>
            <a:r>
              <a:rPr lang="tr-TR" sz="2800" dirty="0">
                <a:latin typeface="Comic Sans MS" pitchFamily="66" charset="0"/>
              </a:rPr>
              <a:t>yaşamın temel </a:t>
            </a:r>
            <a:r>
              <a:rPr lang="tr-TR" sz="2800" dirty="0" smtClean="0">
                <a:latin typeface="Comic Sans MS" pitchFamily="66" charset="0"/>
              </a:rPr>
              <a:t>becerilerini öğrenebilme.</a:t>
            </a:r>
            <a:endParaRPr lang="tr-TR" sz="2800" dirty="0">
              <a:latin typeface="Comic Sans MS" pitchFamily="66" charset="0"/>
            </a:endParaRPr>
          </a:p>
          <a:p>
            <a:pPr>
              <a:buNone/>
            </a:pPr>
            <a:r>
              <a:rPr lang="tr-TR" sz="2800" dirty="0" smtClean="0">
                <a:latin typeface="Comic Sans MS" pitchFamily="66" charset="0"/>
              </a:rPr>
              <a:t>   Vicdan</a:t>
            </a:r>
            <a:r>
              <a:rPr lang="tr-TR" sz="2800" dirty="0">
                <a:latin typeface="Comic Sans MS" pitchFamily="66" charset="0"/>
              </a:rPr>
              <a:t>, ahlaki yargılama ve değerleri </a:t>
            </a:r>
            <a:r>
              <a:rPr lang="tr-TR" sz="2800" dirty="0" smtClean="0">
                <a:latin typeface="Comic Sans MS" pitchFamily="66" charset="0"/>
              </a:rPr>
              <a:t>geliştirebilme.</a:t>
            </a:r>
            <a:endParaRPr lang="tr-TR" sz="2800" dirty="0">
              <a:latin typeface="Comic Sans MS" pitchFamily="66" charset="0"/>
            </a:endParaRPr>
          </a:p>
          <a:p>
            <a:pPr>
              <a:buNone/>
            </a:pPr>
            <a:r>
              <a:rPr lang="tr-TR" sz="2800" dirty="0" smtClean="0">
                <a:latin typeface="Comic Sans MS" pitchFamily="66" charset="0"/>
              </a:rPr>
              <a:t>   Kişisel bağımsızlığı kazanabilme.</a:t>
            </a:r>
            <a:endParaRPr lang="tr-TR" sz="2800" dirty="0">
              <a:latin typeface="Comic Sans MS" pitchFamily="66" charset="0"/>
            </a:endParaRPr>
          </a:p>
          <a:p>
            <a:pPr>
              <a:buNone/>
            </a:pPr>
            <a:r>
              <a:rPr lang="tr-TR" sz="2800" dirty="0" smtClean="0">
                <a:latin typeface="Comic Sans MS" pitchFamily="66" charset="0"/>
              </a:rPr>
              <a:t>   Sosyal </a:t>
            </a:r>
            <a:r>
              <a:rPr lang="tr-TR" sz="2800" dirty="0">
                <a:latin typeface="Comic Sans MS" pitchFamily="66" charset="0"/>
              </a:rPr>
              <a:t>grup ve kurumlarla olumlu </a:t>
            </a:r>
            <a:r>
              <a:rPr lang="tr-TR" sz="2800" dirty="0" smtClean="0">
                <a:latin typeface="Comic Sans MS" pitchFamily="66" charset="0"/>
              </a:rPr>
              <a:t>tutumları geliştirebilme.</a:t>
            </a:r>
            <a:endParaRPr lang="tr-TR" sz="2800" dirty="0">
              <a:latin typeface="Comic Sans MS" pitchFamily="66" charset="0"/>
            </a:endParaRPr>
          </a:p>
          <a:p>
            <a:endParaRPr lang="tr-TR" sz="2800" dirty="0">
              <a:latin typeface="Comic Sans MS" pitchFamily="66" charset="0"/>
            </a:endParaRPr>
          </a:p>
        </p:txBody>
      </p:sp>
      <p:pic>
        <p:nvPicPr>
          <p:cNvPr id="22530" name="Picture 2" descr="C:\Users\Saba Hoca\Desktop\rehberlik resimleri\girişkenlikl3.jpg"/>
          <p:cNvPicPr>
            <a:picLocks noChangeAspect="1" noChangeArrowheads="1"/>
          </p:cNvPicPr>
          <p:nvPr/>
        </p:nvPicPr>
        <p:blipFill>
          <a:blip r:embed="rId2"/>
          <a:srcRect/>
          <a:stretch>
            <a:fillRect/>
          </a:stretch>
        </p:blipFill>
        <p:spPr bwMode="auto">
          <a:xfrm>
            <a:off x="3571868" y="3429000"/>
            <a:ext cx="2466975" cy="184785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357166"/>
            <a:ext cx="8229600" cy="4525963"/>
          </a:xfrm>
        </p:spPr>
        <p:txBody>
          <a:bodyPr>
            <a:normAutofit fontScale="85000" lnSpcReduction="20000"/>
          </a:bodyPr>
          <a:lstStyle/>
          <a:p>
            <a:pPr>
              <a:buNone/>
            </a:pPr>
            <a:r>
              <a:rPr lang="tr-TR" dirty="0" smtClean="0">
                <a:latin typeface="Comic Sans MS" pitchFamily="66" charset="0"/>
              </a:rPr>
              <a:t>    KİŞİSEL </a:t>
            </a:r>
            <a:r>
              <a:rPr lang="tr-TR" dirty="0">
                <a:latin typeface="Comic Sans MS" pitchFamily="66" charset="0"/>
              </a:rPr>
              <a:t>REHBERLİK : ALANI VE KAPSAMI</a:t>
            </a:r>
          </a:p>
          <a:p>
            <a:pPr>
              <a:buNone/>
            </a:pPr>
            <a:r>
              <a:rPr lang="tr-TR" dirty="0" smtClean="0">
                <a:latin typeface="Comic Sans MS" pitchFamily="66" charset="0"/>
              </a:rPr>
              <a:t>    Eğitim </a:t>
            </a:r>
            <a:r>
              <a:rPr lang="tr-TR" dirty="0">
                <a:latin typeface="Comic Sans MS" pitchFamily="66" charset="0"/>
              </a:rPr>
              <a:t>hizmetlerinin kaçınılmaz bir parçası olarak değerlendirilen psikolojik hizmetler ile bireyin her şeyden önce insan olarak etkili bir birey olma ve</a:t>
            </a:r>
          </a:p>
          <a:p>
            <a:pPr>
              <a:buNone/>
            </a:pPr>
            <a:r>
              <a:rPr lang="tr-TR" dirty="0" smtClean="0">
                <a:latin typeface="Comic Sans MS" pitchFamily="66" charset="0"/>
              </a:rPr>
              <a:t>    Belli </a:t>
            </a:r>
            <a:r>
              <a:rPr lang="tr-TR" dirty="0">
                <a:latin typeface="Comic Sans MS" pitchFamily="66" charset="0"/>
              </a:rPr>
              <a:t>bir sosyal ortamda yaşamını ilişkisel olarak sürdürmesi amaçlanmaktadır. </a:t>
            </a:r>
            <a:endParaRPr lang="tr-TR" dirty="0" smtClean="0">
              <a:latin typeface="Comic Sans MS" pitchFamily="66" charset="0"/>
            </a:endParaRPr>
          </a:p>
          <a:p>
            <a:pPr>
              <a:buNone/>
            </a:pPr>
            <a:r>
              <a:rPr lang="tr-TR" dirty="0" smtClean="0">
                <a:latin typeface="Comic Sans MS" pitchFamily="66" charset="0"/>
              </a:rPr>
              <a:t>     Bu </a:t>
            </a:r>
            <a:r>
              <a:rPr lang="tr-TR" dirty="0">
                <a:latin typeface="Comic Sans MS" pitchFamily="66" charset="0"/>
              </a:rPr>
              <a:t>çerçevede tüm eğitim hizmetlerinin yapılandırılması,yürütülmesi ve değerlendirilmesinde kişisel rehberlik hizmetlerinin yeri eğitimin kendisi kadar önemlidir.</a:t>
            </a:r>
          </a:p>
          <a:p>
            <a:endParaRPr lang="tr-TR" dirty="0">
              <a:latin typeface="Comic Sans MS" pitchFamily="66" charset="0"/>
            </a:endParaRPr>
          </a:p>
        </p:txBody>
      </p:sp>
      <p:pic>
        <p:nvPicPr>
          <p:cNvPr id="26626" name="Picture 2" descr="C:\Users\Saba Hoca\Desktop\rehberlik resimleri\33.jpg"/>
          <p:cNvPicPr>
            <a:picLocks noChangeAspect="1" noChangeArrowheads="1"/>
          </p:cNvPicPr>
          <p:nvPr/>
        </p:nvPicPr>
        <p:blipFill>
          <a:blip r:embed="rId2"/>
          <a:srcRect/>
          <a:stretch>
            <a:fillRect/>
          </a:stretch>
        </p:blipFill>
        <p:spPr bwMode="auto">
          <a:xfrm>
            <a:off x="4000496" y="4429132"/>
            <a:ext cx="1500198" cy="200026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500042"/>
            <a:ext cx="8229600" cy="4525963"/>
          </a:xfrm>
        </p:spPr>
        <p:txBody>
          <a:bodyPr>
            <a:normAutofit fontScale="77500" lnSpcReduction="20000"/>
          </a:bodyPr>
          <a:lstStyle/>
          <a:p>
            <a:pPr>
              <a:buNone/>
            </a:pPr>
            <a:r>
              <a:rPr lang="tr-TR" dirty="0" smtClean="0">
                <a:latin typeface="Comic Sans MS" pitchFamily="66" charset="0"/>
              </a:rPr>
              <a:t>     Kişisel </a:t>
            </a:r>
            <a:r>
              <a:rPr lang="tr-TR" dirty="0">
                <a:latin typeface="Comic Sans MS" pitchFamily="66" charset="0"/>
              </a:rPr>
              <a:t>rehberlik</a:t>
            </a:r>
            <a:r>
              <a:rPr lang="tr-TR" dirty="0" smtClean="0">
                <a:latin typeface="Comic Sans MS" pitchFamily="66" charset="0"/>
              </a:rPr>
              <a:t>, </a:t>
            </a:r>
            <a:r>
              <a:rPr lang="tr-TR" dirty="0" err="1" smtClean="0">
                <a:latin typeface="Comic Sans MS" pitchFamily="66" charset="0"/>
              </a:rPr>
              <a:t>Kepçeoğlu</a:t>
            </a:r>
            <a:r>
              <a:rPr lang="tr-TR" dirty="0" smtClean="0">
                <a:latin typeface="Comic Sans MS" pitchFamily="66" charset="0"/>
              </a:rPr>
              <a:t> </a:t>
            </a:r>
            <a:r>
              <a:rPr lang="tr-TR" dirty="0">
                <a:latin typeface="Comic Sans MS" pitchFamily="66" charset="0"/>
              </a:rPr>
              <a:t>tarafından “bireylerin kendileri ile ilgili kişisel problemlerin çözümü için yapılan yardımlar” olarak tanımlanmaktadır. </a:t>
            </a:r>
            <a:r>
              <a:rPr lang="tr-TR" dirty="0" err="1" smtClean="0">
                <a:latin typeface="Comic Sans MS" pitchFamily="66" charset="0"/>
              </a:rPr>
              <a:t>Binbaşıoğlu</a:t>
            </a:r>
            <a:r>
              <a:rPr lang="tr-TR" dirty="0" smtClean="0">
                <a:latin typeface="Comic Sans MS" pitchFamily="66" charset="0"/>
              </a:rPr>
              <a:t>, </a:t>
            </a:r>
            <a:r>
              <a:rPr lang="tr-TR" dirty="0">
                <a:latin typeface="Comic Sans MS" pitchFamily="66" charset="0"/>
              </a:rPr>
              <a:t>kişisel rehberliği,eğitsel ve mesleki rehberlik dışında rehberlik hizmetleri olarak değerlendirmektedir. </a:t>
            </a:r>
            <a:endParaRPr lang="tr-TR" dirty="0" smtClean="0">
              <a:latin typeface="Comic Sans MS" pitchFamily="66" charset="0"/>
            </a:endParaRPr>
          </a:p>
          <a:p>
            <a:pPr>
              <a:buNone/>
            </a:pPr>
            <a:r>
              <a:rPr lang="tr-TR" dirty="0" smtClean="0">
                <a:latin typeface="Comic Sans MS" pitchFamily="66" charset="0"/>
              </a:rPr>
              <a:t>     Sonuç da,kişisel </a:t>
            </a:r>
            <a:r>
              <a:rPr lang="tr-TR" dirty="0">
                <a:latin typeface="Comic Sans MS" pitchFamily="66" charset="0"/>
              </a:rPr>
              <a:t>rehberlik hizmetlerinin belli problem alanlarında kişiye sunulan yardımları içerdiği görülmektedir. Bu problemin bir kısmı dışsal gözlenebilme özelliği taşırken,bir kısmı kişinin içsel dünyasında saklıdır. Her iki durumda da kişinin bu problemliliğini önlemek veya ortadan kaldırmak gerekmektedir.</a:t>
            </a:r>
          </a:p>
          <a:p>
            <a:endParaRPr lang="tr-TR" dirty="0">
              <a:latin typeface="Comic Sans MS" pitchFamily="66" charset="0"/>
            </a:endParaRPr>
          </a:p>
        </p:txBody>
      </p:sp>
      <p:pic>
        <p:nvPicPr>
          <p:cNvPr id="25602" name="Picture 2" descr="C:\Users\Saba Hoca\Desktop\rehberlik resimleri\18.jpg"/>
          <p:cNvPicPr>
            <a:picLocks noChangeAspect="1" noChangeArrowheads="1"/>
          </p:cNvPicPr>
          <p:nvPr/>
        </p:nvPicPr>
        <p:blipFill>
          <a:blip r:embed="rId2"/>
          <a:srcRect/>
          <a:stretch>
            <a:fillRect/>
          </a:stretch>
        </p:blipFill>
        <p:spPr bwMode="auto">
          <a:xfrm>
            <a:off x="4000496" y="4500570"/>
            <a:ext cx="2286016" cy="1928826"/>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928670"/>
            <a:ext cx="8229600" cy="4525963"/>
          </a:xfrm>
        </p:spPr>
        <p:txBody>
          <a:bodyPr>
            <a:normAutofit fontScale="62500" lnSpcReduction="20000"/>
          </a:bodyPr>
          <a:lstStyle/>
          <a:p>
            <a:pPr>
              <a:buNone/>
            </a:pPr>
            <a:r>
              <a:rPr lang="tr-TR" dirty="0" smtClean="0">
                <a:latin typeface="Comic Sans MS" pitchFamily="66" charset="0"/>
              </a:rPr>
              <a:t>       KİŞİSEL </a:t>
            </a:r>
            <a:r>
              <a:rPr lang="tr-TR" dirty="0">
                <a:latin typeface="Comic Sans MS" pitchFamily="66" charset="0"/>
              </a:rPr>
              <a:t>REHBERLİK MODELLERİ</a:t>
            </a:r>
          </a:p>
          <a:p>
            <a:pPr>
              <a:buNone/>
            </a:pPr>
            <a:r>
              <a:rPr lang="tr-TR" dirty="0" smtClean="0">
                <a:latin typeface="Comic Sans MS" pitchFamily="66" charset="0"/>
              </a:rPr>
              <a:t>    Kişisel </a:t>
            </a:r>
            <a:r>
              <a:rPr lang="tr-TR" dirty="0">
                <a:latin typeface="Comic Sans MS" pitchFamily="66" charset="0"/>
              </a:rPr>
              <a:t>rehberlik hizmetlerinin sunumu değişik yollarla gerçekleştirilmektedir. Bunlar farklı sınıflamalar altında incelenebilir. Bu hizmetlerinin özellikle sınıf öğretmenleri tarafından yürütülmesi önceliğine dayalı olarak grup formatı işlevsel bir model olarak karşımıza çıkmaktadır.</a:t>
            </a:r>
          </a:p>
          <a:p>
            <a:pPr>
              <a:buNone/>
            </a:pPr>
            <a:r>
              <a:rPr lang="tr-TR" dirty="0" smtClean="0">
                <a:latin typeface="Comic Sans MS" pitchFamily="66" charset="0"/>
              </a:rPr>
              <a:t>     Sosyal </a:t>
            </a:r>
            <a:r>
              <a:rPr lang="tr-TR" dirty="0">
                <a:latin typeface="Comic Sans MS" pitchFamily="66" charset="0"/>
              </a:rPr>
              <a:t>bir yapı sunan grup rehberliği birçok kişisel-sosyal problemin gelişimsel konuların,eğitsel çalışmaların gerçekleştirilmesi açısından uygun düşmektedir. </a:t>
            </a:r>
            <a:endParaRPr lang="tr-TR" dirty="0" smtClean="0">
              <a:latin typeface="Comic Sans MS" pitchFamily="66" charset="0"/>
            </a:endParaRPr>
          </a:p>
          <a:p>
            <a:pPr>
              <a:buNone/>
            </a:pPr>
            <a:r>
              <a:rPr lang="tr-TR" dirty="0" smtClean="0">
                <a:latin typeface="Comic Sans MS" pitchFamily="66" charset="0"/>
              </a:rPr>
              <a:t>        Bu </a:t>
            </a:r>
            <a:r>
              <a:rPr lang="tr-TR" dirty="0">
                <a:latin typeface="Comic Sans MS" pitchFamily="66" charset="0"/>
              </a:rPr>
              <a:t>eğitsel çalışmalar:</a:t>
            </a:r>
          </a:p>
          <a:p>
            <a:pPr>
              <a:buNone/>
            </a:pPr>
            <a:r>
              <a:rPr lang="tr-TR" dirty="0" smtClean="0">
                <a:latin typeface="Comic Sans MS" pitchFamily="66" charset="0"/>
              </a:rPr>
              <a:t>        Küçük </a:t>
            </a:r>
            <a:r>
              <a:rPr lang="tr-TR" dirty="0">
                <a:latin typeface="Comic Sans MS" pitchFamily="66" charset="0"/>
              </a:rPr>
              <a:t>gruplarla etkileşim</a:t>
            </a:r>
          </a:p>
          <a:p>
            <a:pPr>
              <a:buNone/>
            </a:pPr>
            <a:r>
              <a:rPr lang="tr-TR" dirty="0" smtClean="0">
                <a:latin typeface="Comic Sans MS" pitchFamily="66" charset="0"/>
              </a:rPr>
              <a:t>        Psikolojik </a:t>
            </a:r>
            <a:r>
              <a:rPr lang="tr-TR" dirty="0">
                <a:latin typeface="Comic Sans MS" pitchFamily="66" charset="0"/>
              </a:rPr>
              <a:t>eğitim</a:t>
            </a:r>
          </a:p>
          <a:p>
            <a:pPr>
              <a:buNone/>
            </a:pPr>
            <a:r>
              <a:rPr lang="tr-TR" dirty="0" smtClean="0">
                <a:latin typeface="Comic Sans MS" pitchFamily="66" charset="0"/>
              </a:rPr>
              <a:t>        Sosyal </a:t>
            </a:r>
            <a:r>
              <a:rPr lang="tr-TR" dirty="0">
                <a:latin typeface="Comic Sans MS" pitchFamily="66" charset="0"/>
              </a:rPr>
              <a:t>beceri geliştirme</a:t>
            </a:r>
          </a:p>
          <a:p>
            <a:pPr>
              <a:buNone/>
            </a:pPr>
            <a:r>
              <a:rPr lang="tr-TR" dirty="0" smtClean="0">
                <a:latin typeface="Comic Sans MS" pitchFamily="66" charset="0"/>
              </a:rPr>
              <a:t>        Oyunlar </a:t>
            </a:r>
            <a:r>
              <a:rPr lang="tr-TR" dirty="0">
                <a:latin typeface="Comic Sans MS" pitchFamily="66" charset="0"/>
              </a:rPr>
              <a:t>ve etkinlikler şeklinde gerçekleştirilmesi mümkündür.</a:t>
            </a:r>
          </a:p>
          <a:p>
            <a:endParaRPr lang="tr-TR"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571480"/>
            <a:ext cx="8229600" cy="4525963"/>
          </a:xfrm>
        </p:spPr>
        <p:txBody>
          <a:bodyPr/>
          <a:lstStyle/>
          <a:p>
            <a:pPr>
              <a:buNone/>
            </a:pPr>
            <a:r>
              <a:rPr lang="tr-TR" dirty="0" smtClean="0">
                <a:latin typeface="Comic Sans MS" pitchFamily="66" charset="0"/>
              </a:rPr>
              <a:t>    Ahlak </a:t>
            </a:r>
            <a:r>
              <a:rPr lang="tr-TR" dirty="0">
                <a:latin typeface="Comic Sans MS" pitchFamily="66" charset="0"/>
              </a:rPr>
              <a:t>yargıları konusunda çocukların </a:t>
            </a:r>
            <a:r>
              <a:rPr lang="tr-TR" dirty="0" err="1">
                <a:latin typeface="Comic Sans MS" pitchFamily="66" charset="0"/>
              </a:rPr>
              <a:t>farkındalıklarının</a:t>
            </a:r>
            <a:r>
              <a:rPr lang="tr-TR" dirty="0">
                <a:latin typeface="Comic Sans MS" pitchFamily="66" charset="0"/>
              </a:rPr>
              <a:t> artırılması</a:t>
            </a:r>
          </a:p>
          <a:p>
            <a:pPr>
              <a:buNone/>
            </a:pPr>
            <a:r>
              <a:rPr lang="tr-TR" dirty="0" smtClean="0">
                <a:latin typeface="Comic Sans MS" pitchFamily="66" charset="0"/>
              </a:rPr>
              <a:t>     Tartışma </a:t>
            </a:r>
            <a:r>
              <a:rPr lang="tr-TR" dirty="0">
                <a:latin typeface="Comic Sans MS" pitchFamily="66" charset="0"/>
              </a:rPr>
              <a:t>ve müsamere ortamlarının yaratılması gibi çalışma ve etkinliklerinin okul çağı çocuklarında </a:t>
            </a:r>
            <a:r>
              <a:rPr lang="tr-TR" dirty="0" smtClean="0">
                <a:latin typeface="Comic Sans MS" pitchFamily="66" charset="0"/>
              </a:rPr>
              <a:t>ahlak gelişimine </a:t>
            </a:r>
            <a:r>
              <a:rPr lang="tr-TR" dirty="0">
                <a:latin typeface="Comic Sans MS" pitchFamily="66" charset="0"/>
              </a:rPr>
              <a:t>katkı sağlayacağı belirtilmektedir.</a:t>
            </a:r>
          </a:p>
          <a:p>
            <a:endParaRPr lang="tr-TR" dirty="0">
              <a:latin typeface="Comic Sans MS" pitchFamily="66" charset="0"/>
            </a:endParaRPr>
          </a:p>
        </p:txBody>
      </p:sp>
      <p:pic>
        <p:nvPicPr>
          <p:cNvPr id="24578" name="Picture 2" descr="C:\Users\Saba Hoca\Desktop\rehberlik resimleri\t.jpg"/>
          <p:cNvPicPr>
            <a:picLocks noChangeAspect="1" noChangeArrowheads="1"/>
          </p:cNvPicPr>
          <p:nvPr/>
        </p:nvPicPr>
        <p:blipFill>
          <a:blip r:embed="rId2"/>
          <a:srcRect/>
          <a:stretch>
            <a:fillRect/>
          </a:stretch>
        </p:blipFill>
        <p:spPr bwMode="auto">
          <a:xfrm>
            <a:off x="4071934" y="4143380"/>
            <a:ext cx="2143140" cy="1366843"/>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785794"/>
            <a:ext cx="8229600" cy="4525963"/>
          </a:xfrm>
        </p:spPr>
        <p:txBody>
          <a:bodyPr>
            <a:normAutofit fontScale="77500" lnSpcReduction="20000"/>
          </a:bodyPr>
          <a:lstStyle/>
          <a:p>
            <a:pPr>
              <a:buNone/>
            </a:pPr>
            <a:r>
              <a:rPr lang="tr-TR" dirty="0" smtClean="0">
                <a:latin typeface="Comic Sans MS" pitchFamily="66" charset="0"/>
              </a:rPr>
              <a:t>     HÜMANİSTLİK EĞİTİM VE KİŞİSEL REHBERLİK HİZMETLERİ</a:t>
            </a:r>
            <a:endParaRPr lang="tr-TR" dirty="0">
              <a:latin typeface="Comic Sans MS" pitchFamily="66" charset="0"/>
            </a:endParaRPr>
          </a:p>
          <a:p>
            <a:pPr>
              <a:buNone/>
            </a:pPr>
            <a:r>
              <a:rPr lang="tr-TR" dirty="0" smtClean="0">
                <a:latin typeface="Comic Sans MS" pitchFamily="66" charset="0"/>
              </a:rPr>
              <a:t>     </a:t>
            </a:r>
            <a:r>
              <a:rPr lang="tr-TR" dirty="0" err="1" smtClean="0">
                <a:latin typeface="Comic Sans MS" pitchFamily="66" charset="0"/>
              </a:rPr>
              <a:t>Hümanistik</a:t>
            </a:r>
            <a:r>
              <a:rPr lang="tr-TR" dirty="0" smtClean="0">
                <a:latin typeface="Comic Sans MS" pitchFamily="66" charset="0"/>
              </a:rPr>
              <a:t> yaklaşımın </a:t>
            </a:r>
            <a:r>
              <a:rPr lang="tr-TR" dirty="0">
                <a:latin typeface="Comic Sans MS" pitchFamily="66" charset="0"/>
              </a:rPr>
              <a:t>katkılarıyla insan doğasının olumlu olarak değerlendirilmesi gündeme gelmiştir. Bu nedenle günümüzde psikoloji </a:t>
            </a:r>
            <a:r>
              <a:rPr lang="tr-TR" dirty="0" smtClean="0">
                <a:latin typeface="Comic Sans MS" pitchFamily="66" charset="0"/>
              </a:rPr>
              <a:t>normal davranışlar üzerine çalışmaktadır.</a:t>
            </a:r>
            <a:endParaRPr lang="tr-TR" dirty="0">
              <a:latin typeface="Comic Sans MS" pitchFamily="66" charset="0"/>
            </a:endParaRPr>
          </a:p>
          <a:p>
            <a:pPr>
              <a:buNone/>
            </a:pPr>
            <a:r>
              <a:rPr lang="tr-TR" dirty="0" smtClean="0">
                <a:latin typeface="Comic Sans MS" pitchFamily="66" charset="0"/>
              </a:rPr>
              <a:t>     </a:t>
            </a:r>
            <a:r>
              <a:rPr lang="tr-TR" dirty="0" err="1" smtClean="0">
                <a:latin typeface="Comic Sans MS" pitchFamily="66" charset="0"/>
              </a:rPr>
              <a:t>Hümanistik</a:t>
            </a:r>
            <a:r>
              <a:rPr lang="tr-TR" dirty="0" smtClean="0">
                <a:latin typeface="Comic Sans MS" pitchFamily="66" charset="0"/>
              </a:rPr>
              <a:t> </a:t>
            </a:r>
            <a:r>
              <a:rPr lang="tr-TR" dirty="0">
                <a:latin typeface="Comic Sans MS" pitchFamily="66" charset="0"/>
              </a:rPr>
              <a:t>eğitimde,kişisel rehberlik hizmetlerini öğretmenin insan doğasına ilişkin </a:t>
            </a:r>
            <a:r>
              <a:rPr lang="tr-TR" dirty="0" smtClean="0">
                <a:latin typeface="Comic Sans MS" pitchFamily="66" charset="0"/>
              </a:rPr>
              <a:t>tutumları </a:t>
            </a:r>
            <a:r>
              <a:rPr lang="tr-TR" dirty="0">
                <a:latin typeface="Comic Sans MS" pitchFamily="66" charset="0"/>
              </a:rPr>
              <a:t>belirler. Günümüzde bir boyutu ile öğrenci merkezli eğitim adını da verdiğimiz bu yaklaşımda,öğretmen bireysel farklılıklara dayalı çeşitliliğinin verimliliği </a:t>
            </a:r>
            <a:r>
              <a:rPr lang="tr-TR" dirty="0" smtClean="0">
                <a:latin typeface="Comic Sans MS" pitchFamily="66" charset="0"/>
              </a:rPr>
              <a:t>arttırdığını </a:t>
            </a:r>
            <a:r>
              <a:rPr lang="tr-TR" dirty="0">
                <a:latin typeface="Comic Sans MS" pitchFamily="66" charset="0"/>
              </a:rPr>
              <a:t>bilen ve demokratik tutumlara sahip bir rehberdir.</a:t>
            </a:r>
          </a:p>
          <a:p>
            <a:endParaRPr lang="tr-TR" dirty="0">
              <a:latin typeface="Comic Sans MS"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714356"/>
            <a:ext cx="8229600" cy="4525963"/>
          </a:xfrm>
        </p:spPr>
        <p:txBody>
          <a:bodyPr>
            <a:normAutofit fontScale="85000" lnSpcReduction="10000"/>
          </a:bodyPr>
          <a:lstStyle/>
          <a:p>
            <a:pPr>
              <a:buNone/>
            </a:pPr>
            <a:r>
              <a:rPr lang="tr-TR" dirty="0" smtClean="0">
                <a:latin typeface="Comic Sans MS" pitchFamily="66" charset="0"/>
              </a:rPr>
              <a:t>     </a:t>
            </a:r>
            <a:r>
              <a:rPr lang="tr-TR" dirty="0" err="1" smtClean="0">
                <a:latin typeface="Comic Sans MS" pitchFamily="66" charset="0"/>
              </a:rPr>
              <a:t>Hümanistik</a:t>
            </a:r>
            <a:r>
              <a:rPr lang="tr-TR" dirty="0" smtClean="0">
                <a:latin typeface="Comic Sans MS" pitchFamily="66" charset="0"/>
              </a:rPr>
              <a:t> </a:t>
            </a:r>
            <a:r>
              <a:rPr lang="tr-TR" dirty="0">
                <a:latin typeface="Comic Sans MS" pitchFamily="66" charset="0"/>
              </a:rPr>
              <a:t>eğitimin doğal parçalarından biri sınıf atmosferidir. Sınıf atmosferinin demokratik olarak işletilmesi ve öğretmen tutumlarının saygı ve değer vermeye dayalı olması ön koşullar olarak ileri sürülmektedir.</a:t>
            </a:r>
          </a:p>
          <a:p>
            <a:pPr>
              <a:buNone/>
            </a:pPr>
            <a:r>
              <a:rPr lang="tr-TR" dirty="0" smtClean="0">
                <a:latin typeface="Comic Sans MS" pitchFamily="66" charset="0"/>
              </a:rPr>
              <a:t>       Bir </a:t>
            </a:r>
            <a:r>
              <a:rPr lang="tr-TR" dirty="0">
                <a:latin typeface="Comic Sans MS" pitchFamily="66" charset="0"/>
              </a:rPr>
              <a:t>başak model olarak ele alınması gereken yaklaşım seçim teorisidir. </a:t>
            </a:r>
            <a:r>
              <a:rPr lang="tr-TR" dirty="0" smtClean="0">
                <a:latin typeface="Comic Sans MS" pitchFamily="66" charset="0"/>
              </a:rPr>
              <a:t>Seçim </a:t>
            </a:r>
            <a:r>
              <a:rPr lang="tr-TR" dirty="0">
                <a:latin typeface="Comic Sans MS" pitchFamily="66" charset="0"/>
              </a:rPr>
              <a:t>teorisi veya gerçekçilik terapisinde kişinin bir bütün olarak ele alınması,duygu,düşünce,eylem,fizyolojisiyle herhangi bir davranışın toplam davranış olarak değerlendirilmesi söz konusudur.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214290"/>
            <a:ext cx="8229600" cy="4525963"/>
          </a:xfrm>
        </p:spPr>
        <p:txBody>
          <a:bodyPr>
            <a:normAutofit/>
          </a:bodyPr>
          <a:lstStyle/>
          <a:p>
            <a:pPr>
              <a:buNone/>
            </a:pPr>
            <a:r>
              <a:rPr lang="tr-TR" dirty="0" smtClean="0">
                <a:latin typeface="Comic Sans MS" pitchFamily="66" charset="0"/>
              </a:rPr>
              <a:t>      REHBERLİK </a:t>
            </a:r>
            <a:r>
              <a:rPr lang="tr-TR" dirty="0">
                <a:latin typeface="Comic Sans MS" pitchFamily="66" charset="0"/>
              </a:rPr>
              <a:t>HİZMETLERİ VE UYUM</a:t>
            </a:r>
          </a:p>
          <a:p>
            <a:pPr>
              <a:buNone/>
            </a:pPr>
            <a:r>
              <a:rPr lang="tr-TR" dirty="0" smtClean="0">
                <a:latin typeface="Comic Sans MS" pitchFamily="66" charset="0"/>
              </a:rPr>
              <a:t>     Rehberlik </a:t>
            </a:r>
            <a:r>
              <a:rPr lang="tr-TR" dirty="0">
                <a:latin typeface="Comic Sans MS" pitchFamily="66" charset="0"/>
              </a:rPr>
              <a:t>hizmetlerinin anlaşılmasında uyum (</a:t>
            </a:r>
            <a:r>
              <a:rPr lang="tr-TR" dirty="0" err="1" smtClean="0">
                <a:latin typeface="Comic Sans MS" pitchFamily="66" charset="0"/>
              </a:rPr>
              <a:t>adaptation</a:t>
            </a:r>
            <a:r>
              <a:rPr lang="tr-TR" dirty="0" smtClean="0">
                <a:latin typeface="Comic Sans MS" pitchFamily="66" charset="0"/>
              </a:rPr>
              <a:t>), önemli </a:t>
            </a:r>
            <a:r>
              <a:rPr lang="tr-TR" dirty="0">
                <a:latin typeface="Comic Sans MS" pitchFamily="66" charset="0"/>
              </a:rPr>
              <a:t>kavramlardan biridir. Uyum insanın yaşamını devam ettirmesi ve bunu başarmak için gerekli olan kapasitesi,i bunun yanında bireyin dış dünya ile ilişkilerindeki dengesidir. </a:t>
            </a:r>
          </a:p>
          <a:p>
            <a:endParaRPr lang="tr-TR" dirty="0">
              <a:latin typeface="Comic Sans MS" pitchFamily="66" charset="0"/>
            </a:endParaRPr>
          </a:p>
        </p:txBody>
      </p:sp>
      <p:pic>
        <p:nvPicPr>
          <p:cNvPr id="23554" name="Picture 2" descr="C:\Users\Saba Hoca\Desktop\rehberlik resimleri\konusma-ile-ilgili-sozler.jpg"/>
          <p:cNvPicPr>
            <a:picLocks noChangeAspect="1" noChangeArrowheads="1"/>
          </p:cNvPicPr>
          <p:nvPr/>
        </p:nvPicPr>
        <p:blipFill>
          <a:blip r:embed="rId2"/>
          <a:srcRect/>
          <a:stretch>
            <a:fillRect/>
          </a:stretch>
        </p:blipFill>
        <p:spPr bwMode="auto">
          <a:xfrm>
            <a:off x="2428860" y="3929066"/>
            <a:ext cx="3853764" cy="2562232"/>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428604"/>
            <a:ext cx="8229600" cy="4525963"/>
          </a:xfrm>
        </p:spPr>
        <p:txBody>
          <a:bodyPr>
            <a:normAutofit fontScale="92500" lnSpcReduction="10000"/>
          </a:bodyPr>
          <a:lstStyle/>
          <a:p>
            <a:pPr>
              <a:buNone/>
            </a:pPr>
            <a:r>
              <a:rPr lang="tr-TR" dirty="0" smtClean="0">
                <a:latin typeface="Comic Sans MS" pitchFamily="66" charset="0"/>
              </a:rPr>
              <a:t>     Uyum </a:t>
            </a:r>
            <a:r>
              <a:rPr lang="tr-TR" dirty="0">
                <a:latin typeface="Comic Sans MS" pitchFamily="66" charset="0"/>
              </a:rPr>
              <a:t>kişinin kendisiyle barışık olmasını gerektirir. Kişinin kendisi ile olan uyumu en zor veya karmaşık olanıdır. İhtiyaçlarını en gerekli olandan kendini gerçekleştirmeye kadar bir hiyerarşi içerisinde karşılaması uyumu kolaylaştırır. Kişinin kendisiyle uyumu içsel yolculuk yapmasını gerektirir. Gizilgüçlerini işleyerek yeteneklerini geliştirmeli; kendi doğal yapısını tanımış ve olduğu gibi kabul etmelidir. </a:t>
            </a:r>
          </a:p>
          <a:p>
            <a:endParaRPr lang="tr-TR" dirty="0">
              <a:latin typeface="Comic Sans MS" pitchFamily="66"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TotalTime>
  <Words>536</Words>
  <Application>Microsoft Office PowerPoint</Application>
  <PresentationFormat>Ekran Gösterisi (4:3)</PresentationFormat>
  <Paragraphs>35</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Comic Sans MS</vt:lpstr>
      <vt:lpstr>Ofis Teması</vt:lpstr>
      <vt:lpstr>KİŞİSEL REHBERLİK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Saba Hoca</dc:creator>
  <cp:lastModifiedBy>saba</cp:lastModifiedBy>
  <cp:revision>38</cp:revision>
  <dcterms:created xsi:type="dcterms:W3CDTF">2014-01-27T11:39:52Z</dcterms:created>
  <dcterms:modified xsi:type="dcterms:W3CDTF">2018-02-12T12:53:11Z</dcterms:modified>
</cp:coreProperties>
</file>