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A586856-D40A-4CFE-A7B5-0E70738CDA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B16C524-93AD-4A68-8145-3F0D05970AC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7848600" cy="35814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STRÜKTÜRÜ (YAPI)</a:t>
            </a:r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</a:br>
            <a:r>
              <a:rPr lang="tr-TR" sz="3600" dirty="0" smtClean="0">
                <a:solidFill>
                  <a:srgbClr val="FF0000"/>
                </a:solidFill>
              </a:rPr>
              <a:t/>
            </a:r>
            <a:br>
              <a:rPr lang="tr-TR" sz="3600" dirty="0" smtClean="0">
                <a:solidFill>
                  <a:srgbClr val="FF0000"/>
                </a:solidFill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Toprak parçacıklarının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agregatlar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(topak, grup) halinde birleşmeleri ve toprak içindeki düzeni.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6632"/>
            <a:ext cx="8496944" cy="453650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400" dirty="0" smtClean="0">
                <a:solidFill>
                  <a:schemeClr val="accent1"/>
                </a:solidFill>
              </a:rPr>
              <a:t>           </a:t>
            </a: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4840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prismatic structure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43000"/>
            <a:ext cx="1962150" cy="1870075"/>
          </a:xfrm>
        </p:spPr>
      </p:pic>
      <p:sp>
        <p:nvSpPr>
          <p:cNvPr id="41992" name="1 Başlık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8229600" cy="868363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yapIsI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(strüktür)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tİplerİ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555" name="Picture 5" descr="prism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143000"/>
            <a:ext cx="2362200" cy="1874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" descr="Plat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214" y="3656012"/>
            <a:ext cx="2489200" cy="1698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 descr="platy structur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81400"/>
            <a:ext cx="26670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685800" y="1447800"/>
            <a:ext cx="1447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Prizma benzeri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609600" y="3886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Levhalı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39750" y="2492375"/>
            <a:ext cx="230346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sz="1800" dirty="0">
                <a:latin typeface="Arial" charset="0"/>
              </a:rPr>
              <a:t>Prizmatik</a:t>
            </a:r>
          </a:p>
          <a:p>
            <a:pPr algn="ctr" eaLnBrk="1" hangingPunct="1"/>
            <a:r>
              <a:rPr lang="tr-TR" altLang="tr-TR" sz="1800" dirty="0" err="1">
                <a:latin typeface="Arial" charset="0"/>
              </a:rPr>
              <a:t>Kolumnar</a:t>
            </a:r>
            <a:endParaRPr lang="tr-TR" altLang="tr-TR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10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365760"/>
            <a:ext cx="7520940" cy="830992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strüktürünün oluşumunda rol oynayan faktörler:</a:t>
            </a:r>
            <a:r>
              <a:rPr lang="tr-TR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85225" cy="5181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cs typeface="Times New Roman" pitchFamily="18" charset="0"/>
              </a:rPr>
              <a:t>1.   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Kil, demir ve alüminyum oksitler, organik maddenin koloidal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fraksiyonları,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2.    Yavaş yavaş çürüyen organik madde,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3.    Bir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ve iki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değerlikli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katyonlar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-Mg)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4.    Bitki kökleri (basınç),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    Mantarlar (misel),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6.    Toprak solucanları (dışkıları),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7.    İklim koşulları (yağışlı ve ılıman-lateritlerde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agregatlaşma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var,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podzollerde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iyi değil),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8.    Islanma ve kuruma olayı,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9.    Donma ve çözünme,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10.  Uygun koşullarda toprak işleme (sonbahar ve ilkbahar),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11.   Kültür bitkileri (çapa bitkileri pamuk ve şekerpancarı strüktür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bozulur, yonca ve üçgülde strüktür düzelir-rotasyon yapılmalı)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12.   Gübreleme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7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" y="83366"/>
            <a:ext cx="9131154" cy="6774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793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7521575" cy="222250"/>
          </a:xfrm>
        </p:spPr>
        <p:txBody>
          <a:bodyPr lIns="91440" tIns="45720" rIns="91440" bIns="45720">
            <a:normAutofit fontScale="90000"/>
          </a:bodyPr>
          <a:lstStyle/>
          <a:p>
            <a:pPr algn="ctr" eaLnBrk="1" hangingPunct="1"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Topraktakİ</a:t>
            </a:r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strüktürel </a:t>
            </a:r>
            <a:r>
              <a:rPr lang="tr-TR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şekİller</a:t>
            </a:r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Arial Black" panose="020B0A04020102020204" pitchFamily="34" charset="0"/>
              </a:rPr>
              <a:t>İ</a:t>
            </a:r>
            <a:r>
              <a:rPr lang="tr-TR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kİ</a:t>
            </a:r>
            <a:r>
              <a:rPr 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strüktürsüz kaynaktan oluşur;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>
          <a:xfrm>
            <a:off x="1549400" y="1557338"/>
            <a:ext cx="7594600" cy="3959225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Teksel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taneler,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Masif Kütleler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Agregat</a:t>
            </a:r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Oluşumu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kil,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Organik madde ve mikroorganizmalar,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seski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oksitler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Kümeleşme-</a:t>
            </a:r>
            <a:r>
              <a:rPr lang="tr-TR" altLang="tr-TR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agregat</a:t>
            </a:r>
            <a:r>
              <a:rPr lang="tr-TR" alt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oluşumu birbirinden farklıdır.</a:t>
            </a:r>
          </a:p>
        </p:txBody>
      </p:sp>
    </p:spTree>
    <p:extLst>
      <p:ext uri="{BB962C8B-B14F-4D97-AF65-F5344CB8AC3E}">
        <p14:creationId xmlns:p14="http://schemas.microsoft.com/office/powerpoint/2010/main" val="6242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ingle grained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0400" y="838200"/>
            <a:ext cx="2133600" cy="1895475"/>
          </a:xfrm>
        </p:spPr>
      </p:pic>
      <p:pic>
        <p:nvPicPr>
          <p:cNvPr id="16387" name="Picture 5" descr="singlegrained stru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990600"/>
            <a:ext cx="2362200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6" descr="massive struct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9718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7" descr="massiv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276600"/>
            <a:ext cx="2362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762000" y="14478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Teksel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762000" y="36576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Masif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323850" y="404813"/>
            <a:ext cx="33845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>
                <a:solidFill>
                  <a:schemeClr val="tx2"/>
                </a:solidFill>
                <a:latin typeface="Calibri" pitchFamily="34" charset="0"/>
              </a:rPr>
              <a:t>Toprak </a:t>
            </a:r>
            <a:r>
              <a:rPr lang="tr-TR" altLang="tr-TR" sz="1800" b="1">
                <a:solidFill>
                  <a:schemeClr val="tx2"/>
                </a:solidFill>
                <a:latin typeface="Arial" charset="0"/>
              </a:rPr>
              <a:t>(strüktür)</a:t>
            </a:r>
            <a:r>
              <a:rPr lang="tr-TR" altLang="tr-TR" sz="1800">
                <a:solidFill>
                  <a:schemeClr val="tx2"/>
                </a:solidFill>
                <a:latin typeface="Arial" charset="0"/>
              </a:rPr>
              <a:t> </a:t>
            </a:r>
            <a:r>
              <a:rPr lang="tr-TR" altLang="tr-TR" b="1">
                <a:solidFill>
                  <a:schemeClr val="tx2"/>
                </a:solidFill>
                <a:latin typeface="Calibri" pitchFamily="34" charset="0"/>
              </a:rPr>
              <a:t>yapısı</a:t>
            </a:r>
            <a:endParaRPr lang="en-US" altLang="tr-TR" b="1">
              <a:solidFill>
                <a:schemeClr val="tx2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3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25538"/>
            <a:ext cx="8537575" cy="485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2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>
          <a:xfrm>
            <a:off x="914400" y="115888"/>
            <a:ext cx="8229600" cy="865187"/>
          </a:xfrm>
        </p:spPr>
        <p:txBody>
          <a:bodyPr lIns="91440" tIns="45720" rIns="91440" bIns="45720"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Strüktür;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>
          <a:xfrm>
            <a:off x="0" y="836613"/>
            <a:ext cx="8496300" cy="460851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içindeki su ve havanın miktarını kontrol etmekte,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Hareket ve dolaşımlarını yönlendirmekte,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Toprağın erozyona uğrama derecesini kontrol etmektedir.</a:t>
            </a:r>
            <a:endParaRPr lang="tr-TR" altLang="tr-TR" sz="2400" b="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Kurak ve sıcak bölgelerde;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OM az, kümeleşme de      </a:t>
            </a:r>
          </a:p>
          <a:p>
            <a:pPr marL="0" indent="0" algn="just" eaLnBrk="1" hangingPunct="1">
              <a:lnSpc>
                <a:spcPct val="8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azdır,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Yağışlı/soğuk bölge topraklarında;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kil ve OM fazla ancak yıkanma ile alta taşınır, üst katta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agregasyon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iyi değildir,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Yağışlı/sıcak bölge topraklarında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; kil ve OM az ancak Fe oksitler fazladır ve granül yapı/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agregasyon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iyidir.</a:t>
            </a:r>
          </a:p>
        </p:txBody>
      </p:sp>
    </p:spTree>
    <p:extLst>
      <p:ext uri="{BB962C8B-B14F-4D97-AF65-F5344CB8AC3E}">
        <p14:creationId xmlns:p14="http://schemas.microsoft.com/office/powerpoint/2010/main" val="332451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 idx="4294967295"/>
          </p:nvPr>
        </p:nvSpPr>
        <p:spPr>
          <a:xfrm>
            <a:off x="0" y="620713"/>
            <a:ext cx="7772400" cy="777875"/>
          </a:xfrm>
        </p:spPr>
        <p:txBody>
          <a:bodyPr lIns="91440" tIns="45720" rIns="91440" bIns="45720">
            <a:normAutofit fontScale="90000"/>
          </a:bodyPr>
          <a:lstStyle/>
          <a:p>
            <a:pPr algn="ctr" eaLnBrk="1" hangingPunct="1">
              <a:defRPr/>
            </a:pPr>
            <a:r>
              <a:rPr lang="tr-TR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MİkroorganİzmalarIn</a:t>
            </a:r>
            <a:r>
              <a:rPr 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strüktür </a:t>
            </a:r>
            <a:r>
              <a:rPr lang="tr-TR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gelİşİmİne</a:t>
            </a:r>
            <a:r>
              <a:rPr 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etkİsİ</a:t>
            </a:r>
            <a:r>
              <a:rPr 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;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>
          <a:xfrm>
            <a:off x="0" y="1628775"/>
            <a:ext cx="8785225" cy="3095625"/>
          </a:xfrm>
        </p:spPr>
        <p:txBody>
          <a:bodyPr>
            <a:noAutofit/>
          </a:bodyPr>
          <a:lstStyle/>
          <a:p>
            <a:pPr marL="609600" indent="-609600" algn="just" eaLnBrk="1" hangingPunct="1">
              <a:buFontTx/>
              <a:buAutoNum type="arabicPeriod"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Mikroorganizmaların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flamentlerinin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(misel) toprak tanelerini mekanik olarak bağlaması,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Mikrobiyal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sentez ürünlerinin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çimentolayıcı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etkileri,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Mikrobiyal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ayrışma ürünlerinin bağlayıcı etkileri</a:t>
            </a:r>
          </a:p>
        </p:txBody>
      </p:sp>
    </p:spTree>
    <p:extLst>
      <p:ext uri="{BB962C8B-B14F-4D97-AF65-F5344CB8AC3E}">
        <p14:creationId xmlns:p14="http://schemas.microsoft.com/office/powerpoint/2010/main" val="26960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idx="4294967295"/>
          </p:nvPr>
        </p:nvSpPr>
        <p:spPr>
          <a:xfrm>
            <a:off x="914400" y="188913"/>
            <a:ext cx="8229600" cy="52451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400" b="1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Ped</a:t>
            </a:r>
            <a:r>
              <a:rPr lang="tr-TR" altLang="tr-TR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: D</a:t>
            </a:r>
            <a:r>
              <a:rPr lang="tr-TR" altLang="tr-TR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oğal toprak kümesi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1600" dirty="0" smtClean="0">
                <a:solidFill>
                  <a:srgbClr val="00CC00"/>
                </a:solidFill>
              </a:rPr>
              <a:t>    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CC00"/>
                </a:solidFill>
              </a:rPr>
              <a:t>                 </a:t>
            </a:r>
            <a:r>
              <a:rPr lang="tr-TR" altLang="tr-TR" sz="2400" b="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TOPRAK STRÜKTÜRÜ 3 KRİTERE GÖRE DEĞERLENDİRİLİR: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Pedlerin</a:t>
            </a: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tanımlanması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Tip (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Pedlerin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şekil ve dizilişi)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Sınıf (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Pedlerin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büyüklüğü)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Derece ( dayanıklılıkları)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88840"/>
            <a:ext cx="3059831" cy="294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09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8588375" cy="62484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STRÜKTÜR TİPLERİ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1</a:t>
            </a:r>
            <a:r>
              <a:rPr lang="tr-TR" altLang="tr-TR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.</a:t>
            </a:r>
            <a:r>
              <a:rPr lang="tr-TR" altLang="tr-TR" sz="2000" b="1" dirty="0" smtClean="0">
                <a:solidFill>
                  <a:srgbClr val="FFC000"/>
                </a:solidFill>
                <a:latin typeface="Arial Black" panose="020B0A04020102020204" pitchFamily="34" charset="0"/>
                <a:cs typeface="Times New Roman" pitchFamily="18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Levha strüktür: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Pedler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yassı levha şeklinde,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 Kümelerin düşey ekseni yatay eksenden küçük,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 Levhalar toprakta yatay konumda,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solidFill>
                  <a:srgbClr val="FFC000"/>
                </a:solidFill>
                <a:latin typeface="Arial Black" panose="020B0A04020102020204" pitchFamily="34" charset="0"/>
                <a:cs typeface="Times New Roman" pitchFamily="18" charset="0"/>
              </a:rPr>
              <a:t> 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2.Prizmatik strüktür:</a:t>
            </a:r>
            <a:endParaRPr lang="tr-TR" altLang="tr-TR" sz="2000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Kümelerin düşey ekseni yatay eksenden küçük,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 Kilce zengin 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gley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ve kahverengi topraklar ve 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alüviyal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topraklarda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 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3.Blok strüktür:</a:t>
            </a:r>
            <a:endParaRPr lang="tr-TR" altLang="tr-TR" sz="2000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Pedler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küplere benzer, yatay ve düşey eksen birbirine eşit,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 Kil yüksek tarla topraklarının çok ıslak yada kuru olduğu dönemde işlenmesiyle oluşur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 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4</a:t>
            </a:r>
            <a:r>
              <a:rPr lang="tr-TR" altLang="tr-TR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.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Küresel strüktür: </a:t>
            </a:r>
            <a:endParaRPr lang="tr-TR" altLang="tr-TR" sz="2000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Pedler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küreye benzer şekilde yuvarlak,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 </a:t>
            </a:r>
            <a:r>
              <a:rPr lang="tr-TR" altLang="tr-TR" sz="2000" b="1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Granüler</a:t>
            </a:r>
            <a:r>
              <a:rPr lang="tr-TR" altLang="tr-TR" sz="2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 ve </a:t>
            </a:r>
            <a:r>
              <a:rPr lang="tr-TR" altLang="tr-TR" sz="2000" b="1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furda</a:t>
            </a:r>
            <a:r>
              <a:rPr lang="tr-TR" altLang="tr-TR" sz="2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 strüktür diye 2 çeşidi var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err="1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Granüler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 strüktür: 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toprak parçacıkları küresel 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agregatlar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halinde</a:t>
            </a:r>
            <a:r>
              <a:rPr lang="tr-TR" altLang="tr-TR" sz="2000" b="1" dirty="0" smtClean="0">
                <a:latin typeface="Arial Black" panose="020B0A04020102020204" pitchFamily="34" charset="0"/>
              </a:rPr>
              <a:t> 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birleşmiş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· </a:t>
            </a:r>
            <a:r>
              <a:rPr lang="tr-TR" altLang="tr-TR" sz="2000" b="1" dirty="0" err="1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Furda</a:t>
            </a:r>
            <a:r>
              <a:rPr lang="tr-TR" altLang="tr-TR" sz="2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 strüktür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: 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agregatların</a:t>
            </a:r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 aralarında boşluk bırakarak birleşmeleri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69891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granular 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1905000" cy="1790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6" descr="blocky stru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1905000" cy="1689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8" descr="granul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76400"/>
            <a:ext cx="2336800" cy="1562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9" descr="block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14800"/>
            <a:ext cx="2438400" cy="1803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Rectangle 13"/>
          <p:cNvSpPr>
            <a:spLocks noChangeArrowheads="1"/>
          </p:cNvSpPr>
          <p:nvPr/>
        </p:nvSpPr>
        <p:spPr bwMode="auto">
          <a:xfrm>
            <a:off x="685800" y="4267200"/>
            <a:ext cx="1600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Blok benzeri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22535" name="Rectangle 14"/>
          <p:cNvSpPr>
            <a:spLocks noChangeArrowheads="1"/>
          </p:cNvSpPr>
          <p:nvPr/>
        </p:nvSpPr>
        <p:spPr bwMode="auto">
          <a:xfrm>
            <a:off x="685800" y="19812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itchFamily="34" charset="0"/>
              </a:rPr>
              <a:t>Küresel</a:t>
            </a:r>
            <a:endParaRPr lang="en-US" altLang="tr-TR" sz="2800">
              <a:latin typeface="Calibri" pitchFamily="34" charset="0"/>
            </a:endParaRPr>
          </a:p>
        </p:txBody>
      </p:sp>
      <p:sp>
        <p:nvSpPr>
          <p:cNvPr id="40968" name="1 Başlık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8229600" cy="868363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yapIsI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(strüktür)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tİplerİ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39750" y="5516563"/>
            <a:ext cx="20161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sz="1800">
                <a:latin typeface="Arial" charset="0"/>
              </a:rPr>
              <a:t>Köşeli blok</a:t>
            </a:r>
          </a:p>
          <a:p>
            <a:pPr algn="ctr" eaLnBrk="1" hangingPunct="1"/>
            <a:r>
              <a:rPr lang="tr-TR" altLang="tr-TR" sz="1800">
                <a:latin typeface="Arial" charset="0"/>
              </a:rPr>
              <a:t>Yarı köşeli blok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39750" y="2492375"/>
            <a:ext cx="1800225" cy="1081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sz="1800">
                <a:latin typeface="Arial" charset="0"/>
              </a:rPr>
              <a:t>Granüler</a:t>
            </a:r>
          </a:p>
          <a:p>
            <a:pPr algn="ctr" eaLnBrk="1" hangingPunct="1"/>
            <a:r>
              <a:rPr lang="tr-TR" altLang="tr-TR" sz="1800">
                <a:latin typeface="Arial" charset="0"/>
              </a:rPr>
              <a:t>Furda</a:t>
            </a:r>
          </a:p>
        </p:txBody>
      </p:sp>
    </p:spTree>
    <p:extLst>
      <p:ext uri="{BB962C8B-B14F-4D97-AF65-F5344CB8AC3E}">
        <p14:creationId xmlns:p14="http://schemas.microsoft.com/office/powerpoint/2010/main" val="21860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221</Words>
  <Application>Microsoft Office PowerPoint</Application>
  <PresentationFormat>Ekran Gösterisi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Açılar</vt:lpstr>
      <vt:lpstr>TOPRAK STRÜKTÜRÜ (YAPI)  Toprak parçacıklarının agregatlar (topak, grup) halinde birleşmeleri ve toprak içindeki düzeni.</vt:lpstr>
      <vt:lpstr>Topraktakİ strüktürel şekİller İkİ strüktürsüz kaynaktan oluşur;</vt:lpstr>
      <vt:lpstr>PowerPoint Sunusu</vt:lpstr>
      <vt:lpstr>PowerPoint Sunusu</vt:lpstr>
      <vt:lpstr>Strüktür;</vt:lpstr>
      <vt:lpstr>MİkroorganİzmalarIn strüktür gelİşİmİne etkİsİ;</vt:lpstr>
      <vt:lpstr>PowerPoint Sunusu</vt:lpstr>
      <vt:lpstr>PowerPoint Sunusu</vt:lpstr>
      <vt:lpstr>Toprak yapIsI (strüktür) tİplerİ</vt:lpstr>
      <vt:lpstr>Toprak yapIsI (strüktür) tİplerİ</vt:lpstr>
      <vt:lpstr>Toprak strüktürünün oluşumunda rol oynayan faktörler: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STRÜKTÜRÜ (YAPI)  Toprak parçacıklarının agregatlar (topak, grup) halinde birleşmeleri ve toprak içindeki düzeni.</dc:title>
  <dc:creator>samsungg</dc:creator>
  <cp:lastModifiedBy>samsungg</cp:lastModifiedBy>
  <cp:revision>2</cp:revision>
  <dcterms:created xsi:type="dcterms:W3CDTF">2019-04-28T20:38:26Z</dcterms:created>
  <dcterms:modified xsi:type="dcterms:W3CDTF">2019-04-28T20:39:09Z</dcterms:modified>
</cp:coreProperties>
</file>