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E2227-8181-416F-B067-0FD646F26E94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F8300-66B9-47EB-9D3A-DB2A4785A7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828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277A4-E4C9-49E3-A4E4-AC0723078A68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8799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2020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51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5264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254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808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1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507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463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995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77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2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B508B-AC52-4DF5-AEFE-D9A51EE001A8}" type="datetimeFigureOut">
              <a:rPr lang="tr-TR" smtClean="0"/>
              <a:t>15.12.2017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1F0EC-29DC-4DA1-AAE3-96FA001EE1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399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</a:t>
            </a:r>
            <a:r>
              <a:rPr lang="tr-TR" smtClean="0"/>
              <a:t>için Mikrobiyoloji 1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773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23593" y="620689"/>
            <a:ext cx="7408333" cy="5289451"/>
          </a:xfrm>
        </p:spPr>
        <p:txBody>
          <a:bodyPr>
            <a:normAutofit lnSpcReduction="10000"/>
          </a:bodyPr>
          <a:lstStyle/>
          <a:p>
            <a:r>
              <a:rPr lang="tr-TR" dirty="0"/>
              <a:t>Selülozdan elde edilebilecek etanol miktarı, mısırdan elde edilebilecek etanol miktarından çok çok fazladır.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Mısırdan </a:t>
            </a:r>
            <a:r>
              <a:rPr lang="tr-TR" dirty="0"/>
              <a:t>etanol </a:t>
            </a:r>
            <a:r>
              <a:rPr lang="tr-TR" dirty="0" err="1"/>
              <a:t>eldesinin</a:t>
            </a:r>
            <a:r>
              <a:rPr lang="tr-TR" dirty="0"/>
              <a:t> aksine selülozdan etanol </a:t>
            </a:r>
            <a:r>
              <a:rPr lang="tr-TR" dirty="0" err="1"/>
              <a:t>eldesinin</a:t>
            </a:r>
            <a:r>
              <a:rPr lang="tr-TR" dirty="0"/>
              <a:t> “</a:t>
            </a:r>
            <a:r>
              <a:rPr lang="tr-TR" dirty="0" err="1"/>
              <a:t>green</a:t>
            </a:r>
            <a:r>
              <a:rPr lang="tr-TR" dirty="0"/>
              <a:t> </a:t>
            </a:r>
            <a:r>
              <a:rPr lang="tr-TR" dirty="0" err="1"/>
              <a:t>house</a:t>
            </a:r>
            <a:r>
              <a:rPr lang="tr-TR" dirty="0"/>
              <a:t> </a:t>
            </a:r>
            <a:r>
              <a:rPr lang="tr-TR" dirty="0" err="1"/>
              <a:t>effect”e</a:t>
            </a:r>
            <a:r>
              <a:rPr lang="tr-TR" dirty="0"/>
              <a:t> çok az ya da hiç katkısının olmayışının yanı sıra, net enerji farkı yaklaşık 5 kattır.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/>
              <a:t>kıyaslamalar göz önüne alındığında, selülozu </a:t>
            </a:r>
            <a:r>
              <a:rPr lang="tr-TR" dirty="0" err="1"/>
              <a:t>metabolize</a:t>
            </a:r>
            <a:r>
              <a:rPr lang="tr-TR" dirty="0"/>
              <a:t> etme yeteneğindeki mikroorganizmaların son yıllarda önem kazanması şaşırtıcı değildir.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912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980728"/>
            <a:ext cx="8229600" cy="5343872"/>
          </a:xfrm>
        </p:spPr>
        <p:txBody>
          <a:bodyPr>
            <a:normAutofit/>
          </a:bodyPr>
          <a:lstStyle/>
          <a:p>
            <a:r>
              <a:rPr lang="tr-TR" dirty="0"/>
              <a:t>Mikrobiyolojide “</a:t>
            </a:r>
            <a:r>
              <a:rPr lang="tr-TR" dirty="0" err="1"/>
              <a:t>fermentasyon</a:t>
            </a:r>
            <a:r>
              <a:rPr lang="tr-TR" dirty="0"/>
              <a:t>”: organik maddelerin parçalanması sonucunda oluşan ürünlerin hidrojen vericisi ve hidrojen alıcısı olarak görev yaptığı ve ATP üretimine öncülük eden </a:t>
            </a:r>
            <a:r>
              <a:rPr lang="tr-TR" dirty="0" err="1" smtClean="0"/>
              <a:t>metabolik</a:t>
            </a:r>
            <a:r>
              <a:rPr lang="tr-TR" dirty="0" smtClean="0"/>
              <a:t> </a:t>
            </a:r>
            <a:r>
              <a:rPr lang="tr-TR" dirty="0"/>
              <a:t>bir işlem olarak tanımlanmaktadır.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Fermentasyon</a:t>
            </a:r>
            <a:r>
              <a:rPr lang="tr-TR" dirty="0" smtClean="0"/>
              <a:t> </a:t>
            </a:r>
            <a:r>
              <a:rPr lang="tr-TR" dirty="0"/>
              <a:t>işleminde oksijen </a:t>
            </a:r>
            <a:r>
              <a:rPr lang="tr-TR" dirty="0" err="1"/>
              <a:t>reaktant</a:t>
            </a:r>
            <a:r>
              <a:rPr lang="tr-TR" dirty="0"/>
              <a:t> değildir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/>
              <a:t>Louis </a:t>
            </a:r>
            <a:r>
              <a:rPr lang="tr-TR" dirty="0" err="1"/>
              <a:t>Pasteur’un</a:t>
            </a:r>
            <a:r>
              <a:rPr lang="tr-TR" dirty="0"/>
              <a:t> sözleriyle </a:t>
            </a:r>
            <a:r>
              <a:rPr lang="tr-TR" dirty="0" err="1"/>
              <a:t>fermentasyon</a:t>
            </a:r>
            <a:r>
              <a:rPr lang="tr-TR" dirty="0"/>
              <a:t>: “havasız yaşam” </a:t>
            </a:r>
            <a:r>
              <a:rPr lang="tr-TR" dirty="0" err="1"/>
              <a:t>dır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0592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052736"/>
            <a:ext cx="8229600" cy="5271864"/>
          </a:xfrm>
        </p:spPr>
        <p:txBody>
          <a:bodyPr/>
          <a:lstStyle/>
          <a:p>
            <a:r>
              <a:rPr lang="tr-TR" dirty="0"/>
              <a:t>Oldukça eski zamanlardan beri yapılan mayalama işlemleri, etanolün geri kazanımı ve büyük hacimlerde </a:t>
            </a:r>
            <a:r>
              <a:rPr lang="tr-TR" dirty="0" err="1"/>
              <a:t>fermentasyon</a:t>
            </a:r>
            <a:r>
              <a:rPr lang="tr-TR" dirty="0"/>
              <a:t> için hayli rafine bir yöntemdir. </a:t>
            </a:r>
            <a:endParaRPr lang="tr-TR" dirty="0" smtClean="0"/>
          </a:p>
          <a:p>
            <a:r>
              <a:rPr lang="tr-TR" dirty="0" smtClean="0"/>
              <a:t>İçecek </a:t>
            </a:r>
            <a:r>
              <a:rPr lang="tr-TR" dirty="0"/>
              <a:t>olarak tüketilmesinin yanında </a:t>
            </a:r>
            <a:r>
              <a:rPr lang="tr-TR" dirty="0" smtClean="0"/>
              <a:t>etanol,;</a:t>
            </a:r>
          </a:p>
          <a:p>
            <a:pPr lvl="1"/>
            <a:r>
              <a:rPr lang="tr-TR" dirty="0" smtClean="0"/>
              <a:t>yakıt </a:t>
            </a:r>
            <a:r>
              <a:rPr lang="tr-TR" dirty="0"/>
              <a:t>olarak da oldukça önemli bir yere sahiptir. </a:t>
            </a:r>
            <a:endParaRPr lang="tr-TR" dirty="0" smtClean="0"/>
          </a:p>
          <a:p>
            <a:pPr lvl="1"/>
            <a:r>
              <a:rPr lang="tr-TR" dirty="0" smtClean="0"/>
              <a:t>asetik </a:t>
            </a:r>
            <a:r>
              <a:rPr lang="tr-TR" dirty="0"/>
              <a:t>asit, </a:t>
            </a:r>
            <a:endParaRPr lang="tr-TR" dirty="0" smtClean="0"/>
          </a:p>
          <a:p>
            <a:pPr lvl="1"/>
            <a:r>
              <a:rPr lang="tr-TR" dirty="0" smtClean="0"/>
              <a:t>asit </a:t>
            </a:r>
            <a:r>
              <a:rPr lang="tr-TR" dirty="0"/>
              <a:t>aldehit, </a:t>
            </a:r>
            <a:endParaRPr lang="tr-TR" dirty="0" smtClean="0"/>
          </a:p>
          <a:p>
            <a:pPr lvl="1"/>
            <a:r>
              <a:rPr lang="tr-TR" dirty="0" err="1" smtClean="0"/>
              <a:t>bütanol</a:t>
            </a:r>
            <a:r>
              <a:rPr lang="tr-TR" dirty="0" smtClean="0"/>
              <a:t> </a:t>
            </a:r>
            <a:r>
              <a:rPr lang="tr-TR" dirty="0"/>
              <a:t>ve etilen (petrokimya endüstrisinde önemli bir ara üründür) </a:t>
            </a:r>
            <a:endParaRPr lang="tr-TR" dirty="0" smtClean="0"/>
          </a:p>
          <a:p>
            <a:pPr marL="393192" lvl="1" indent="0">
              <a:buNone/>
            </a:pPr>
            <a:r>
              <a:rPr lang="tr-TR" dirty="0" smtClean="0"/>
              <a:t>gibi </a:t>
            </a:r>
            <a:r>
              <a:rPr lang="tr-TR" dirty="0"/>
              <a:t>kimyasalların üretiminde başlangıç materyali olarak görev yapmaktadır. </a:t>
            </a:r>
          </a:p>
        </p:txBody>
      </p:sp>
    </p:spTree>
    <p:extLst>
      <p:ext uri="{BB962C8B-B14F-4D97-AF65-F5344CB8AC3E}">
        <p14:creationId xmlns:p14="http://schemas.microsoft.com/office/powerpoint/2010/main" val="373690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124744"/>
            <a:ext cx="8229600" cy="5199856"/>
          </a:xfrm>
        </p:spPr>
        <p:txBody>
          <a:bodyPr/>
          <a:lstStyle/>
          <a:p>
            <a:r>
              <a:rPr lang="tr-TR" dirty="0"/>
              <a:t>Yakıt ve organik kimyasal üreten endüstriler fosil hammaddeye (petrol ve doğal gaz) ihtiyaç duyduğundan, 1970’lerden sonra petrol fiyatları hayli artmıştır ve rezervlerin tükeniyor oluşu nedeni ile alternatif kaynak arayışları başlamıştır. </a:t>
            </a:r>
            <a:endParaRPr lang="tr-TR" dirty="0" smtClean="0"/>
          </a:p>
          <a:p>
            <a:r>
              <a:rPr lang="tr-TR" dirty="0" smtClean="0"/>
              <a:t>Etanol </a:t>
            </a:r>
            <a:r>
              <a:rPr lang="tr-TR" dirty="0"/>
              <a:t>ümit </a:t>
            </a:r>
            <a:r>
              <a:rPr lang="tr-TR" dirty="0" err="1"/>
              <a:t>vaad</a:t>
            </a:r>
            <a:r>
              <a:rPr lang="tr-TR" dirty="0"/>
              <a:t> eden bir aday gibi görünmektedir. </a:t>
            </a:r>
            <a:endParaRPr lang="tr-TR" dirty="0" smtClean="0"/>
          </a:p>
          <a:p>
            <a:r>
              <a:rPr lang="tr-TR" dirty="0" smtClean="0"/>
              <a:t>Anhidrit </a:t>
            </a:r>
            <a:r>
              <a:rPr lang="tr-TR" dirty="0"/>
              <a:t>etanol 19.yy’ın sonlarına doğru içten patlamalı motorlarda yakıt olarak kullanılmaya başlanmıştır. </a:t>
            </a:r>
            <a:endParaRPr lang="tr-TR" dirty="0" smtClean="0"/>
          </a:p>
          <a:p>
            <a:r>
              <a:rPr lang="tr-TR" dirty="0" smtClean="0"/>
              <a:t>1906 </a:t>
            </a:r>
            <a:r>
              <a:rPr lang="tr-TR" dirty="0"/>
              <a:t>yılında U.S. meclisi çiftçilerin kendi yakıtlarını üretmelerini teşvik etmek amacıyla alkolden vergiyi kaldırmıştır.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023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tr-TR" sz="3600" b="1" dirty="0">
                <a:solidFill>
                  <a:srgbClr val="FF0000"/>
                </a:solidFill>
              </a:rPr>
              <a:t>1. AŞAMA</a:t>
            </a:r>
            <a:r>
              <a:rPr lang="tr-TR" sz="3600" b="1" dirty="0">
                <a:solidFill>
                  <a:srgbClr val="FF0000"/>
                </a:solidFill>
              </a:rPr>
              <a:t>: HAMMADDELERİN FERMENTE EDİLEBİLEN ŞEKERLERE DÖNÜŞTÜRÜLMESİ</a:t>
            </a:r>
            <a:r>
              <a:rPr lang="tr-TR" sz="3600" dirty="0">
                <a:solidFill>
                  <a:srgbClr val="FF0000"/>
                </a:solidFill>
              </a:rPr>
              <a:t/>
            </a:r>
            <a:br>
              <a:rPr lang="tr-TR" sz="3600" dirty="0">
                <a:solidFill>
                  <a:srgbClr val="FF0000"/>
                </a:solidFill>
              </a:rPr>
            </a:b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700808"/>
            <a:ext cx="8229600" cy="4623792"/>
          </a:xfrm>
        </p:spPr>
        <p:txBody>
          <a:bodyPr/>
          <a:lstStyle/>
          <a:p>
            <a:r>
              <a:rPr lang="tr-TR" dirty="0"/>
              <a:t>Şekil 13.1’de gösterildiği gibi, 1.aşamada karbonhidrat içeren hammaddeler, içerdiklerin şekerlerin mikroorganizmalar tarafından kullanılabilmesi için ön işlemden geçirilirler.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Mikroorganizmaların </a:t>
            </a:r>
            <a:r>
              <a:rPr lang="tr-TR" dirty="0" err="1"/>
              <a:t>fermentasyon</a:t>
            </a:r>
            <a:r>
              <a:rPr lang="tr-TR" dirty="0"/>
              <a:t> yoluyla alkol üretiminde kullandıkları temel </a:t>
            </a:r>
            <a:r>
              <a:rPr lang="tr-TR" dirty="0" err="1"/>
              <a:t>substratlar</a:t>
            </a:r>
            <a:r>
              <a:rPr lang="tr-TR" dirty="0"/>
              <a:t>; şekerler, nişastalar ve </a:t>
            </a:r>
            <a:r>
              <a:rPr lang="tr-TR" dirty="0" smtClean="0"/>
              <a:t>selülozdur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063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/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 smtClean="0">
                <a:solidFill>
                  <a:srgbClr val="FF0000"/>
                </a:solidFill>
              </a:rPr>
              <a:t>NİŞASTA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196752"/>
            <a:ext cx="8229600" cy="5127848"/>
          </a:xfrm>
        </p:spPr>
        <p:txBody>
          <a:bodyPr>
            <a:normAutofit lnSpcReduction="10000"/>
          </a:bodyPr>
          <a:lstStyle/>
          <a:p>
            <a:r>
              <a:rPr lang="tr-TR" dirty="0"/>
              <a:t>Amerika Birleşik Devletleri’nde yakıt olarak kullanılacak etanolün </a:t>
            </a:r>
            <a:r>
              <a:rPr lang="tr-TR" dirty="0" err="1"/>
              <a:t>eldesinde</a:t>
            </a:r>
            <a:r>
              <a:rPr lang="tr-TR" dirty="0"/>
              <a:t> en yaygın kullanılan hammadde, nişastadır.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Nişastanın </a:t>
            </a:r>
            <a:r>
              <a:rPr lang="tr-TR" dirty="0"/>
              <a:t>%20’si </a:t>
            </a:r>
            <a:r>
              <a:rPr lang="tr-TR" dirty="0" err="1"/>
              <a:t>amiloz</a:t>
            </a:r>
            <a:r>
              <a:rPr lang="tr-TR" dirty="0"/>
              <a:t> adı verilen ve suda çözünen fraksiyondan oluşurken, %80’i suda çözünmeyen ve daha büyük molekül ağırlığa sahip </a:t>
            </a:r>
            <a:r>
              <a:rPr lang="tr-TR" dirty="0" err="1"/>
              <a:t>amilopektinden</a:t>
            </a:r>
            <a:r>
              <a:rPr lang="tr-TR" dirty="0"/>
              <a:t> oluşur.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Mısır </a:t>
            </a:r>
            <a:r>
              <a:rPr lang="tr-TR" dirty="0"/>
              <a:t>nişastasının elde edilmesi için öncelikle mısır taneleri kurutulur, su ilave edilir ve bu bulamaç (sulu çözelti) fırına gönderilir.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6320" y="332657"/>
            <a:ext cx="15240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203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SELÜLOZ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556792"/>
            <a:ext cx="8229600" cy="4767808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Selüloz, </a:t>
            </a:r>
            <a:r>
              <a:rPr lang="tr-TR" dirty="0" err="1"/>
              <a:t>lignoselülozun</a:t>
            </a:r>
            <a:r>
              <a:rPr lang="tr-TR" dirty="0"/>
              <a:t> en çok ihtiva ettiği maddedir. </a:t>
            </a:r>
            <a:r>
              <a:rPr lang="tr-TR" dirty="0" err="1"/>
              <a:t>Lignoselülozun</a:t>
            </a:r>
            <a:r>
              <a:rPr lang="tr-TR" dirty="0"/>
              <a:t> ön işlemlerden geçirilmesi, selülozun </a:t>
            </a:r>
            <a:r>
              <a:rPr lang="tr-TR" dirty="0" err="1"/>
              <a:t>hidrolitik</a:t>
            </a:r>
            <a:r>
              <a:rPr lang="tr-TR" dirty="0"/>
              <a:t> enzimlere karşı daha duyarlı olmasına neden olur.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Bu </a:t>
            </a:r>
            <a:r>
              <a:rPr lang="tr-TR" dirty="0"/>
              <a:t>amaca ulaşmak için, çok sayıda hammadde ön muamelelere tabi tutulur.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Iotech</a:t>
            </a:r>
            <a:r>
              <a:rPr lang="tr-TR" dirty="0" smtClean="0"/>
              <a:t> </a:t>
            </a:r>
            <a:r>
              <a:rPr lang="tr-TR" dirty="0"/>
              <a:t>Corporation Limited of Ottowa, </a:t>
            </a:r>
            <a:r>
              <a:rPr lang="tr-TR" dirty="0" err="1"/>
              <a:t>Canada</a:t>
            </a:r>
            <a:r>
              <a:rPr lang="tr-TR" dirty="0"/>
              <a:t> 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Techtrol</a:t>
            </a:r>
            <a:r>
              <a:rPr lang="tr-TR" dirty="0"/>
              <a:t>/</a:t>
            </a:r>
            <a:r>
              <a:rPr lang="tr-TR" dirty="0" err="1"/>
              <a:t>Iotech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) ve </a:t>
            </a:r>
            <a:endParaRPr lang="tr-TR" dirty="0" smtClean="0"/>
          </a:p>
          <a:p>
            <a:r>
              <a:rPr lang="tr-TR" dirty="0" smtClean="0"/>
              <a:t>U.S</a:t>
            </a:r>
            <a:r>
              <a:rPr lang="tr-TR" dirty="0"/>
              <a:t>. </a:t>
            </a:r>
            <a:r>
              <a:rPr lang="tr-TR" dirty="0" err="1"/>
              <a:t>Army</a:t>
            </a:r>
            <a:r>
              <a:rPr lang="tr-TR" dirty="0"/>
              <a:t> </a:t>
            </a:r>
            <a:r>
              <a:rPr lang="tr-TR" dirty="0" err="1"/>
              <a:t>Natick</a:t>
            </a:r>
            <a:r>
              <a:rPr lang="tr-TR" dirty="0"/>
              <a:t> </a:t>
            </a:r>
            <a:r>
              <a:rPr lang="tr-TR" dirty="0" err="1"/>
              <a:t>Laboratories</a:t>
            </a:r>
            <a:r>
              <a:rPr lang="tr-TR" dirty="0"/>
              <a:t> 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Natick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) örnek olarak verilebilir.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08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419</Words>
  <Application>Microsoft Office PowerPoint</Application>
  <PresentationFormat>Geniş ekran</PresentationFormat>
  <Paragraphs>40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Biyoteknoloji için Mikrobiyoloji 1</vt:lpstr>
      <vt:lpstr>PowerPoint Sunusu</vt:lpstr>
      <vt:lpstr>PowerPoint Sunusu</vt:lpstr>
      <vt:lpstr>PowerPoint Sunusu</vt:lpstr>
      <vt:lpstr>PowerPoint Sunusu</vt:lpstr>
      <vt:lpstr>1. AŞAMA: HAMMADDELERİN FERMENTE EDİLEBİLEN ŞEKERLERE DÖNÜŞTÜRÜLMESİ </vt:lpstr>
      <vt:lpstr>   NİŞASTA </vt:lpstr>
      <vt:lpstr>SELÜLOZ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Biyoteknoloji için Mikrobiyoloji 1</dc:title>
  <dc:creator>iso</dc:creator>
  <cp:lastModifiedBy>iso</cp:lastModifiedBy>
  <cp:revision>1</cp:revision>
  <dcterms:created xsi:type="dcterms:W3CDTF">2017-12-15T11:44:33Z</dcterms:created>
  <dcterms:modified xsi:type="dcterms:W3CDTF">2017-12-15T11:44:41Z</dcterms:modified>
</cp:coreProperties>
</file>