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2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7459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906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4924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61285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8208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39363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907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72132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158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118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2319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81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870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8715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705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110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7834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3362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6EC36C-FB3B-4748-8FA2-1FDA79430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3238558"/>
          </a:xfrm>
        </p:spPr>
        <p:txBody>
          <a:bodyPr/>
          <a:lstStyle/>
          <a:p>
            <a:r>
              <a:rPr lang="tr-TR" dirty="0"/>
              <a:t>BİLGİ, BELGE, KAYIT YÖNTEMLERİ</a:t>
            </a:r>
          </a:p>
        </p:txBody>
      </p:sp>
    </p:spTree>
    <p:extLst>
      <p:ext uri="{BB962C8B-B14F-4D97-AF65-F5344CB8AC3E}">
        <p14:creationId xmlns:p14="http://schemas.microsoft.com/office/powerpoint/2010/main" val="3933404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6418E0-4059-4AD0-83CA-996A409E912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02230"/>
            <a:ext cx="10363826" cy="4288970"/>
          </a:xfrm>
        </p:spPr>
        <p:txBody>
          <a:bodyPr/>
          <a:lstStyle/>
          <a:p>
            <a:pPr algn="just"/>
            <a:r>
              <a:rPr lang="tr-TR" sz="2800" b="1" i="1" u="sng" cap="none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Bilgi,</a:t>
            </a:r>
            <a:r>
              <a:rPr lang="tr-TR" sz="2800" cap="none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tr-TR" sz="2800" cap="none" dirty="0">
                <a:cs typeface="Times New Roman" panose="02020603050405020304" pitchFamily="18" charset="0"/>
              </a:rPr>
              <a:t>en kısa tanımıyla bilgi, işlenmiş “</a:t>
            </a:r>
            <a:r>
              <a:rPr lang="tr-TR" sz="2800" cap="none" dirty="0" err="1">
                <a:cs typeface="Times New Roman" panose="02020603050405020304" pitchFamily="18" charset="0"/>
              </a:rPr>
              <a:t>veri”dir</a:t>
            </a:r>
            <a:r>
              <a:rPr lang="tr-TR" sz="2800" cap="none" dirty="0">
                <a:cs typeface="Times New Roman" panose="02020603050405020304" pitchFamily="18" charset="0"/>
              </a:rPr>
              <a:t>. Veri, olguların harf, sayı, renk gibi sembollerle ifade edilmesi iken, bilgi, herhangi bir konu ile ilgili verilerin bir araya gelmesi ile oluşan açıklayıcı ifadeler bütünüdür. </a:t>
            </a:r>
          </a:p>
          <a:p>
            <a:pPr algn="just"/>
            <a:r>
              <a:rPr lang="tr-TR" sz="2800" cap="none" dirty="0"/>
              <a:t>Sözlük anlamıyla bilgi, öğrenme, araştırma ve gözlem yoluyla elde edilen her türlü gerçek, malumat ve kavrayışın tümüdür. bilgi, çok farklı şekillerde tanımlanmaktadır.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9494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EF168DB-177A-4695-8BBA-1C05A343243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094014"/>
            <a:ext cx="10363826" cy="4697185"/>
          </a:xfrm>
        </p:spPr>
        <p:txBody>
          <a:bodyPr>
            <a:normAutofit/>
          </a:bodyPr>
          <a:lstStyle/>
          <a:p>
            <a:pPr algn="just"/>
            <a:r>
              <a:rPr lang="tr-TR" sz="2800" b="1" i="1" u="sng" cap="none" dirty="0"/>
              <a:t>Belge,</a:t>
            </a:r>
            <a:r>
              <a:rPr lang="tr-TR" sz="2800" cap="none" dirty="0"/>
              <a:t> iş amacıyla ortaya çıkarılan kağıtlardır. Özel bir belge olarak sayılmamaktadır.  Bireylerin kendilerine ait notları veya mektupları gibi.</a:t>
            </a:r>
          </a:p>
          <a:p>
            <a:pPr algn="just"/>
            <a:r>
              <a:rPr lang="tr-TR" sz="2800" cap="none" dirty="0"/>
              <a:t>Buradan yola çıkarak belge, bir bireyin niteliğini, bir şeyler üzerindeki hakkını veya kendisine verilen hakları bildiren resmi kâğıtlardır.</a:t>
            </a:r>
          </a:p>
          <a:p>
            <a:pPr algn="just"/>
            <a:r>
              <a:rPr lang="tr-TR" sz="2800" cap="none" dirty="0"/>
              <a:t>Kısacası belge, bir gerçeğe tanıklık eden yazı, fotoğraf gibi dokümanlardır. </a:t>
            </a:r>
          </a:p>
        </p:txBody>
      </p:sp>
    </p:spTree>
    <p:extLst>
      <p:ext uri="{BB962C8B-B14F-4D97-AF65-F5344CB8AC3E}">
        <p14:creationId xmlns:p14="http://schemas.microsoft.com/office/powerpoint/2010/main" val="2429370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BB9F8A-2CDC-4CE8-85C2-9C71FD242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Belgelerin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A67E0A-9495-450D-ACF4-92FDDCFD751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sz="2800" cap="none" dirty="0"/>
              <a:t>Özel veya kamu kurumlarının belleği niteliğindedir.</a:t>
            </a:r>
          </a:p>
          <a:p>
            <a:r>
              <a:rPr lang="tr-TR" sz="2800" cap="none" dirty="0"/>
              <a:t>Yazılı, basılı kayıtlardır.</a:t>
            </a:r>
          </a:p>
          <a:p>
            <a:r>
              <a:rPr lang="tr-TR" sz="2800" cap="none" dirty="0"/>
              <a:t>Kanıt özelliği vardır.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599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7D9ED7-4D97-46C9-BFD1-BB115904F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Belge çeşitleri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2A2248-431D-49D2-A3AF-5F8F359838B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38942" y="2214694"/>
            <a:ext cx="4680857" cy="3875863"/>
          </a:xfrm>
        </p:spPr>
        <p:txBody>
          <a:bodyPr>
            <a:normAutofit/>
          </a:bodyPr>
          <a:lstStyle/>
          <a:p>
            <a:r>
              <a:rPr lang="tr-TR" sz="3200" b="1" dirty="0"/>
              <a:t>GELEN BELGELER </a:t>
            </a:r>
          </a:p>
          <a:p>
            <a:pPr lvl="1"/>
            <a:r>
              <a:rPr lang="tr-TR" sz="2800" cap="none" dirty="0"/>
              <a:t>Belge Ve Çeşitleri</a:t>
            </a:r>
          </a:p>
          <a:p>
            <a:pPr lvl="2"/>
            <a:r>
              <a:rPr lang="tr-TR" sz="2400" cap="none" dirty="0"/>
              <a:t>Acele Belge</a:t>
            </a:r>
          </a:p>
          <a:p>
            <a:pPr lvl="2"/>
            <a:r>
              <a:rPr lang="tr-TR" sz="2400" cap="none" dirty="0"/>
              <a:t>Gizli Belge</a:t>
            </a:r>
          </a:p>
          <a:p>
            <a:pPr lvl="2"/>
            <a:r>
              <a:rPr lang="tr-TR" sz="2400" cap="none" dirty="0"/>
              <a:t>Önemli Belge </a:t>
            </a:r>
          </a:p>
          <a:p>
            <a:pPr lvl="2"/>
            <a:r>
              <a:rPr lang="tr-TR" sz="2400" cap="none" dirty="0"/>
              <a:t>Değerli (Kıymetli) Belge</a:t>
            </a:r>
          </a:p>
          <a:p>
            <a:pPr lvl="2"/>
            <a:r>
              <a:rPr lang="tr-TR" sz="2400" cap="none" dirty="0"/>
              <a:t>Normal Belge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DD429CB-7B4B-4556-89F1-8DE870CF076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72200" y="2214694"/>
            <a:ext cx="4680857" cy="3875863"/>
          </a:xfrm>
        </p:spPr>
        <p:txBody>
          <a:bodyPr>
            <a:normAutofit/>
          </a:bodyPr>
          <a:lstStyle/>
          <a:p>
            <a:r>
              <a:rPr lang="tr-TR" sz="3200" dirty="0"/>
              <a:t> </a:t>
            </a:r>
            <a:r>
              <a:rPr lang="tr-TR" sz="3200" b="1" dirty="0"/>
              <a:t>GİDEN BELGELER </a:t>
            </a:r>
          </a:p>
          <a:p>
            <a:pPr lvl="1"/>
            <a:r>
              <a:rPr lang="tr-TR" sz="3200" cap="none" dirty="0"/>
              <a:t>Belge Sınıflandırma </a:t>
            </a:r>
          </a:p>
          <a:p>
            <a:pPr lvl="2"/>
            <a:r>
              <a:rPr lang="tr-TR" sz="2800" cap="none" dirty="0"/>
              <a:t>Kayıt Alma Çeşitleri </a:t>
            </a:r>
          </a:p>
          <a:p>
            <a:pPr lvl="2"/>
            <a:r>
              <a:rPr lang="tr-TR" sz="2800" cap="none" dirty="0"/>
              <a:t>Giden Belge Kayıt Defteri </a:t>
            </a:r>
          </a:p>
          <a:p>
            <a:pPr lvl="2"/>
            <a:r>
              <a:rPr lang="tr-TR" sz="2800" cap="none" dirty="0"/>
              <a:t>Bilgisayar</a:t>
            </a:r>
          </a:p>
        </p:txBody>
      </p:sp>
    </p:spTree>
    <p:extLst>
      <p:ext uri="{BB962C8B-B14F-4D97-AF65-F5344CB8AC3E}">
        <p14:creationId xmlns:p14="http://schemas.microsoft.com/office/powerpoint/2010/main" val="3305788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4B69DB5-0843-4EA1-A0B3-3A3EDEDF5A6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57300"/>
            <a:ext cx="10363826" cy="4533899"/>
          </a:xfrm>
        </p:spPr>
        <p:txBody>
          <a:bodyPr>
            <a:normAutofit/>
          </a:bodyPr>
          <a:lstStyle/>
          <a:p>
            <a:pPr algn="just"/>
            <a:r>
              <a:rPr lang="tr-TR" sz="2800" b="1" i="1" cap="none" dirty="0"/>
              <a:t>Acele Belge: </a:t>
            </a:r>
            <a:r>
              <a:rPr lang="tr-TR" sz="2800" cap="none" dirty="0"/>
              <a:t>Öncelikli işlem görmesi gereken yazılar anlamına gelmektedir. geldiği tarih dikkate alınarak en kısa sürede ilgililere ulaştırılmalı veya cevap verilmesi gerekir. acele belgelerde; “günlüdür”, “acele ve günlü”, “ivedi” ibaresi vardır.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222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4B69DB5-0843-4EA1-A0B3-3A3EDEDF5A6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57300"/>
            <a:ext cx="10363826" cy="4533899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800" b="1" i="1" cap="none" dirty="0"/>
              <a:t>Gizli Belge:</a:t>
            </a:r>
            <a:r>
              <a:rPr lang="tr-TR" sz="2800" cap="none" dirty="0"/>
              <a:t> Kapalı zarf içinde, ağzı mühürlü ve üzerinde gizlilik derecesi belirtilen belgelerdir. ilgilisinden başkasının görmemesi gerekir. Bu belgelerin kaydı zarf üzerinde yapılarak ilgiliye teslim edilir. gizli belgeler derecesine göre;</a:t>
            </a:r>
          </a:p>
          <a:p>
            <a:pPr lvl="1"/>
            <a:r>
              <a:rPr lang="tr-TR" sz="2400" dirty="0"/>
              <a:t>Çok Gizli </a:t>
            </a:r>
          </a:p>
          <a:p>
            <a:pPr lvl="1"/>
            <a:r>
              <a:rPr lang="tr-TR" sz="2400" dirty="0"/>
              <a:t>Gizli</a:t>
            </a:r>
          </a:p>
          <a:p>
            <a:pPr lvl="1"/>
            <a:r>
              <a:rPr lang="tr-TR" sz="2400" dirty="0"/>
              <a:t>Özel </a:t>
            </a:r>
          </a:p>
          <a:p>
            <a:pPr lvl="1"/>
            <a:r>
              <a:rPr lang="tr-TR" sz="2400" dirty="0"/>
              <a:t>Hizmete Özel </a:t>
            </a:r>
          </a:p>
          <a:p>
            <a:pPr lvl="1"/>
            <a:r>
              <a:rPr lang="tr-TR" sz="2400" dirty="0"/>
              <a:t>Kişiye Özel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234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F500DA-CD05-4822-B915-C91774A3D1E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98172"/>
            <a:ext cx="10363826" cy="4093028"/>
          </a:xfrm>
        </p:spPr>
        <p:txBody>
          <a:bodyPr/>
          <a:lstStyle/>
          <a:p>
            <a:r>
              <a:rPr lang="tr-TR" sz="2800" b="1" i="1" cap="none" dirty="0"/>
              <a:t>Önemli Belge: </a:t>
            </a:r>
            <a:r>
              <a:rPr lang="tr-TR" sz="2800" cap="none" dirty="0"/>
              <a:t>Kurum için ayrı önem ve anlam taşıyan yazılardır.</a:t>
            </a:r>
          </a:p>
          <a:p>
            <a:r>
              <a:rPr lang="tr-TR" sz="2800" dirty="0"/>
              <a:t> </a:t>
            </a:r>
            <a:r>
              <a:rPr lang="tr-TR" sz="2800" b="1" i="1" cap="none" dirty="0"/>
              <a:t>Değerli (Kıymetli) Belge:</a:t>
            </a:r>
            <a:r>
              <a:rPr lang="tr-TR" sz="2800" b="1" i="1" dirty="0"/>
              <a:t> </a:t>
            </a:r>
            <a:r>
              <a:rPr lang="tr-TR" sz="2800" cap="none" dirty="0"/>
              <a:t>Çek, bono, tahvil gibi paraya çevrilebilen kıymetler ve bu niteliği taşıyan diğer evraklardır.</a:t>
            </a:r>
          </a:p>
          <a:p>
            <a:r>
              <a:rPr lang="tr-TR" sz="2800" dirty="0"/>
              <a:t> </a:t>
            </a:r>
            <a:r>
              <a:rPr lang="tr-TR" sz="2800" b="1" i="1" cap="none" dirty="0"/>
              <a:t>Normal Belge:</a:t>
            </a:r>
            <a:r>
              <a:rPr lang="tr-TR" sz="2800" b="1" i="1" dirty="0"/>
              <a:t> </a:t>
            </a:r>
            <a:r>
              <a:rPr lang="tr-TR" sz="2800" cap="none" dirty="0"/>
              <a:t>Normal posta yolu ile gönderilen, özelliği olmayan evrakladır.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7700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085C21-77A7-40DF-A02A-253BBCF16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Kayıt Yöntemleri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63D996-4A6A-405E-953E-80BC609127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193148" y="2022535"/>
            <a:ext cx="6918261" cy="3424107"/>
          </a:xfrm>
        </p:spPr>
        <p:txBody>
          <a:bodyPr/>
          <a:lstStyle/>
          <a:p>
            <a:pPr lvl="0"/>
            <a:r>
              <a:rPr lang="tr-TR" dirty="0"/>
              <a:t>Bilgisayarda Kayıt</a:t>
            </a:r>
          </a:p>
          <a:p>
            <a:pPr lvl="1"/>
            <a:r>
              <a:rPr lang="tr-TR" dirty="0"/>
              <a:t>Belge ve Bilgi Yönetim Sistemleri</a:t>
            </a:r>
          </a:p>
          <a:p>
            <a:pPr lvl="1"/>
            <a:r>
              <a:rPr lang="tr-TR" dirty="0"/>
              <a:t>Sanal Evrak Yönetim Sistemi</a:t>
            </a:r>
          </a:p>
          <a:p>
            <a:pPr lvl="1"/>
            <a:r>
              <a:rPr lang="tr-TR" dirty="0"/>
              <a:t>Çağdaş Ofislerde Bilgi Yönetim Sistemi </a:t>
            </a:r>
          </a:p>
          <a:p>
            <a:pPr lvl="0"/>
            <a:r>
              <a:rPr lang="tr-TR" dirty="0"/>
              <a:t>Elle Kayıt</a:t>
            </a:r>
          </a:p>
          <a:p>
            <a:pPr lvl="1"/>
            <a:r>
              <a:rPr lang="tr-TR" dirty="0"/>
              <a:t>Evrakın İşlem Süreci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4776499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Damla</Template>
  <TotalTime>61</TotalTime>
  <Words>343</Words>
  <Application>Microsoft Office PowerPoint</Application>
  <PresentationFormat>Geniş ekran</PresentationFormat>
  <Paragraphs>40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Tw Cen MT</vt:lpstr>
      <vt:lpstr>Damla</vt:lpstr>
      <vt:lpstr>BİLGİ, BELGE, KAYIT YÖNTEMLERİ</vt:lpstr>
      <vt:lpstr>PowerPoint Sunusu</vt:lpstr>
      <vt:lpstr>PowerPoint Sunusu</vt:lpstr>
      <vt:lpstr>Belgelerin Özellikleri</vt:lpstr>
      <vt:lpstr>Belge çeşitleri</vt:lpstr>
      <vt:lpstr>PowerPoint Sunusu</vt:lpstr>
      <vt:lpstr>PowerPoint Sunusu</vt:lpstr>
      <vt:lpstr>PowerPoint Sunusu</vt:lpstr>
      <vt:lpstr>Kayıt Yöntemleri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8</cp:revision>
  <dcterms:created xsi:type="dcterms:W3CDTF">2020-04-30T08:09:01Z</dcterms:created>
  <dcterms:modified xsi:type="dcterms:W3CDTF">2020-05-01T10:40:39Z</dcterms:modified>
</cp:coreProperties>
</file>