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89" r:id="rId3"/>
    <p:sldId id="294" r:id="rId4"/>
    <p:sldId id="339" r:id="rId5"/>
    <p:sldId id="340" r:id="rId6"/>
    <p:sldId id="341" r:id="rId7"/>
    <p:sldId id="342" r:id="rId8"/>
    <p:sldId id="343" r:id="rId9"/>
    <p:sldId id="344" r:id="rId10"/>
    <p:sldId id="345" r:id="rId11"/>
    <p:sldId id="346" r:id="rId12"/>
    <p:sldId id="347" r:id="rId13"/>
    <p:sldId id="348" r:id="rId14"/>
    <p:sldId id="349" r:id="rId15"/>
    <p:sldId id="350" r:id="rId16"/>
    <p:sldId id="351" r:id="rId17"/>
    <p:sldId id="352" r:id="rId18"/>
    <p:sldId id="353" r:id="rId19"/>
    <p:sldId id="354" r:id="rId20"/>
    <p:sldId id="355" r:id="rId21"/>
    <p:sldId id="356" r:id="rId22"/>
    <p:sldId id="357" r:id="rId23"/>
    <p:sldId id="358" r:id="rId24"/>
    <p:sldId id="359" r:id="rId25"/>
    <p:sldId id="360" r:id="rId26"/>
    <p:sldId id="361" r:id="rId27"/>
    <p:sldId id="362" r:id="rId28"/>
    <p:sldId id="363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Orta Stil 2 - Vurgu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Açık Stil 3 - Vurgu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2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2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200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1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8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1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1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2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2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7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1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1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610D8F2E-E5C5-4E54-9153-6563A076DD57}" type="datetimeFigureOut">
              <a:rPr lang="tr-TR" smtClean="0"/>
              <a:pPr/>
              <a:t>24.04.2018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1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27FCDD55-55D5-4C92-876E-41F9EA6EC6BD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043608" y="1052736"/>
            <a:ext cx="6984776" cy="1152128"/>
          </a:xfrm>
          <a:solidFill>
            <a:srgbClr val="92D050"/>
          </a:solidFill>
        </p:spPr>
        <p:txBody>
          <a:bodyPr>
            <a:normAutofit/>
          </a:bodyPr>
          <a:lstStyle/>
          <a:p>
            <a:r>
              <a:rPr lang="tr-TR" sz="2800" b="1" dirty="0" smtClean="0"/>
              <a:t>ANKARA ÜNİVERSİTESİ</a:t>
            </a:r>
            <a:br>
              <a:rPr lang="tr-TR" sz="2800" b="1" dirty="0" smtClean="0"/>
            </a:br>
            <a:r>
              <a:rPr lang="tr-TR" sz="2800" b="1" dirty="0" smtClean="0"/>
              <a:t>DİL VE TARİH-COĞRAFYA FAKÜLTESİ</a:t>
            </a:r>
            <a:endParaRPr lang="tr-TR" sz="2800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87624" y="2348880"/>
            <a:ext cx="6400800" cy="762000"/>
          </a:xfrm>
          <a:solidFill>
            <a:srgbClr val="92D050"/>
          </a:solidFill>
        </p:spPr>
        <p:txBody>
          <a:bodyPr/>
          <a:lstStyle/>
          <a:p>
            <a:r>
              <a:rPr lang="tr-TR" b="1" dirty="0" smtClean="0">
                <a:solidFill>
                  <a:schemeClr val="bg1"/>
                </a:solidFill>
              </a:rPr>
              <a:t>ÇAĞDAŞ TÜRK LEHÇELERİ VE EDEBİYATLARI BÖLÜMÜ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4" name="2 Alt Başlık"/>
          <p:cNvSpPr txBox="1">
            <a:spLocks/>
          </p:cNvSpPr>
          <p:nvPr/>
        </p:nvSpPr>
        <p:spPr>
          <a:xfrm>
            <a:off x="971600" y="3861048"/>
            <a:ext cx="6984776" cy="762000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 lvl="0" algn="ctr">
              <a:lnSpc>
                <a:spcPct val="150000"/>
              </a:lnSpc>
              <a:spcBef>
                <a:spcPct val="20000"/>
              </a:spcBef>
            </a:pPr>
            <a:r>
              <a:rPr kumimoji="0" lang="tr-TR" sz="2000" b="1" i="1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GÜNEY-BATI OĞUZ  GRUBU </a:t>
            </a:r>
            <a:r>
              <a:rPr lang="tr-TR" sz="2000" b="1" dirty="0" smtClean="0"/>
              <a:t>TÜRK LEHÇELERİ VE EDEBİYATLARI ANABİLİM DALI</a:t>
            </a:r>
          </a:p>
          <a:p>
            <a:pPr lvl="0" algn="ctr">
              <a:lnSpc>
                <a:spcPct val="150000"/>
              </a:lnSpc>
              <a:spcBef>
                <a:spcPct val="20000"/>
              </a:spcBef>
            </a:pPr>
            <a:endParaRPr kumimoji="0" lang="tr-TR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40803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BUÝRUK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115616" y="2636912"/>
            <a:ext cx="6912768" cy="2308324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Birlik sanda:                                                      </a:t>
            </a:r>
            <a:r>
              <a:rPr lang="tr-TR" b="1" dirty="0" err="1" smtClean="0"/>
              <a:t>Köplük</a:t>
            </a:r>
            <a:r>
              <a:rPr lang="tr-TR" b="1" dirty="0" smtClean="0"/>
              <a:t> sanda: </a:t>
            </a:r>
          </a:p>
          <a:p>
            <a:pPr algn="just"/>
            <a:r>
              <a:rPr lang="tr-TR" b="1" dirty="0" smtClean="0"/>
              <a:t>I </a:t>
            </a:r>
            <a:r>
              <a:rPr lang="tr-TR" b="1" dirty="0" err="1" smtClean="0"/>
              <a:t>şahs</a:t>
            </a:r>
            <a:r>
              <a:rPr lang="tr-TR" b="1" dirty="0" smtClean="0"/>
              <a:t>. –</a:t>
            </a:r>
            <a:r>
              <a:rPr lang="tr-TR" b="1" dirty="0" err="1" smtClean="0"/>
              <a:t>aýyn</a:t>
            </a:r>
            <a:r>
              <a:rPr lang="tr-TR" b="1" dirty="0" smtClean="0"/>
              <a:t>/-</a:t>
            </a:r>
            <a:r>
              <a:rPr lang="tr-TR" b="1" dirty="0" err="1" smtClean="0"/>
              <a:t>eýin</a:t>
            </a:r>
            <a:r>
              <a:rPr lang="tr-TR" b="1" dirty="0" smtClean="0"/>
              <a:t>                                        -</a:t>
            </a:r>
            <a:r>
              <a:rPr lang="tr-TR" b="1" dirty="0" err="1" smtClean="0"/>
              <a:t>alyň</a:t>
            </a:r>
            <a:r>
              <a:rPr lang="tr-TR" b="1" dirty="0" smtClean="0"/>
              <a:t>/-eliň (-</a:t>
            </a:r>
            <a:r>
              <a:rPr lang="tr-TR" b="1" dirty="0" err="1" smtClean="0"/>
              <a:t>aly</a:t>
            </a:r>
            <a:r>
              <a:rPr lang="tr-TR" b="1" dirty="0" smtClean="0"/>
              <a:t>/-eli) </a:t>
            </a:r>
          </a:p>
          <a:p>
            <a:pPr algn="just"/>
            <a:r>
              <a:rPr lang="tr-TR" b="1" dirty="0" smtClean="0"/>
              <a:t>II </a:t>
            </a:r>
            <a:r>
              <a:rPr lang="tr-TR" b="1" dirty="0" err="1" smtClean="0"/>
              <a:t>şahs</a:t>
            </a:r>
            <a:r>
              <a:rPr lang="tr-TR" b="1" dirty="0" smtClean="0"/>
              <a:t>. a) </a:t>
            </a:r>
            <a:r>
              <a:rPr lang="tr-TR" b="1" dirty="0" err="1" smtClean="0"/>
              <a:t>düýp</a:t>
            </a:r>
            <a:r>
              <a:rPr lang="tr-TR" b="1" dirty="0" smtClean="0"/>
              <a:t> işlik+</a:t>
            </a:r>
            <a:r>
              <a:rPr lang="tr-TR" b="1" dirty="0" err="1" smtClean="0"/>
              <a:t>buýruk</a:t>
            </a:r>
            <a:r>
              <a:rPr lang="tr-TR" b="1" dirty="0" smtClean="0"/>
              <a:t> </a:t>
            </a:r>
            <a:r>
              <a:rPr lang="tr-TR" b="1" dirty="0" err="1" smtClean="0"/>
              <a:t>int</a:t>
            </a:r>
            <a:r>
              <a:rPr lang="tr-TR" b="1" dirty="0" smtClean="0"/>
              <a:t>.                  a)-yň/-</a:t>
            </a:r>
            <a:r>
              <a:rPr lang="tr-TR" b="1" dirty="0" err="1" smtClean="0"/>
              <a:t>iň</a:t>
            </a:r>
            <a:r>
              <a:rPr lang="tr-TR" b="1" dirty="0" smtClean="0"/>
              <a:t>/-</a:t>
            </a:r>
            <a:r>
              <a:rPr lang="tr-TR" b="1" dirty="0" err="1" smtClean="0"/>
              <a:t>uň</a:t>
            </a:r>
            <a:r>
              <a:rPr lang="tr-TR" b="1" dirty="0" smtClean="0"/>
              <a:t>/-</a:t>
            </a:r>
            <a:r>
              <a:rPr lang="tr-TR" b="1" dirty="0" err="1" smtClean="0"/>
              <a:t>üň</a:t>
            </a:r>
            <a:r>
              <a:rPr lang="tr-TR" b="1" dirty="0" smtClean="0"/>
              <a:t> </a:t>
            </a:r>
          </a:p>
          <a:p>
            <a:pPr algn="just"/>
            <a:r>
              <a:rPr lang="en-US" b="1" dirty="0" smtClean="0"/>
              <a:t>b) -</a:t>
            </a:r>
            <a:r>
              <a:rPr lang="en-US" b="1" dirty="0" err="1" smtClean="0"/>
              <a:t>gyn</a:t>
            </a:r>
            <a:r>
              <a:rPr lang="en-US" b="1" dirty="0" smtClean="0"/>
              <a:t>/-gin/-gun/-</a:t>
            </a:r>
            <a:r>
              <a:rPr lang="en-US" b="1" dirty="0" err="1" smtClean="0"/>
              <a:t>gün</a:t>
            </a:r>
            <a:r>
              <a:rPr lang="en-US" b="1" dirty="0" smtClean="0"/>
              <a:t> </a:t>
            </a:r>
            <a:r>
              <a:rPr lang="tr-TR" b="1" dirty="0" smtClean="0"/>
              <a:t>                                 </a:t>
            </a:r>
            <a:r>
              <a:rPr lang="en-US" b="1" dirty="0" smtClean="0"/>
              <a:t>b) --- </a:t>
            </a:r>
          </a:p>
          <a:p>
            <a:pPr algn="just"/>
            <a:r>
              <a:rPr lang="tr-TR" b="1" dirty="0" smtClean="0"/>
              <a:t>ç) -sana/-sene                                                  ç) –</a:t>
            </a:r>
            <a:r>
              <a:rPr lang="tr-TR" b="1" dirty="0" err="1" smtClean="0"/>
              <a:t>saňyz</a:t>
            </a:r>
            <a:r>
              <a:rPr lang="tr-TR" b="1" dirty="0" smtClean="0"/>
              <a:t>-la/-</a:t>
            </a:r>
            <a:r>
              <a:rPr lang="tr-TR" b="1" dirty="0" err="1" smtClean="0"/>
              <a:t>seňiz</a:t>
            </a:r>
            <a:r>
              <a:rPr lang="tr-TR" b="1" dirty="0" smtClean="0"/>
              <a:t>-le </a:t>
            </a:r>
          </a:p>
          <a:p>
            <a:pPr algn="just"/>
            <a:r>
              <a:rPr lang="tr-TR" b="1" dirty="0" smtClean="0"/>
              <a:t>                                                                             -</a:t>
            </a:r>
            <a:r>
              <a:rPr lang="tr-TR" b="1" dirty="0" err="1" smtClean="0"/>
              <a:t>saňyzlaň</a:t>
            </a:r>
            <a:r>
              <a:rPr lang="tr-TR" b="1" dirty="0" smtClean="0"/>
              <a:t>/-</a:t>
            </a:r>
            <a:r>
              <a:rPr lang="tr-TR" b="1" dirty="0" err="1" smtClean="0"/>
              <a:t>seňizläň</a:t>
            </a:r>
            <a:r>
              <a:rPr lang="tr-TR" b="1" dirty="0" smtClean="0"/>
              <a:t> </a:t>
            </a:r>
          </a:p>
          <a:p>
            <a:pPr algn="just"/>
            <a:r>
              <a:rPr lang="sv-SE" b="1" dirty="0" smtClean="0"/>
              <a:t>III şahs -syn/-sin/-sun/-sün </a:t>
            </a:r>
            <a:r>
              <a:rPr lang="tr-TR" b="1" dirty="0" smtClean="0"/>
              <a:t>                           </a:t>
            </a:r>
            <a:r>
              <a:rPr lang="sv-SE" b="1" dirty="0" smtClean="0"/>
              <a:t>-synlar/-sinler/-sunlar/ </a:t>
            </a:r>
          </a:p>
          <a:p>
            <a:pPr algn="just"/>
            <a:r>
              <a:rPr lang="tr-TR" b="1" dirty="0" smtClean="0"/>
              <a:t>                                                                              -</a:t>
            </a:r>
            <a:r>
              <a:rPr lang="tr-TR" b="1" dirty="0" err="1" smtClean="0"/>
              <a:t>sünler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8462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HÖKMANLYK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74838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, </a:t>
            </a:r>
            <a:r>
              <a:rPr lang="tr-TR" dirty="0" err="1" smtClean="0"/>
              <a:t>esasan</a:t>
            </a:r>
            <a:r>
              <a:rPr lang="tr-TR" dirty="0" smtClean="0"/>
              <a:t>, </a:t>
            </a:r>
            <a:r>
              <a:rPr lang="tr-TR" dirty="0" err="1" smtClean="0"/>
              <a:t>bitirilmegi</a:t>
            </a:r>
            <a:r>
              <a:rPr lang="tr-TR" dirty="0" smtClean="0"/>
              <a:t> </a:t>
            </a:r>
            <a:r>
              <a:rPr lang="tr-TR" dirty="0" err="1" smtClean="0"/>
              <a:t>zerur</a:t>
            </a:r>
            <a:r>
              <a:rPr lang="tr-TR" dirty="0" smtClean="0"/>
              <a:t> bolan, </a:t>
            </a:r>
            <a:r>
              <a:rPr lang="tr-TR" dirty="0" err="1" smtClean="0"/>
              <a:t>hökman</a:t>
            </a:r>
            <a:r>
              <a:rPr lang="tr-TR" dirty="0" smtClean="0"/>
              <a:t> bolan </a:t>
            </a:r>
            <a:r>
              <a:rPr lang="tr-TR" dirty="0" err="1" smtClean="0"/>
              <a:t>gymyldy</a:t>
            </a:r>
            <a:r>
              <a:rPr lang="tr-TR" dirty="0" smtClean="0"/>
              <a:t>-hereketi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Işliklerden</a:t>
            </a:r>
            <a:r>
              <a:rPr lang="tr-TR" dirty="0" smtClean="0"/>
              <a:t> </a:t>
            </a:r>
            <a:r>
              <a:rPr lang="tr-TR" dirty="0" err="1" smtClean="0"/>
              <a:t>beýle</a:t>
            </a:r>
            <a:r>
              <a:rPr lang="tr-TR" dirty="0" smtClean="0"/>
              <a:t> </a:t>
            </a:r>
            <a:r>
              <a:rPr lang="tr-TR" dirty="0" err="1" smtClean="0"/>
              <a:t>manyny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gatnaşýan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bolsa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maly</a:t>
            </a:r>
            <a:r>
              <a:rPr lang="tr-TR" b="1" dirty="0" smtClean="0">
                <a:solidFill>
                  <a:srgbClr val="FF0000"/>
                </a:solidFill>
              </a:rPr>
              <a:t>/- </a:t>
            </a:r>
            <a:r>
              <a:rPr lang="tr-TR" b="1" dirty="0" err="1" smtClean="0">
                <a:solidFill>
                  <a:srgbClr val="FF0000"/>
                </a:solidFill>
              </a:rPr>
              <a:t>meli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goşulan</a:t>
            </a:r>
            <a:r>
              <a:rPr lang="tr-TR" dirty="0" smtClean="0"/>
              <a:t> sözlerine </a:t>
            </a:r>
            <a:r>
              <a:rPr lang="tr-TR" dirty="0" err="1" smtClean="0"/>
              <a:t>inçelik</a:t>
            </a:r>
            <a:r>
              <a:rPr lang="tr-TR" dirty="0" smtClean="0"/>
              <a:t>–</a:t>
            </a:r>
            <a:r>
              <a:rPr lang="tr-TR" dirty="0" err="1" smtClean="0"/>
              <a:t>ýogynlyk</a:t>
            </a:r>
            <a:r>
              <a:rPr lang="tr-TR" dirty="0" smtClean="0"/>
              <a:t>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eýerdilip</a:t>
            </a:r>
            <a:r>
              <a:rPr lang="tr-TR" dirty="0" smtClean="0"/>
              <a:t> </a:t>
            </a:r>
            <a:r>
              <a:rPr lang="tr-TR" dirty="0" err="1" smtClean="0"/>
              <a:t>goşulýar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oka – </a:t>
            </a:r>
            <a:r>
              <a:rPr lang="tr-TR" b="1" dirty="0" err="1" smtClean="0"/>
              <a:t>maly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barla-</a:t>
            </a:r>
            <a:r>
              <a:rPr lang="tr-TR" b="1" dirty="0" err="1" smtClean="0"/>
              <a:t>maly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işle-</a:t>
            </a:r>
            <a:r>
              <a:rPr lang="tr-TR" b="1" dirty="0" err="1" smtClean="0"/>
              <a:t>meli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diňle</a:t>
            </a:r>
            <a:r>
              <a:rPr lang="tr-TR" b="1" dirty="0" smtClean="0"/>
              <a:t>-</a:t>
            </a:r>
            <a:r>
              <a:rPr lang="tr-TR" b="1" dirty="0" err="1" smtClean="0"/>
              <a:t>meli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8462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HÖKMANLYK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maly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meli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görnüşi</a:t>
            </a:r>
            <a:r>
              <a:rPr lang="tr-TR" dirty="0" smtClean="0"/>
              <a:t> ýaly, iki </a:t>
            </a:r>
            <a:r>
              <a:rPr lang="tr-TR" dirty="0" err="1" smtClean="0"/>
              <a:t>bölekden</a:t>
            </a:r>
            <a:r>
              <a:rPr lang="tr-TR" dirty="0" smtClean="0"/>
              <a:t>, </a:t>
            </a:r>
            <a:r>
              <a:rPr lang="tr-TR" dirty="0" err="1" smtClean="0"/>
              <a:t>ýagny</a:t>
            </a:r>
            <a:r>
              <a:rPr lang="tr-TR" dirty="0" smtClean="0"/>
              <a:t> </a:t>
            </a:r>
            <a:r>
              <a:rPr lang="tr-TR" b="1" dirty="0" smtClean="0"/>
              <a:t>-ma/-me </a:t>
            </a:r>
            <a:r>
              <a:rPr lang="tr-TR" dirty="0" smtClean="0"/>
              <a:t>we </a:t>
            </a:r>
            <a:r>
              <a:rPr lang="tr-TR" b="1" dirty="0" smtClean="0"/>
              <a:t>-</a:t>
            </a:r>
            <a:r>
              <a:rPr lang="tr-TR" b="1" dirty="0" err="1" smtClean="0"/>
              <a:t>ly</a:t>
            </a:r>
            <a:r>
              <a:rPr lang="tr-TR" b="1" dirty="0" smtClean="0"/>
              <a:t>/-</a:t>
            </a:r>
            <a:r>
              <a:rPr lang="tr-TR" b="1" dirty="0" err="1" smtClean="0"/>
              <a:t>li</a:t>
            </a:r>
            <a:r>
              <a:rPr lang="tr-TR" b="1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birleşmeginden</a:t>
            </a:r>
            <a:r>
              <a:rPr lang="tr-TR" dirty="0" smtClean="0"/>
              <a:t> emele </a:t>
            </a:r>
            <a:r>
              <a:rPr lang="tr-TR" dirty="0" err="1" smtClean="0"/>
              <a:t>gelipdir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Goşulmalaryň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bölegi</a:t>
            </a:r>
            <a:r>
              <a:rPr lang="tr-TR" dirty="0" smtClean="0"/>
              <a:t> </a:t>
            </a:r>
            <a:r>
              <a:rPr lang="tr-TR" b="1" dirty="0" smtClean="0"/>
              <a:t>(-ma/- me)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galypyny</a:t>
            </a:r>
            <a:r>
              <a:rPr lang="tr-TR" dirty="0" smtClean="0"/>
              <a:t> </a:t>
            </a:r>
            <a:r>
              <a:rPr lang="tr-TR" dirty="0" err="1" smtClean="0"/>
              <a:t>ýasamak</a:t>
            </a:r>
            <a:r>
              <a:rPr lang="tr-TR" dirty="0" smtClean="0"/>
              <a:t> bilen, işliklerden at </a:t>
            </a:r>
            <a:r>
              <a:rPr lang="tr-TR" dirty="0" err="1" smtClean="0"/>
              <a:t>ýasamaga</a:t>
            </a:r>
            <a:r>
              <a:rPr lang="tr-TR" dirty="0" smtClean="0"/>
              <a:t> hem </a:t>
            </a:r>
            <a:r>
              <a:rPr lang="tr-TR" dirty="0" err="1" smtClean="0"/>
              <a:t>gatnaşýarlar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süz-me, düz-me, </a:t>
            </a:r>
            <a:r>
              <a:rPr lang="tr-TR" b="1" dirty="0" err="1" smtClean="0"/>
              <a:t>gura</a:t>
            </a:r>
            <a:r>
              <a:rPr lang="tr-TR" b="1" dirty="0" smtClean="0"/>
              <a:t>-ma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ly</a:t>
            </a:r>
            <a:r>
              <a:rPr lang="tr-TR" b="1" dirty="0" smtClean="0">
                <a:solidFill>
                  <a:srgbClr val="FF0000"/>
                </a:solidFill>
              </a:rPr>
              <a:t>/- </a:t>
            </a:r>
            <a:r>
              <a:rPr lang="tr-TR" b="1" dirty="0" err="1" smtClean="0">
                <a:solidFill>
                  <a:srgbClr val="FF0000"/>
                </a:solidFill>
              </a:rPr>
              <a:t>li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bolsa </a:t>
            </a:r>
            <a:r>
              <a:rPr lang="tr-TR" dirty="0" err="1" smtClean="0"/>
              <a:t>köplenç</a:t>
            </a:r>
            <a:r>
              <a:rPr lang="tr-TR" dirty="0" smtClean="0"/>
              <a:t> atlardan </a:t>
            </a:r>
            <a:r>
              <a:rPr lang="tr-TR" dirty="0" err="1" smtClean="0"/>
              <a:t>sypat</a:t>
            </a:r>
            <a:r>
              <a:rPr lang="tr-TR" dirty="0" smtClean="0"/>
              <a:t> </a:t>
            </a:r>
            <a:r>
              <a:rPr lang="tr-TR" dirty="0" err="1" smtClean="0"/>
              <a:t>ýasamaga</a:t>
            </a:r>
            <a:r>
              <a:rPr lang="tr-TR" dirty="0" smtClean="0"/>
              <a:t> </a:t>
            </a:r>
            <a:r>
              <a:rPr lang="tr-TR" dirty="0" err="1" smtClean="0"/>
              <a:t>gatnaşýan</a:t>
            </a:r>
            <a:r>
              <a:rPr lang="tr-TR" dirty="0" smtClean="0"/>
              <a:t> </a:t>
            </a:r>
            <a:r>
              <a:rPr lang="tr-TR" dirty="0" err="1" smtClean="0"/>
              <a:t>goşulmadyr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eýesi</a:t>
            </a:r>
            <a:r>
              <a:rPr lang="tr-TR" dirty="0" smtClean="0"/>
              <a:t> </a:t>
            </a:r>
            <a:r>
              <a:rPr lang="tr-TR" dirty="0" err="1" smtClean="0"/>
              <a:t>umumylaşan</a:t>
            </a:r>
            <a:r>
              <a:rPr lang="tr-TR" dirty="0" smtClean="0"/>
              <a:t> sözlemlerde </a:t>
            </a:r>
            <a:r>
              <a:rPr lang="tr-TR" dirty="0" err="1" smtClean="0"/>
              <a:t>umuman</a:t>
            </a:r>
            <a:r>
              <a:rPr lang="tr-TR" dirty="0" smtClean="0"/>
              <a:t> </a:t>
            </a: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aşyrylmagy</a:t>
            </a:r>
            <a:r>
              <a:rPr lang="tr-TR" dirty="0" smtClean="0"/>
              <a:t> </a:t>
            </a:r>
            <a:r>
              <a:rPr lang="tr-TR" dirty="0" err="1" smtClean="0"/>
              <a:t>zerur</a:t>
            </a:r>
            <a:r>
              <a:rPr lang="tr-TR" dirty="0" smtClean="0"/>
              <a:t> bolan hereketi belli bir şahsa </a:t>
            </a:r>
            <a:r>
              <a:rPr lang="tr-TR" dirty="0" err="1" smtClean="0"/>
              <a:t>dahylsyz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Halkyň </a:t>
            </a:r>
            <a:r>
              <a:rPr lang="tr-TR" b="1" dirty="0" err="1" smtClean="0"/>
              <a:t>hakyny</a:t>
            </a:r>
            <a:r>
              <a:rPr lang="tr-TR" b="1" dirty="0" smtClean="0"/>
              <a:t> </a:t>
            </a:r>
            <a:r>
              <a:rPr lang="tr-TR" b="1" dirty="0" err="1" smtClean="0"/>
              <a:t>iýmejek</a:t>
            </a:r>
            <a:r>
              <a:rPr lang="tr-TR" b="1" dirty="0" smtClean="0"/>
              <a:t>, </a:t>
            </a:r>
            <a:r>
              <a:rPr lang="tr-TR" b="1" dirty="0" err="1" smtClean="0"/>
              <a:t>hemmäni</a:t>
            </a:r>
            <a:r>
              <a:rPr lang="tr-TR" b="1" dirty="0" smtClean="0"/>
              <a:t> bir gözde </a:t>
            </a:r>
            <a:r>
              <a:rPr lang="tr-TR" b="1" dirty="0" err="1" smtClean="0"/>
              <a:t>görjek</a:t>
            </a:r>
            <a:r>
              <a:rPr lang="tr-TR" b="1" dirty="0" smtClean="0"/>
              <a:t> </a:t>
            </a:r>
            <a:r>
              <a:rPr lang="tr-TR" b="1" dirty="0" err="1" smtClean="0"/>
              <a:t>mirap</a:t>
            </a:r>
            <a:r>
              <a:rPr lang="tr-TR" b="1" dirty="0" smtClean="0"/>
              <a:t> </a:t>
            </a:r>
            <a:r>
              <a:rPr lang="tr-TR" b="1" dirty="0" err="1" smtClean="0"/>
              <a:t>tutmaly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8462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HÖKMANLYK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348880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şekilinde</a:t>
            </a:r>
            <a:r>
              <a:rPr lang="tr-TR" dirty="0" smtClean="0"/>
              <a:t>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aňladylmaly</a:t>
            </a:r>
            <a:r>
              <a:rPr lang="tr-TR" dirty="0" smtClean="0"/>
              <a:t> </a:t>
            </a:r>
            <a:r>
              <a:rPr lang="tr-TR" dirty="0" err="1" smtClean="0"/>
              <a:t>bolanda</a:t>
            </a:r>
            <a:r>
              <a:rPr lang="tr-TR" dirty="0" smtClean="0"/>
              <a:t>, onda işliklerden </a:t>
            </a:r>
            <a:r>
              <a:rPr lang="tr-TR" dirty="0" err="1" smtClean="0"/>
              <a:t>öň</a:t>
            </a:r>
            <a:r>
              <a:rPr lang="tr-TR" dirty="0" smtClean="0"/>
              <a:t> at </a:t>
            </a:r>
            <a:r>
              <a:rPr lang="tr-TR" dirty="0" err="1" smtClean="0"/>
              <a:t>çalyşmalary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Men </a:t>
            </a:r>
            <a:r>
              <a:rPr lang="tr-TR" b="1" dirty="0" err="1" smtClean="0"/>
              <a:t>okamaly</a:t>
            </a:r>
            <a:r>
              <a:rPr lang="tr-TR" b="1" dirty="0" smtClean="0"/>
              <a:t>, Sen </a:t>
            </a:r>
            <a:r>
              <a:rPr lang="tr-TR" b="1" dirty="0" err="1" smtClean="0"/>
              <a:t>okamaly</a:t>
            </a:r>
            <a:r>
              <a:rPr lang="tr-TR" b="1" dirty="0" smtClean="0"/>
              <a:t>, Siz </a:t>
            </a:r>
            <a:r>
              <a:rPr lang="tr-TR" b="1" dirty="0" err="1" smtClean="0"/>
              <a:t>okamaly</a:t>
            </a:r>
            <a:r>
              <a:rPr lang="tr-TR" b="1" dirty="0" smtClean="0"/>
              <a:t> däl, Ol </a:t>
            </a:r>
            <a:r>
              <a:rPr lang="tr-TR" b="1" dirty="0" err="1" smtClean="0"/>
              <a:t>okamaly</a:t>
            </a:r>
            <a:r>
              <a:rPr lang="tr-TR" b="1" dirty="0" smtClean="0"/>
              <a:t>, Olar </a:t>
            </a:r>
            <a:r>
              <a:rPr lang="tr-TR" b="1" dirty="0" err="1" smtClean="0"/>
              <a:t>okamaly</a:t>
            </a:r>
            <a:r>
              <a:rPr lang="tr-TR" b="1" dirty="0" smtClean="0"/>
              <a:t> däl, Ol </a:t>
            </a:r>
            <a:r>
              <a:rPr lang="tr-TR" b="1" dirty="0" err="1" smtClean="0"/>
              <a:t>okamaly</a:t>
            </a:r>
            <a:r>
              <a:rPr lang="tr-TR" b="1" dirty="0" smtClean="0"/>
              <a:t> däl, Biz </a:t>
            </a:r>
            <a:r>
              <a:rPr lang="tr-TR" b="1" dirty="0" err="1" smtClean="0"/>
              <a:t>okamaly</a:t>
            </a:r>
            <a:r>
              <a:rPr lang="tr-TR" b="1" dirty="0" smtClean="0"/>
              <a:t>, Biz </a:t>
            </a:r>
            <a:r>
              <a:rPr lang="tr-TR" b="1" dirty="0" err="1" smtClean="0"/>
              <a:t>okamaly</a:t>
            </a:r>
            <a:r>
              <a:rPr lang="tr-TR" b="1" dirty="0" smtClean="0"/>
              <a:t> däl. </a:t>
            </a:r>
          </a:p>
          <a:p>
            <a:pPr algn="just"/>
            <a:r>
              <a:rPr lang="tr-TR" dirty="0" smtClean="0"/>
              <a:t>Eger-de at </a:t>
            </a:r>
            <a:r>
              <a:rPr lang="tr-TR" dirty="0" err="1" smtClean="0"/>
              <a:t>çalyşmalaryny</a:t>
            </a:r>
            <a:r>
              <a:rPr lang="tr-TR" dirty="0" smtClean="0"/>
              <a:t> ulanmasak, onda </a:t>
            </a:r>
            <a:r>
              <a:rPr lang="tr-TR" dirty="0" err="1" smtClean="0"/>
              <a:t>hökmanlyk</a:t>
            </a:r>
            <a:r>
              <a:rPr lang="tr-TR" dirty="0" smtClean="0"/>
              <a:t> şekilden soň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kategoriýasynyň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dy</a:t>
            </a:r>
            <a:r>
              <a:rPr lang="tr-TR" b="1" dirty="0" smtClean="0"/>
              <a:t>/-di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 we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</a:t>
            </a:r>
          </a:p>
          <a:p>
            <a:pPr algn="just"/>
            <a:r>
              <a:rPr lang="tr-TR" b="1" dirty="0" smtClean="0"/>
              <a:t>bilmeli-di-m, bilmeli-di-k, bilmeli-di-ň, </a:t>
            </a:r>
          </a:p>
          <a:p>
            <a:pPr algn="just"/>
            <a:r>
              <a:rPr lang="tr-TR" b="1" dirty="0" smtClean="0"/>
              <a:t>bilmeli-di-</a:t>
            </a:r>
            <a:r>
              <a:rPr lang="tr-TR" b="1" dirty="0" err="1" smtClean="0"/>
              <a:t>ňiz</a:t>
            </a:r>
            <a:r>
              <a:rPr lang="tr-TR" b="1" dirty="0" smtClean="0"/>
              <a:t>, bilmeli-di, bilmeli-di-</a:t>
            </a:r>
            <a:r>
              <a:rPr lang="tr-TR" b="1" dirty="0" err="1" smtClean="0"/>
              <a:t>ler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hökmany</a:t>
            </a:r>
            <a:r>
              <a:rPr lang="tr-TR" dirty="0" smtClean="0"/>
              <a:t> </a:t>
            </a:r>
            <a:r>
              <a:rPr lang="tr-TR" dirty="0" err="1" smtClean="0"/>
              <a:t>edilmelidigini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Ol şol </a:t>
            </a:r>
            <a:r>
              <a:rPr lang="tr-TR" dirty="0" err="1" smtClean="0"/>
              <a:t>häsiýeti</a:t>
            </a:r>
            <a:r>
              <a:rPr lang="tr-TR" dirty="0" smtClean="0"/>
              <a:t> bilen </a:t>
            </a:r>
            <a:r>
              <a:rPr lang="tr-TR" dirty="0" err="1" smtClean="0"/>
              <a:t>şeýle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aýratynlyklarda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846228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HÖKMANLYK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348880"/>
            <a:ext cx="6984776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marL="342900" indent="-342900"/>
            <a:r>
              <a:rPr lang="tr-TR" dirty="0" smtClean="0"/>
              <a:t>1.Ol </a:t>
            </a:r>
            <a:r>
              <a:rPr lang="tr-TR" dirty="0" err="1" smtClean="0"/>
              <a:t>ýönekeý</a:t>
            </a:r>
            <a:r>
              <a:rPr lang="tr-TR" dirty="0" smtClean="0"/>
              <a:t> sözlemiň </a:t>
            </a:r>
            <a:r>
              <a:rPr lang="tr-TR" dirty="0" err="1" smtClean="0"/>
              <a:t>habary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:</a:t>
            </a:r>
          </a:p>
          <a:p>
            <a:pPr marL="342900" indent="-342900"/>
            <a:r>
              <a:rPr lang="tr-TR" dirty="0" smtClean="0"/>
              <a:t> </a:t>
            </a:r>
            <a:r>
              <a:rPr lang="tr-TR" b="1" dirty="0" smtClean="0"/>
              <a:t>Şu gün </a:t>
            </a:r>
            <a:r>
              <a:rPr lang="tr-TR" b="1" dirty="0" err="1" smtClean="0"/>
              <a:t>ýygnaga</a:t>
            </a:r>
            <a:r>
              <a:rPr lang="tr-TR" b="1" dirty="0" smtClean="0"/>
              <a:t> </a:t>
            </a:r>
            <a:r>
              <a:rPr lang="tr-TR" b="1" dirty="0" err="1" smtClean="0"/>
              <a:t>gatnaşmaly</a:t>
            </a:r>
            <a:r>
              <a:rPr lang="tr-TR" b="1" dirty="0" smtClean="0"/>
              <a:t>. </a:t>
            </a:r>
          </a:p>
          <a:p>
            <a:r>
              <a:rPr lang="tr-TR" dirty="0" smtClean="0"/>
              <a:t>2. Ol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hem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r>
              <a:rPr lang="tr-TR" b="1" dirty="0" smtClean="0"/>
              <a:t>Aýlanyp </a:t>
            </a:r>
            <a:r>
              <a:rPr lang="tr-TR" b="1" dirty="0" err="1" smtClean="0"/>
              <a:t>çykmaly</a:t>
            </a:r>
            <a:r>
              <a:rPr lang="tr-TR" b="1" dirty="0" smtClean="0"/>
              <a:t> </a:t>
            </a:r>
            <a:r>
              <a:rPr lang="tr-TR" b="1" dirty="0" err="1" smtClean="0"/>
              <a:t>ýollar</a:t>
            </a:r>
            <a:r>
              <a:rPr lang="tr-TR" b="1" dirty="0" smtClean="0"/>
              <a:t> onda bar </a:t>
            </a:r>
            <a:r>
              <a:rPr lang="tr-TR" dirty="0" smtClean="0"/>
              <a:t>(</a:t>
            </a:r>
            <a:r>
              <a:rPr lang="tr-TR" dirty="0" err="1" smtClean="0"/>
              <a:t>Mätäji</a:t>
            </a:r>
            <a:r>
              <a:rPr lang="tr-TR" dirty="0" smtClean="0"/>
              <a:t>) </a:t>
            </a:r>
          </a:p>
          <a:p>
            <a:r>
              <a:rPr lang="tr-TR" dirty="0" smtClean="0"/>
              <a:t>3. Ol </a:t>
            </a:r>
            <a:r>
              <a:rPr lang="tr-TR" dirty="0" err="1" smtClean="0"/>
              <a:t>substantiwleşende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üýtgediji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kabul edýär. </a:t>
            </a:r>
          </a:p>
          <a:p>
            <a:r>
              <a:rPr lang="tr-TR" b="1" dirty="0" smtClean="0"/>
              <a:t>Seniň </a:t>
            </a:r>
            <a:r>
              <a:rPr lang="tr-TR" b="1" dirty="0" err="1" smtClean="0"/>
              <a:t>okamalyň</a:t>
            </a:r>
            <a:r>
              <a:rPr lang="tr-TR" b="1" dirty="0" smtClean="0"/>
              <a:t> </a:t>
            </a:r>
            <a:r>
              <a:rPr lang="tr-TR" b="1" dirty="0" err="1" smtClean="0"/>
              <a:t>köpmi</a:t>
            </a:r>
            <a:r>
              <a:rPr lang="tr-TR" b="1" dirty="0" smtClean="0"/>
              <a:t>? </a:t>
            </a:r>
          </a:p>
          <a:p>
            <a:pPr algn="just"/>
            <a:r>
              <a:rPr lang="tr-TR" dirty="0" smtClean="0"/>
              <a:t>4.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  <a:r>
              <a:rPr lang="tr-TR" dirty="0" err="1" smtClean="0"/>
              <a:t>modallyk</a:t>
            </a:r>
            <a:r>
              <a:rPr lang="tr-TR" dirty="0" smtClean="0"/>
              <a:t> </a:t>
            </a:r>
            <a:r>
              <a:rPr lang="tr-TR" dirty="0" err="1" smtClean="0"/>
              <a:t>öwüşginli</a:t>
            </a:r>
            <a:r>
              <a:rPr lang="tr-TR" dirty="0" smtClean="0"/>
              <a:t>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(-</a:t>
            </a:r>
            <a:r>
              <a:rPr lang="tr-TR" dirty="0" err="1" smtClean="0"/>
              <a:t>myş</a:t>
            </a:r>
            <a:r>
              <a:rPr lang="tr-TR" dirty="0" smtClean="0"/>
              <a:t>/-</a:t>
            </a:r>
            <a:r>
              <a:rPr lang="tr-TR" dirty="0" err="1" smtClean="0"/>
              <a:t>miş</a:t>
            </a:r>
            <a:r>
              <a:rPr lang="tr-TR" dirty="0" smtClean="0"/>
              <a:t>, -</a:t>
            </a:r>
            <a:r>
              <a:rPr lang="tr-TR" dirty="0" err="1" smtClean="0"/>
              <a:t>dyr</a:t>
            </a:r>
            <a:r>
              <a:rPr lang="tr-TR" dirty="0" smtClean="0"/>
              <a:t>/-</a:t>
            </a:r>
            <a:r>
              <a:rPr lang="tr-TR" dirty="0" err="1" smtClean="0"/>
              <a:t>dir</a:t>
            </a:r>
            <a:r>
              <a:rPr lang="tr-TR" dirty="0" smtClean="0"/>
              <a:t>)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goşulmasyny</a:t>
            </a:r>
            <a:r>
              <a:rPr lang="tr-TR" dirty="0" smtClean="0"/>
              <a:t> kabul edenden soň </a:t>
            </a:r>
            <a:r>
              <a:rPr lang="tr-TR" dirty="0" err="1" smtClean="0"/>
              <a:t>hökmanlyk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hem işlik </a:t>
            </a:r>
            <a:r>
              <a:rPr lang="tr-TR" dirty="0" err="1" smtClean="0"/>
              <a:t>ýöňkemesiniň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bilen </a:t>
            </a:r>
            <a:r>
              <a:rPr lang="tr-TR" dirty="0" err="1" smtClean="0"/>
              <a:t>üýtgeýär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Men ony </a:t>
            </a:r>
            <a:r>
              <a:rPr lang="tr-TR" b="1" dirty="0" err="1" smtClean="0"/>
              <a:t>hökman</a:t>
            </a:r>
            <a:r>
              <a:rPr lang="tr-TR" b="1" dirty="0" smtClean="0"/>
              <a:t> </a:t>
            </a:r>
            <a:r>
              <a:rPr lang="tr-TR" b="1" dirty="0" err="1" smtClean="0"/>
              <a:t>tapmalymyşym</a:t>
            </a:r>
            <a:r>
              <a:rPr lang="tr-TR" b="1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420888"/>
            <a:ext cx="691276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üçin </a:t>
            </a:r>
            <a:r>
              <a:rPr lang="tr-TR" b="1" dirty="0" smtClean="0"/>
              <a:t>-</a:t>
            </a:r>
            <a:r>
              <a:rPr lang="tr-TR" b="1" dirty="0" err="1" smtClean="0"/>
              <a:t>mak</a:t>
            </a:r>
            <a:r>
              <a:rPr lang="tr-TR" b="1" dirty="0" smtClean="0"/>
              <a:t>/-</a:t>
            </a:r>
            <a:r>
              <a:rPr lang="tr-TR" b="1" dirty="0" err="1" smtClean="0"/>
              <a:t>mek</a:t>
            </a:r>
            <a:r>
              <a:rPr lang="tr-TR" b="1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,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üçin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mazlyk</a:t>
            </a:r>
            <a:r>
              <a:rPr lang="tr-TR" b="1" dirty="0" smtClean="0">
                <a:solidFill>
                  <a:srgbClr val="FF0000"/>
                </a:solidFill>
              </a:rPr>
              <a:t>/- </a:t>
            </a:r>
            <a:r>
              <a:rPr lang="tr-TR" b="1" dirty="0" err="1" smtClean="0">
                <a:solidFill>
                  <a:srgbClr val="FF0000"/>
                </a:solidFill>
              </a:rPr>
              <a:t>mezlik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Olar işliklere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geçişini, </a:t>
            </a:r>
            <a:r>
              <a:rPr lang="tr-TR" dirty="0" err="1" smtClean="0"/>
              <a:t>wagtyny</a:t>
            </a:r>
            <a:r>
              <a:rPr lang="tr-TR" dirty="0" smtClean="0"/>
              <a:t> we </a:t>
            </a:r>
            <a:r>
              <a:rPr lang="tr-TR" dirty="0" err="1" smtClean="0"/>
              <a:t>şahsyny</a:t>
            </a:r>
            <a:r>
              <a:rPr lang="tr-TR" dirty="0" smtClean="0"/>
              <a:t> </a:t>
            </a:r>
            <a:r>
              <a:rPr lang="tr-TR" dirty="0" err="1" smtClean="0"/>
              <a:t>görkezmezden</a:t>
            </a:r>
            <a:r>
              <a:rPr lang="tr-TR" dirty="0" smtClean="0"/>
              <a:t>,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Türkmen dilinde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sada</a:t>
            </a:r>
            <a:r>
              <a:rPr lang="tr-TR" dirty="0" smtClean="0"/>
              <a:t> we </a:t>
            </a:r>
            <a:r>
              <a:rPr lang="tr-TR" dirty="0" err="1" smtClean="0"/>
              <a:t>çylşyrymly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işlikleriň </a:t>
            </a:r>
            <a:r>
              <a:rPr lang="tr-TR" dirty="0" err="1" smtClean="0"/>
              <a:t>hemmesinden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okamak</a:t>
            </a:r>
            <a:r>
              <a:rPr lang="tr-TR" b="1" dirty="0" smtClean="0"/>
              <a:t>, </a:t>
            </a:r>
            <a:r>
              <a:rPr lang="tr-TR" b="1" dirty="0" err="1" smtClean="0"/>
              <a:t>ýazmak</a:t>
            </a:r>
            <a:r>
              <a:rPr lang="tr-TR" b="1" dirty="0" smtClean="0"/>
              <a:t>, gelmek, döwmek, </a:t>
            </a:r>
            <a:r>
              <a:rPr lang="tr-TR" b="1" dirty="0" err="1" smtClean="0"/>
              <a:t>taýýarlamak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gulaak</a:t>
            </a:r>
            <a:r>
              <a:rPr lang="tr-TR" b="1" dirty="0" smtClean="0"/>
              <a:t> asmak, </a:t>
            </a:r>
            <a:r>
              <a:rPr lang="tr-TR" b="1" dirty="0" err="1" smtClean="0"/>
              <a:t>zyňyşdyrybermek</a:t>
            </a:r>
            <a:r>
              <a:rPr lang="tr-TR" b="1" dirty="0" smtClean="0"/>
              <a:t>, </a:t>
            </a:r>
            <a:r>
              <a:rPr lang="tr-TR" b="1" dirty="0" err="1" smtClean="0"/>
              <a:t>iýmek</a:t>
            </a:r>
            <a:r>
              <a:rPr lang="tr-TR" b="1" dirty="0" smtClean="0"/>
              <a:t>-içmek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593980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NÄMÄLIM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76872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soňuna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mazlyk</a:t>
            </a:r>
            <a:r>
              <a:rPr lang="tr-TR" b="1" dirty="0" smtClean="0"/>
              <a:t>/-</a:t>
            </a:r>
            <a:r>
              <a:rPr lang="tr-TR" b="1" dirty="0" err="1" smtClean="0"/>
              <a:t>mezlik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şekiliň</a:t>
            </a:r>
            <a:r>
              <a:rPr lang="tr-TR" dirty="0" smtClean="0"/>
              <a:t> emele </a:t>
            </a:r>
            <a:r>
              <a:rPr lang="tr-TR" dirty="0" err="1" smtClean="0"/>
              <a:t>gelşini</a:t>
            </a:r>
            <a:r>
              <a:rPr lang="tr-TR" dirty="0" smtClean="0"/>
              <a:t> </a:t>
            </a:r>
            <a:r>
              <a:rPr lang="tr-TR" b="1" dirty="0" smtClean="0"/>
              <a:t>–</a:t>
            </a:r>
            <a:r>
              <a:rPr lang="tr-TR" b="1" dirty="0" err="1" smtClean="0"/>
              <a:t>maz</a:t>
            </a:r>
            <a:r>
              <a:rPr lang="tr-TR" b="1" dirty="0" smtClean="0"/>
              <a:t>/–</a:t>
            </a:r>
            <a:r>
              <a:rPr lang="tr-TR" b="1" dirty="0" err="1" smtClean="0"/>
              <a:t>lyk</a:t>
            </a:r>
            <a:r>
              <a:rPr lang="tr-TR" b="1" dirty="0" smtClean="0"/>
              <a:t>,-</a:t>
            </a:r>
            <a:r>
              <a:rPr lang="tr-TR" b="1" dirty="0" err="1" smtClean="0"/>
              <a:t>mez</a:t>
            </a:r>
            <a:r>
              <a:rPr lang="tr-TR" b="1" dirty="0" smtClean="0"/>
              <a:t>/–</a:t>
            </a:r>
            <a:r>
              <a:rPr lang="tr-TR" b="1" dirty="0" err="1" smtClean="0"/>
              <a:t>lik</a:t>
            </a:r>
            <a:r>
              <a:rPr lang="tr-TR" b="1" dirty="0" smtClean="0"/>
              <a:t> </a:t>
            </a:r>
            <a:r>
              <a:rPr lang="tr-TR" dirty="0" err="1" smtClean="0"/>
              <a:t>görnüşinde</a:t>
            </a:r>
            <a:r>
              <a:rPr lang="tr-TR" dirty="0" smtClean="0"/>
              <a:t> </a:t>
            </a:r>
            <a:r>
              <a:rPr lang="tr-TR" dirty="0" err="1" smtClean="0"/>
              <a:t>düşündirýärler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şekiliň</a:t>
            </a:r>
            <a:r>
              <a:rPr lang="tr-TR" dirty="0" smtClean="0"/>
              <a:t> –</a:t>
            </a:r>
            <a:r>
              <a:rPr lang="tr-TR" b="1" dirty="0" err="1" smtClean="0"/>
              <a:t>maz</a:t>
            </a:r>
            <a:r>
              <a:rPr lang="tr-TR" b="1" dirty="0" smtClean="0"/>
              <a:t>/-</a:t>
            </a:r>
            <a:r>
              <a:rPr lang="tr-TR" b="1" dirty="0" err="1" smtClean="0"/>
              <a:t>mez</a:t>
            </a:r>
            <a:r>
              <a:rPr lang="tr-TR" b="1" dirty="0" smtClean="0"/>
              <a:t> </a:t>
            </a:r>
            <a:r>
              <a:rPr lang="tr-TR" dirty="0" err="1" smtClean="0"/>
              <a:t>bölegini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geljek zaman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galypynyň</a:t>
            </a:r>
            <a:r>
              <a:rPr lang="tr-TR" dirty="0" smtClean="0"/>
              <a:t> III </a:t>
            </a:r>
            <a:r>
              <a:rPr lang="tr-TR" dirty="0" err="1" smtClean="0"/>
              <a:t>şahsynyň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, </a:t>
            </a:r>
            <a:r>
              <a:rPr lang="tr-TR" b="1" dirty="0" smtClean="0"/>
              <a:t>–</a:t>
            </a:r>
            <a:r>
              <a:rPr lang="tr-TR" b="1" dirty="0" err="1" smtClean="0"/>
              <a:t>lyk</a:t>
            </a:r>
            <a:r>
              <a:rPr lang="tr-TR" b="1" dirty="0" smtClean="0"/>
              <a:t>/-</a:t>
            </a:r>
            <a:r>
              <a:rPr lang="tr-TR" b="1" dirty="0" err="1" smtClean="0"/>
              <a:t>lik</a:t>
            </a:r>
            <a:r>
              <a:rPr lang="tr-TR" b="1" dirty="0" smtClean="0"/>
              <a:t> </a:t>
            </a:r>
            <a:r>
              <a:rPr lang="tr-TR" dirty="0" err="1" smtClean="0"/>
              <a:t>bölegini</a:t>
            </a:r>
            <a:r>
              <a:rPr lang="tr-TR" dirty="0" smtClean="0"/>
              <a:t> söz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hasaplaýarlar</a:t>
            </a:r>
            <a:r>
              <a:rPr lang="tr-TR" dirty="0" smtClean="0"/>
              <a:t>. </a:t>
            </a:r>
            <a:r>
              <a:rPr lang="tr-TR" dirty="0" err="1" smtClean="0"/>
              <a:t>Beýleki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dillerde, meselem, </a:t>
            </a:r>
            <a:r>
              <a:rPr lang="tr-TR" dirty="0" err="1" smtClean="0"/>
              <a:t>türk</a:t>
            </a:r>
            <a:r>
              <a:rPr lang="tr-TR" dirty="0" smtClean="0"/>
              <a:t> we </a:t>
            </a:r>
            <a:r>
              <a:rPr lang="tr-TR" dirty="0" err="1" smtClean="0"/>
              <a:t>azerbaýjan</a:t>
            </a:r>
            <a:r>
              <a:rPr lang="tr-TR" dirty="0" smtClean="0"/>
              <a:t> dillerinde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b="1" dirty="0" smtClean="0"/>
              <a:t>–ma/-me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bölegiň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we ondan soň </a:t>
            </a:r>
            <a:r>
              <a:rPr lang="tr-TR" b="1" dirty="0" smtClean="0"/>
              <a:t>–</a:t>
            </a:r>
            <a:r>
              <a:rPr lang="tr-TR" b="1" dirty="0" err="1" smtClean="0"/>
              <a:t>mak</a:t>
            </a:r>
            <a:r>
              <a:rPr lang="tr-TR" b="1" dirty="0" smtClean="0"/>
              <a:t>/-</a:t>
            </a:r>
            <a:r>
              <a:rPr lang="tr-TR" b="1" dirty="0" err="1" smtClean="0"/>
              <a:t>mek</a:t>
            </a:r>
            <a:r>
              <a:rPr lang="tr-TR" b="1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Özbek we </a:t>
            </a:r>
            <a:r>
              <a:rPr lang="tr-TR" dirty="0" err="1" smtClean="0"/>
              <a:t>uýgur</a:t>
            </a:r>
            <a:r>
              <a:rPr lang="tr-TR" dirty="0" smtClean="0"/>
              <a:t> dillerinde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nämälim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asla kabul hem </a:t>
            </a:r>
            <a:r>
              <a:rPr lang="tr-TR" dirty="0" err="1" smtClean="0"/>
              <a:t>etmeýär</a:t>
            </a:r>
            <a:r>
              <a:rPr lang="tr-TR" dirty="0" smtClean="0"/>
              <a:t> ( Gr. t. ýaz.,1970, 332s.).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851920" y="1772816"/>
            <a:ext cx="117865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348880"/>
            <a:ext cx="45720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>
            <a:spAutoFit/>
          </a:bodyPr>
          <a:lstStyle/>
          <a:p>
            <a:pPr algn="just"/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iş prosesiniň </a:t>
            </a:r>
            <a:r>
              <a:rPr lang="tr-TR" b="1" dirty="0" err="1" smtClean="0"/>
              <a:t>adyny</a:t>
            </a:r>
            <a:r>
              <a:rPr lang="tr-TR" b="1" dirty="0" smtClean="0"/>
              <a:t>, </a:t>
            </a:r>
            <a:r>
              <a:rPr lang="tr-TR" b="1" dirty="0" err="1" smtClean="0"/>
              <a:t>düýp</a:t>
            </a:r>
            <a:r>
              <a:rPr lang="tr-TR" b="1" dirty="0" smtClean="0"/>
              <a:t> </a:t>
            </a:r>
            <a:r>
              <a:rPr lang="tr-TR" b="1" dirty="0" err="1" smtClean="0"/>
              <a:t>işlikden</a:t>
            </a:r>
            <a:r>
              <a:rPr lang="tr-TR" b="1" dirty="0" smtClean="0"/>
              <a:t> </a:t>
            </a:r>
            <a:r>
              <a:rPr lang="tr-TR" b="1" dirty="0" err="1" smtClean="0"/>
              <a:t>aňlanylýan</a:t>
            </a:r>
            <a:r>
              <a:rPr lang="tr-TR" b="1" dirty="0" smtClean="0"/>
              <a:t> hereketi </a:t>
            </a:r>
            <a:r>
              <a:rPr lang="tr-TR" b="1" dirty="0" err="1" smtClean="0"/>
              <a:t>amala</a:t>
            </a:r>
            <a:r>
              <a:rPr lang="tr-TR" b="1" dirty="0" smtClean="0"/>
              <a:t> </a:t>
            </a:r>
            <a:r>
              <a:rPr lang="tr-TR" b="1" dirty="0" err="1" smtClean="0"/>
              <a:t>aşyrmaga</a:t>
            </a:r>
            <a:r>
              <a:rPr lang="tr-TR" b="1" dirty="0" smtClean="0"/>
              <a:t> </a:t>
            </a:r>
            <a:r>
              <a:rPr lang="tr-TR" b="1" dirty="0" err="1" smtClean="0"/>
              <a:t>çalyşmak</a:t>
            </a:r>
            <a:r>
              <a:rPr lang="tr-TR" b="1" dirty="0" smtClean="0"/>
              <a:t> </a:t>
            </a:r>
            <a:r>
              <a:rPr lang="tr-TR" b="1" dirty="0" err="1" smtClean="0"/>
              <a:t>islegini</a:t>
            </a:r>
            <a:r>
              <a:rPr lang="tr-TR" b="1" dirty="0" smtClean="0"/>
              <a:t> </a:t>
            </a:r>
            <a:r>
              <a:rPr lang="tr-TR" b="1" dirty="0" err="1" smtClean="0"/>
              <a:t>aňladýarlar</a:t>
            </a:r>
            <a:r>
              <a:rPr lang="tr-TR" b="1" dirty="0" smtClean="0"/>
              <a:t>. </a:t>
            </a:r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-</a:t>
            </a:r>
            <a:r>
              <a:rPr lang="tr-TR" b="1" dirty="0" err="1" smtClean="0"/>
              <a:t>yş</a:t>
            </a:r>
            <a:r>
              <a:rPr lang="tr-TR" b="1" dirty="0" smtClean="0"/>
              <a:t>/-iş, -</a:t>
            </a:r>
            <a:r>
              <a:rPr lang="tr-TR" b="1" dirty="0" err="1" smtClean="0"/>
              <a:t>ýyş</a:t>
            </a:r>
            <a:r>
              <a:rPr lang="tr-TR" b="1" dirty="0" smtClean="0"/>
              <a:t>/-</a:t>
            </a:r>
            <a:r>
              <a:rPr lang="tr-TR" b="1" dirty="0" err="1" smtClean="0"/>
              <a:t>ýiş</a:t>
            </a:r>
            <a:r>
              <a:rPr lang="tr-TR" b="1" dirty="0" smtClean="0"/>
              <a:t>, -</a:t>
            </a:r>
            <a:r>
              <a:rPr lang="tr-TR" b="1" dirty="0" err="1" smtClean="0"/>
              <a:t>asy</a:t>
            </a:r>
            <a:r>
              <a:rPr lang="tr-TR" b="1" dirty="0" smtClean="0"/>
              <a:t>/-esi, -</a:t>
            </a:r>
            <a:r>
              <a:rPr lang="tr-TR" b="1" dirty="0" err="1" smtClean="0"/>
              <a:t>mak</a:t>
            </a:r>
            <a:r>
              <a:rPr lang="tr-TR" b="1" dirty="0" smtClean="0"/>
              <a:t>/-</a:t>
            </a:r>
            <a:r>
              <a:rPr lang="tr-TR" b="1" dirty="0" err="1" smtClean="0"/>
              <a:t>mek</a:t>
            </a:r>
            <a:r>
              <a:rPr lang="tr-TR" b="1" dirty="0" smtClean="0"/>
              <a:t>, –ma/-me ýaly </a:t>
            </a:r>
            <a:r>
              <a:rPr lang="tr-TR" b="1" dirty="0" err="1" smtClean="0"/>
              <a:t>goşulmalar</a:t>
            </a:r>
            <a:r>
              <a:rPr lang="tr-TR" b="1" dirty="0" smtClean="0"/>
              <a:t> </a:t>
            </a:r>
            <a:r>
              <a:rPr lang="tr-TR" b="1" dirty="0" err="1" smtClean="0"/>
              <a:t>arkaly</a:t>
            </a:r>
            <a:r>
              <a:rPr lang="tr-TR" b="1" dirty="0" smtClean="0"/>
              <a:t> </a:t>
            </a:r>
            <a:r>
              <a:rPr lang="tr-TR" b="1" dirty="0" err="1" smtClean="0"/>
              <a:t>düýp</a:t>
            </a:r>
            <a:r>
              <a:rPr lang="tr-TR" b="1" dirty="0" smtClean="0"/>
              <a:t> işliklerden </a:t>
            </a:r>
            <a:r>
              <a:rPr lang="tr-TR" b="1" dirty="0" err="1" smtClean="0"/>
              <a:t>ýasalan</a:t>
            </a:r>
            <a:r>
              <a:rPr lang="tr-TR" b="1" dirty="0" smtClean="0"/>
              <a:t> şekillerdir. Olar </a:t>
            </a:r>
            <a:r>
              <a:rPr lang="tr-TR" b="1" dirty="0" err="1" smtClean="0"/>
              <a:t>barada</a:t>
            </a:r>
            <a:r>
              <a:rPr lang="tr-TR" b="1" dirty="0" smtClean="0"/>
              <a:t> türkmen dilinde </a:t>
            </a:r>
            <a:r>
              <a:rPr lang="tr-TR" b="1" dirty="0" err="1" smtClean="0"/>
              <a:t>düýpli</a:t>
            </a:r>
            <a:r>
              <a:rPr lang="tr-TR" b="1" dirty="0" smtClean="0"/>
              <a:t> </a:t>
            </a:r>
            <a:r>
              <a:rPr lang="tr-TR" b="1" dirty="0" err="1" smtClean="0"/>
              <a:t>ylmy</a:t>
            </a:r>
            <a:r>
              <a:rPr lang="tr-TR" b="1" dirty="0" smtClean="0"/>
              <a:t> derňew geçirildi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(A. </a:t>
            </a:r>
            <a:r>
              <a:rPr lang="tr-TR" b="1" dirty="0" err="1" smtClean="0"/>
              <a:t>Borjakow</a:t>
            </a:r>
            <a:r>
              <a:rPr lang="tr-TR" b="1" dirty="0" smtClean="0"/>
              <a:t>.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türkmen dilinde iş </a:t>
            </a:r>
            <a:r>
              <a:rPr lang="tr-TR" b="1" dirty="0" err="1" smtClean="0"/>
              <a:t>atlary</a:t>
            </a:r>
            <a:r>
              <a:rPr lang="tr-TR" b="1" dirty="0" smtClean="0"/>
              <a:t>. Aşgabat, 1978). </a:t>
            </a:r>
          </a:p>
          <a:p>
            <a:pPr algn="just"/>
            <a:endParaRPr lang="tr-TR" dirty="0"/>
          </a:p>
        </p:txBody>
      </p:sp>
      <p:pic>
        <p:nvPicPr>
          <p:cNvPr id="1026" name="Picture 2" descr="tara0003"/>
          <p:cNvPicPr>
            <a:picLocks noChangeAspect="1" noChangeArrowheads="1"/>
          </p:cNvPicPr>
          <p:nvPr/>
        </p:nvPicPr>
        <p:blipFill>
          <a:blip r:embed="rId5" cstate="print"/>
          <a:srcRect t="6137" r="22498" b="1991"/>
          <a:stretch>
            <a:fillRect/>
          </a:stretch>
        </p:blipFill>
        <p:spPr bwMode="auto">
          <a:xfrm>
            <a:off x="5796136" y="2420888"/>
            <a:ext cx="2376264" cy="3096344"/>
          </a:xfrm>
          <a:prstGeom prst="rect">
            <a:avLst/>
          </a:prstGeom>
          <a:noFill/>
          <a:ln w="76200" cmpd="tri">
            <a:solidFill>
              <a:srgbClr val="C0C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851920" y="1772816"/>
            <a:ext cx="117865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492896"/>
            <a:ext cx="684076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1. </a:t>
            </a:r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adyny</a:t>
            </a:r>
            <a:r>
              <a:rPr lang="tr-TR" b="1" dirty="0" smtClean="0"/>
              <a:t> </a:t>
            </a:r>
            <a:r>
              <a:rPr lang="tr-TR" b="1" dirty="0" err="1" smtClean="0"/>
              <a:t>ýasaýjylar</a:t>
            </a:r>
            <a:r>
              <a:rPr lang="tr-TR" b="1" dirty="0" smtClean="0"/>
              <a:t> söz </a:t>
            </a:r>
            <a:r>
              <a:rPr lang="tr-TR" b="1" dirty="0" err="1" smtClean="0"/>
              <a:t>ýasaýjylar</a:t>
            </a:r>
            <a:r>
              <a:rPr lang="tr-TR" b="1" dirty="0" smtClean="0"/>
              <a:t> </a:t>
            </a:r>
            <a:r>
              <a:rPr lang="tr-TR" b="1" dirty="0" err="1" smtClean="0"/>
              <a:t>hatarynda</a:t>
            </a:r>
            <a:r>
              <a:rPr lang="tr-TR" b="1" dirty="0" smtClean="0"/>
              <a:t> </a:t>
            </a:r>
            <a:r>
              <a:rPr lang="tr-TR" b="1" dirty="0" err="1" smtClean="0"/>
              <a:t>derňelip</a:t>
            </a:r>
            <a:r>
              <a:rPr lang="tr-TR" b="1" dirty="0" smtClean="0"/>
              <a:t>, </a:t>
            </a:r>
            <a:r>
              <a:rPr lang="tr-TR" b="1" dirty="0" err="1" smtClean="0"/>
              <a:t>olaryň</a:t>
            </a:r>
            <a:r>
              <a:rPr lang="tr-TR" b="1" dirty="0" smtClean="0"/>
              <a:t> </a:t>
            </a:r>
            <a:r>
              <a:rPr lang="tr-TR" b="1" dirty="0" err="1" smtClean="0"/>
              <a:t>ýasan</a:t>
            </a:r>
            <a:r>
              <a:rPr lang="tr-TR" b="1" dirty="0" smtClean="0"/>
              <a:t> sözleriniň işliklerden </a:t>
            </a:r>
            <a:r>
              <a:rPr lang="tr-TR" b="1" dirty="0" err="1" smtClean="0"/>
              <a:t>arasyny</a:t>
            </a:r>
            <a:r>
              <a:rPr lang="tr-TR" b="1" dirty="0" smtClean="0"/>
              <a:t> </a:t>
            </a:r>
            <a:r>
              <a:rPr lang="tr-TR" b="1" dirty="0" err="1" smtClean="0"/>
              <a:t>üzenligi</a:t>
            </a:r>
            <a:r>
              <a:rPr lang="tr-TR" b="1" dirty="0" smtClean="0"/>
              <a:t> ýa-da </a:t>
            </a:r>
            <a:r>
              <a:rPr lang="tr-TR" b="1" dirty="0" err="1" smtClean="0"/>
              <a:t>işliklik</a:t>
            </a:r>
            <a:r>
              <a:rPr lang="tr-TR" b="1" dirty="0" smtClean="0"/>
              <a:t> </a:t>
            </a:r>
            <a:r>
              <a:rPr lang="tr-TR" b="1" dirty="0" err="1" smtClean="0"/>
              <a:t>alamatyny</a:t>
            </a:r>
            <a:r>
              <a:rPr lang="tr-TR" b="1" dirty="0" smtClean="0"/>
              <a:t> </a:t>
            </a:r>
            <a:r>
              <a:rPr lang="tr-TR" b="1" dirty="0" err="1" smtClean="0"/>
              <a:t>saklaýandygy</a:t>
            </a:r>
            <a:r>
              <a:rPr lang="tr-TR" b="1" dirty="0" smtClean="0"/>
              <a:t> </a:t>
            </a:r>
            <a:r>
              <a:rPr lang="tr-TR" b="1" dirty="0" err="1" smtClean="0"/>
              <a:t>barada</a:t>
            </a:r>
            <a:r>
              <a:rPr lang="tr-TR" b="1" dirty="0" smtClean="0"/>
              <a:t> hiç zat </a:t>
            </a:r>
            <a:r>
              <a:rPr lang="tr-TR" b="1" dirty="0" err="1" smtClean="0"/>
              <a:t>aýdylman</a:t>
            </a:r>
            <a:r>
              <a:rPr lang="tr-TR" b="1" dirty="0" smtClean="0"/>
              <a:t>, </a:t>
            </a:r>
            <a:r>
              <a:rPr lang="tr-TR" b="1" dirty="0" err="1" smtClean="0"/>
              <a:t>umuman</a:t>
            </a:r>
            <a:r>
              <a:rPr lang="tr-TR" b="1" dirty="0" smtClean="0"/>
              <a:t>, </a:t>
            </a:r>
            <a:r>
              <a:rPr lang="tr-TR" b="1" dirty="0" err="1" smtClean="0"/>
              <a:t>işlikden</a:t>
            </a:r>
            <a:r>
              <a:rPr lang="tr-TR" b="1" dirty="0" smtClean="0"/>
              <a:t> </a:t>
            </a:r>
            <a:r>
              <a:rPr lang="tr-TR" b="1" dirty="0" err="1" smtClean="0"/>
              <a:t>ýasalan</a:t>
            </a:r>
            <a:r>
              <a:rPr lang="tr-TR" b="1" dirty="0" smtClean="0"/>
              <a:t> isimleriň </a:t>
            </a:r>
            <a:r>
              <a:rPr lang="tr-TR" b="1" dirty="0" err="1" smtClean="0"/>
              <a:t>hataryna</a:t>
            </a:r>
            <a:r>
              <a:rPr lang="tr-TR" b="1" dirty="0" smtClean="0"/>
              <a:t> </a:t>
            </a:r>
            <a:r>
              <a:rPr lang="tr-TR" b="1" dirty="0" err="1" smtClean="0"/>
              <a:t>goşulýarlar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2. </a:t>
            </a:r>
            <a:r>
              <a:rPr lang="tr-TR" b="1" dirty="0" err="1" smtClean="0"/>
              <a:t>Ikinji</a:t>
            </a:r>
            <a:r>
              <a:rPr lang="tr-TR" b="1" dirty="0" smtClean="0"/>
              <a:t> </a:t>
            </a:r>
            <a:r>
              <a:rPr lang="tr-TR" b="1" dirty="0" err="1" smtClean="0"/>
              <a:t>garaýşa</a:t>
            </a:r>
            <a:r>
              <a:rPr lang="tr-TR" b="1" dirty="0" smtClean="0"/>
              <a:t> </a:t>
            </a:r>
            <a:r>
              <a:rPr lang="tr-TR" b="1" dirty="0" err="1" smtClean="0"/>
              <a:t>görä</a:t>
            </a:r>
            <a:r>
              <a:rPr lang="tr-TR" b="1" dirty="0" smtClean="0"/>
              <a:t>, iş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r>
              <a:rPr lang="tr-TR" b="1" dirty="0" err="1" smtClean="0"/>
              <a:t>ýörite</a:t>
            </a:r>
            <a:r>
              <a:rPr lang="tr-TR" b="1" dirty="0" smtClean="0"/>
              <a:t> </a:t>
            </a:r>
            <a:r>
              <a:rPr lang="tr-TR" b="1" dirty="0" err="1" smtClean="0"/>
              <a:t>derňelip</a:t>
            </a:r>
            <a:r>
              <a:rPr lang="tr-TR" b="1" dirty="0" smtClean="0"/>
              <a:t>, </a:t>
            </a:r>
            <a:r>
              <a:rPr lang="tr-TR" b="1" dirty="0" err="1" smtClean="0"/>
              <a:t>işlikden</a:t>
            </a:r>
            <a:r>
              <a:rPr lang="tr-TR" b="1" dirty="0" smtClean="0"/>
              <a:t> </a:t>
            </a:r>
            <a:r>
              <a:rPr lang="tr-TR" b="1" dirty="0" err="1" smtClean="0"/>
              <a:t>ýasalan</a:t>
            </a:r>
            <a:r>
              <a:rPr lang="tr-TR" b="1" dirty="0" smtClean="0"/>
              <a:t> isimlerden </a:t>
            </a:r>
            <a:r>
              <a:rPr lang="tr-TR" b="1" dirty="0" err="1" smtClean="0"/>
              <a:t>tapawutlandyrylýar</a:t>
            </a:r>
            <a:r>
              <a:rPr lang="tr-TR" b="1" dirty="0" smtClean="0"/>
              <a:t> we işlik şekilleriniň </a:t>
            </a:r>
            <a:r>
              <a:rPr lang="tr-TR" b="1" dirty="0" err="1" smtClean="0"/>
              <a:t>hatarynda</a:t>
            </a:r>
            <a:r>
              <a:rPr lang="tr-TR" b="1" dirty="0" smtClean="0"/>
              <a:t> </a:t>
            </a:r>
            <a:r>
              <a:rPr lang="tr-TR" b="1" dirty="0" err="1" smtClean="0"/>
              <a:t>derňelýär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851920" y="1772816"/>
            <a:ext cx="117865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</a:t>
            </a:r>
            <a:r>
              <a:rPr lang="tr-TR" dirty="0" smtClean="0"/>
              <a:t> </a:t>
            </a:r>
            <a:r>
              <a:rPr lang="tr-TR" dirty="0" err="1" smtClean="0"/>
              <a:t>atlarynyň</a:t>
            </a:r>
            <a:r>
              <a:rPr lang="tr-TR" dirty="0" smtClean="0"/>
              <a:t> –</a:t>
            </a:r>
            <a:r>
              <a:rPr lang="tr-TR" dirty="0" err="1" smtClean="0"/>
              <a:t>yş</a:t>
            </a:r>
            <a:r>
              <a:rPr lang="tr-TR" dirty="0" smtClean="0"/>
              <a:t>/-iş/-</a:t>
            </a:r>
            <a:r>
              <a:rPr lang="tr-TR" dirty="0" err="1" smtClean="0"/>
              <a:t>uş</a:t>
            </a:r>
            <a:r>
              <a:rPr lang="tr-TR" dirty="0" smtClean="0"/>
              <a:t>/-üş/-ş(-</a:t>
            </a:r>
            <a:r>
              <a:rPr lang="tr-TR" dirty="0" err="1" smtClean="0"/>
              <a:t>ýyş</a:t>
            </a:r>
            <a:r>
              <a:rPr lang="tr-TR" dirty="0" smtClean="0"/>
              <a:t>/-</a:t>
            </a:r>
            <a:r>
              <a:rPr lang="tr-TR" dirty="0" err="1" smtClean="0"/>
              <a:t>ýiş</a:t>
            </a:r>
            <a:r>
              <a:rPr lang="tr-TR" dirty="0" smtClean="0"/>
              <a:t>)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islendik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oka-</a:t>
            </a:r>
            <a:r>
              <a:rPr lang="tr-TR" b="1" dirty="0" err="1" smtClean="0"/>
              <a:t>ýyş</a:t>
            </a:r>
            <a:r>
              <a:rPr lang="tr-TR" b="1" dirty="0" smtClean="0"/>
              <a:t>, </a:t>
            </a:r>
            <a:r>
              <a:rPr lang="tr-TR" b="1" dirty="0" err="1" smtClean="0"/>
              <a:t>ýylgyr</a:t>
            </a:r>
            <a:r>
              <a:rPr lang="tr-TR" b="1" dirty="0" smtClean="0"/>
              <a:t>-</a:t>
            </a:r>
            <a:r>
              <a:rPr lang="tr-TR" b="1" dirty="0" err="1" smtClean="0"/>
              <a:t>yş</a:t>
            </a:r>
            <a:r>
              <a:rPr lang="tr-TR" b="1" dirty="0" smtClean="0"/>
              <a:t>, ek-iş, uç-</a:t>
            </a:r>
            <a:r>
              <a:rPr lang="tr-TR" b="1" dirty="0" err="1" smtClean="0"/>
              <a:t>uş</a:t>
            </a:r>
            <a:r>
              <a:rPr lang="tr-TR" b="1" dirty="0" smtClean="0"/>
              <a:t>, </a:t>
            </a:r>
            <a:r>
              <a:rPr lang="tr-TR" b="1" dirty="0" err="1" smtClean="0"/>
              <a:t>görn</a:t>
            </a:r>
            <a:r>
              <a:rPr lang="tr-TR" b="1" dirty="0" smtClean="0"/>
              <a:t>-üş, </a:t>
            </a:r>
            <a:r>
              <a:rPr lang="tr-TR" b="1" dirty="0" err="1" smtClean="0"/>
              <a:t>syz</a:t>
            </a:r>
            <a:r>
              <a:rPr lang="tr-TR" b="1" dirty="0" smtClean="0"/>
              <a:t>-</a:t>
            </a:r>
            <a:r>
              <a:rPr lang="tr-TR" b="1" dirty="0" err="1" smtClean="0"/>
              <a:t>yş</a:t>
            </a:r>
            <a:r>
              <a:rPr lang="tr-TR" b="1" dirty="0" smtClean="0"/>
              <a:t>, </a:t>
            </a:r>
          </a:p>
          <a:p>
            <a:pPr algn="just"/>
            <a:r>
              <a:rPr lang="tr-TR" b="1" dirty="0" smtClean="0"/>
              <a:t>barla-</a:t>
            </a:r>
            <a:r>
              <a:rPr lang="tr-TR" b="1" dirty="0" err="1" smtClean="0"/>
              <a:t>ýyş</a:t>
            </a:r>
            <a:r>
              <a:rPr lang="tr-TR" b="1" dirty="0" smtClean="0"/>
              <a:t>, ere-</a:t>
            </a:r>
            <a:r>
              <a:rPr lang="tr-TR" b="1" dirty="0" err="1" smtClean="0"/>
              <a:t>ýiş</a:t>
            </a:r>
            <a:r>
              <a:rPr lang="tr-TR" b="1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Onuň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b="1" dirty="0" smtClean="0"/>
              <a:t>–ma/-me </a:t>
            </a:r>
            <a:r>
              <a:rPr lang="tr-TR" dirty="0" err="1" smtClean="0"/>
              <a:t>ownuk</a:t>
            </a:r>
            <a:r>
              <a:rPr lang="tr-TR" dirty="0" smtClean="0"/>
              <a:t> </a:t>
            </a:r>
            <a:r>
              <a:rPr lang="tr-TR" dirty="0" err="1" smtClean="0"/>
              <a:t>böleginiň</a:t>
            </a:r>
            <a:r>
              <a:rPr lang="tr-TR" dirty="0" smtClean="0"/>
              <a:t> </a:t>
            </a:r>
            <a:r>
              <a:rPr lang="tr-TR" b="1" dirty="0" smtClean="0"/>
              <a:t>–</a:t>
            </a:r>
            <a:r>
              <a:rPr lang="tr-TR" b="1" dirty="0" err="1" smtClean="0"/>
              <a:t>yş</a:t>
            </a:r>
            <a:r>
              <a:rPr lang="tr-TR" b="1" dirty="0" smtClean="0"/>
              <a:t>/-iş/-</a:t>
            </a:r>
            <a:r>
              <a:rPr lang="tr-TR" b="1" dirty="0" err="1" smtClean="0"/>
              <a:t>uş</a:t>
            </a:r>
            <a:r>
              <a:rPr lang="tr-TR" b="1" dirty="0" smtClean="0"/>
              <a:t>/-üş/-ş(-</a:t>
            </a:r>
            <a:r>
              <a:rPr lang="tr-TR" b="1" dirty="0" err="1" smtClean="0"/>
              <a:t>ýyş</a:t>
            </a:r>
            <a:r>
              <a:rPr lang="tr-TR" b="1" dirty="0" smtClean="0"/>
              <a:t>/-</a:t>
            </a:r>
            <a:r>
              <a:rPr lang="tr-TR" b="1" dirty="0" err="1" smtClean="0"/>
              <a:t>ýiş</a:t>
            </a:r>
            <a:r>
              <a:rPr lang="tr-TR" dirty="0" smtClean="0"/>
              <a:t>) </a:t>
            </a:r>
            <a:r>
              <a:rPr lang="tr-TR" dirty="0" err="1" smtClean="0"/>
              <a:t>goşulmasyndan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Bu şekil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bilen </a:t>
            </a:r>
            <a:r>
              <a:rPr lang="tr-TR" dirty="0" err="1" smtClean="0"/>
              <a:t>üýtgeýär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/>
              <a:t>Guşuň</a:t>
            </a:r>
            <a:r>
              <a:rPr lang="tr-TR" b="1" dirty="0" smtClean="0"/>
              <a:t> hiç </a:t>
            </a:r>
            <a:r>
              <a:rPr lang="tr-TR" b="1" dirty="0" err="1" smtClean="0"/>
              <a:t>wagt</a:t>
            </a:r>
            <a:r>
              <a:rPr lang="tr-TR" b="1" dirty="0" smtClean="0"/>
              <a:t> </a:t>
            </a:r>
            <a:r>
              <a:rPr lang="tr-TR" b="1" dirty="0" err="1" smtClean="0"/>
              <a:t>saýramaýşy</a:t>
            </a:r>
            <a:r>
              <a:rPr lang="tr-TR" b="1" dirty="0" smtClean="0"/>
              <a:t> ony </a:t>
            </a:r>
            <a:r>
              <a:rPr lang="tr-TR" b="1" dirty="0" err="1" smtClean="0"/>
              <a:t>geň</a:t>
            </a:r>
            <a:r>
              <a:rPr lang="tr-TR" b="1" dirty="0" smtClean="0"/>
              <a:t> </a:t>
            </a:r>
            <a:r>
              <a:rPr lang="tr-TR" b="1" dirty="0" err="1" smtClean="0"/>
              <a:t>galdyrypdyr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Onuň </a:t>
            </a:r>
            <a:r>
              <a:rPr lang="tr-TR" b="1" dirty="0" err="1" smtClean="0"/>
              <a:t>henize</a:t>
            </a:r>
            <a:r>
              <a:rPr lang="tr-TR" b="1" dirty="0" smtClean="0"/>
              <a:t> </a:t>
            </a:r>
            <a:r>
              <a:rPr lang="tr-TR" b="1" dirty="0" err="1" smtClean="0"/>
              <a:t>çenli</a:t>
            </a:r>
            <a:r>
              <a:rPr lang="tr-TR" b="1" dirty="0" smtClean="0"/>
              <a:t> </a:t>
            </a:r>
            <a:r>
              <a:rPr lang="tr-TR" b="1" dirty="0" err="1" smtClean="0"/>
              <a:t>gelmeýşine</a:t>
            </a:r>
            <a:r>
              <a:rPr lang="tr-TR" b="1" dirty="0" smtClean="0"/>
              <a:t> il-gün </a:t>
            </a:r>
            <a:r>
              <a:rPr lang="tr-TR" b="1" dirty="0" err="1" smtClean="0"/>
              <a:t>haýran</a:t>
            </a:r>
            <a:r>
              <a:rPr lang="tr-TR" b="1" dirty="0" smtClean="0"/>
              <a:t> galdy.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843808" y="1392759"/>
            <a:ext cx="363640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/>
              <a:t>Bahar Dönemi </a:t>
            </a:r>
            <a:r>
              <a:rPr lang="tr-TR" b="1" dirty="0" smtClean="0"/>
              <a:t>/ Yüksek Lisans  Dersi </a:t>
            </a:r>
          </a:p>
        </p:txBody>
      </p:sp>
      <p:sp>
        <p:nvSpPr>
          <p:cNvPr id="7" name="Dikdörtgen 6"/>
          <p:cNvSpPr/>
          <p:nvPr/>
        </p:nvSpPr>
        <p:spPr>
          <a:xfrm>
            <a:off x="2231740" y="4365104"/>
            <a:ext cx="4464496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Adı:  Türkmen Türkçesi Grameri II</a:t>
            </a:r>
          </a:p>
        </p:txBody>
      </p:sp>
      <p:sp>
        <p:nvSpPr>
          <p:cNvPr id="8" name="Dikdörtgen 7"/>
          <p:cNvSpPr/>
          <p:nvPr/>
        </p:nvSpPr>
        <p:spPr>
          <a:xfrm>
            <a:off x="3275856" y="3068960"/>
            <a:ext cx="2376264" cy="36933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Ders Kodu:  04015116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76256" y="1124744"/>
            <a:ext cx="1225402" cy="14021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851920" y="1772816"/>
            <a:ext cx="117865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</a:t>
            </a:r>
            <a:r>
              <a:rPr lang="tr-TR" b="1" dirty="0" smtClean="0"/>
              <a:t> </a:t>
            </a:r>
            <a:r>
              <a:rPr lang="tr-TR" b="1" dirty="0" err="1" smtClean="0"/>
              <a:t>ATLARY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1043608" y="2636912"/>
            <a:ext cx="698477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-as/-es/-s </a:t>
            </a:r>
            <a:r>
              <a:rPr lang="tr-TR" dirty="0" smtClean="0"/>
              <a:t>iş </a:t>
            </a:r>
            <a:r>
              <a:rPr lang="tr-TR" dirty="0" err="1" smtClean="0"/>
              <a:t>adyny</a:t>
            </a:r>
            <a:r>
              <a:rPr lang="tr-TR" dirty="0" smtClean="0"/>
              <a:t> </a:t>
            </a:r>
            <a:r>
              <a:rPr lang="tr-TR" dirty="0" err="1" smtClean="0"/>
              <a:t>ýasaýjy</a:t>
            </a:r>
            <a:r>
              <a:rPr lang="tr-TR" dirty="0" smtClean="0"/>
              <a:t> </a:t>
            </a:r>
            <a:r>
              <a:rPr lang="tr-TR" dirty="0" err="1" smtClean="0"/>
              <a:t>goşulmanyň</a:t>
            </a:r>
            <a:r>
              <a:rPr lang="tr-TR" dirty="0" smtClean="0"/>
              <a:t> </a:t>
            </a:r>
            <a:r>
              <a:rPr lang="tr-TR" dirty="0" err="1" smtClean="0"/>
              <a:t>ulanylyşy</a:t>
            </a:r>
            <a:r>
              <a:rPr lang="tr-TR" dirty="0" smtClean="0"/>
              <a:t> we </a:t>
            </a:r>
            <a:r>
              <a:rPr lang="tr-TR" dirty="0" err="1" smtClean="0"/>
              <a:t>manysy</a:t>
            </a:r>
            <a:r>
              <a:rPr lang="tr-TR" dirty="0" smtClean="0"/>
              <a:t> </a:t>
            </a:r>
            <a:r>
              <a:rPr lang="tr-TR" dirty="0" err="1" smtClean="0"/>
              <a:t>beýlekilerinden</a:t>
            </a:r>
            <a:r>
              <a:rPr lang="tr-TR" dirty="0" smtClean="0"/>
              <a:t> </a:t>
            </a:r>
            <a:r>
              <a:rPr lang="tr-TR" dirty="0" err="1" smtClean="0"/>
              <a:t>tapawutlydyr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Bu </a:t>
            </a:r>
            <a:r>
              <a:rPr lang="tr-TR" dirty="0" err="1" smtClean="0"/>
              <a:t>goşulma</a:t>
            </a:r>
            <a:r>
              <a:rPr lang="tr-TR" dirty="0" smtClean="0"/>
              <a:t> </a:t>
            </a:r>
            <a:r>
              <a:rPr lang="tr-TR" dirty="0" err="1" smtClean="0"/>
              <a:t>mydama</a:t>
            </a:r>
            <a:r>
              <a:rPr lang="tr-TR" dirty="0" smtClean="0"/>
              <a:t> öz </a:t>
            </a:r>
            <a:r>
              <a:rPr lang="tr-TR" dirty="0" err="1" smtClean="0"/>
              <a:t>yzyndan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bilen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Şeýdip</a:t>
            </a:r>
            <a:r>
              <a:rPr lang="tr-TR" dirty="0" smtClean="0"/>
              <a:t> </a:t>
            </a:r>
            <a:r>
              <a:rPr lang="tr-TR" b="1" dirty="0" smtClean="0"/>
              <a:t>ol -</a:t>
            </a:r>
            <a:r>
              <a:rPr lang="tr-TR" b="1" dirty="0" err="1" smtClean="0"/>
              <a:t>asy</a:t>
            </a:r>
            <a:r>
              <a:rPr lang="tr-TR" b="1" dirty="0" smtClean="0"/>
              <a:t>/-esi/-si </a:t>
            </a:r>
            <a:r>
              <a:rPr lang="tr-TR" dirty="0" err="1" smtClean="0"/>
              <a:t>görnüşine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Sözlemde bu şekilden soň, </a:t>
            </a:r>
            <a:r>
              <a:rPr lang="tr-TR" dirty="0" err="1" smtClean="0"/>
              <a:t>köplenç</a:t>
            </a:r>
            <a:r>
              <a:rPr lang="tr-TR" dirty="0" smtClean="0"/>
              <a:t>, „gelmek‖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işligi</a:t>
            </a:r>
            <a:r>
              <a:rPr lang="tr-TR" dirty="0" smtClean="0"/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 Bu iş </a:t>
            </a:r>
            <a:r>
              <a:rPr lang="tr-TR" dirty="0" err="1" smtClean="0"/>
              <a:t>atlary</a:t>
            </a:r>
            <a:r>
              <a:rPr lang="tr-TR" dirty="0" smtClean="0"/>
              <a:t> „</a:t>
            </a:r>
            <a:r>
              <a:rPr lang="tr-TR" b="1" dirty="0" smtClean="0"/>
              <a:t>gelmek”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işligi</a:t>
            </a:r>
            <a:r>
              <a:rPr lang="tr-TR" dirty="0" smtClean="0"/>
              <a:t> bilen </a:t>
            </a:r>
            <a:r>
              <a:rPr lang="tr-TR" dirty="0" err="1" smtClean="0"/>
              <a:t>birlikde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aňlanylýan</a:t>
            </a:r>
            <a:r>
              <a:rPr lang="tr-TR" dirty="0" smtClean="0"/>
              <a:t> hereketi </a:t>
            </a:r>
            <a:r>
              <a:rPr lang="tr-TR" dirty="0" err="1" smtClean="0"/>
              <a:t>amala</a:t>
            </a:r>
            <a:r>
              <a:rPr lang="tr-TR" dirty="0" smtClean="0"/>
              <a:t> </a:t>
            </a:r>
            <a:r>
              <a:rPr lang="tr-TR" dirty="0" err="1" smtClean="0"/>
              <a:t>aşyrmaga</a:t>
            </a:r>
            <a:r>
              <a:rPr lang="tr-TR" dirty="0" smtClean="0"/>
              <a:t> </a:t>
            </a:r>
            <a:r>
              <a:rPr lang="tr-TR" dirty="0" err="1" smtClean="0"/>
              <a:t>islegi</a:t>
            </a:r>
            <a:r>
              <a:rPr lang="tr-TR" dirty="0" smtClean="0"/>
              <a:t>, </a:t>
            </a:r>
            <a:r>
              <a:rPr lang="tr-TR" dirty="0" err="1" smtClean="0"/>
              <a:t>çalyşmagy</a:t>
            </a:r>
            <a:r>
              <a:rPr lang="tr-TR" dirty="0" smtClean="0"/>
              <a:t> </a:t>
            </a:r>
            <a:r>
              <a:rPr lang="tr-TR" dirty="0" err="1" smtClean="0"/>
              <a:t>bildirýärler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 </a:t>
            </a:r>
          </a:p>
          <a:p>
            <a:pPr algn="just"/>
            <a:r>
              <a:rPr lang="tr-TR" b="1" dirty="0" smtClean="0"/>
              <a:t>Meniň olara bar </a:t>
            </a:r>
            <a:r>
              <a:rPr lang="tr-TR" b="1" dirty="0" err="1" smtClean="0"/>
              <a:t>zady</a:t>
            </a:r>
            <a:r>
              <a:rPr lang="tr-TR" b="1" dirty="0" smtClean="0"/>
              <a:t> </a:t>
            </a:r>
            <a:r>
              <a:rPr lang="tr-TR" b="1" dirty="0" err="1" smtClean="0"/>
              <a:t>aýdasym</a:t>
            </a:r>
            <a:r>
              <a:rPr lang="tr-TR" b="1" dirty="0" smtClean="0"/>
              <a:t> </a:t>
            </a:r>
            <a:r>
              <a:rPr lang="tr-TR" b="1" dirty="0" err="1" smtClean="0"/>
              <a:t>gelýärdi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259632" y="2564904"/>
            <a:ext cx="6696744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</a:t>
            </a:r>
            <a:r>
              <a:rPr lang="tr-TR" dirty="0" smtClean="0"/>
              <a:t> hereketi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ýetirýäniň</a:t>
            </a:r>
            <a:r>
              <a:rPr lang="tr-TR" dirty="0" smtClean="0"/>
              <a:t> (</a:t>
            </a:r>
            <a:r>
              <a:rPr lang="tr-TR" dirty="0" err="1" smtClean="0"/>
              <a:t>subýektiň</a:t>
            </a:r>
            <a:r>
              <a:rPr lang="tr-TR" dirty="0" smtClean="0"/>
              <a:t>) </a:t>
            </a:r>
            <a:r>
              <a:rPr lang="tr-TR" b="1" dirty="0" err="1" smtClean="0"/>
              <a:t>hyýalyny</a:t>
            </a:r>
            <a:r>
              <a:rPr lang="tr-TR" b="1" dirty="0" smtClean="0"/>
              <a:t>, </a:t>
            </a:r>
            <a:r>
              <a:rPr lang="tr-TR" b="1" dirty="0" err="1" smtClean="0"/>
              <a:t>islegini</a:t>
            </a:r>
            <a:r>
              <a:rPr lang="tr-TR" b="1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 we </a:t>
            </a:r>
            <a:r>
              <a:rPr lang="tr-TR" b="1" dirty="0" err="1" smtClean="0">
                <a:solidFill>
                  <a:srgbClr val="FF0000"/>
                </a:solidFill>
              </a:rPr>
              <a:t>düýp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</a:rPr>
              <a:t>işligiň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yzyna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makçy</a:t>
            </a:r>
            <a:r>
              <a:rPr lang="tr-TR" b="1" dirty="0" smtClean="0"/>
              <a:t>/-</a:t>
            </a:r>
            <a:r>
              <a:rPr lang="tr-TR" b="1" dirty="0" err="1" smtClean="0"/>
              <a:t>mekçi</a:t>
            </a:r>
            <a:r>
              <a:rPr lang="tr-TR" b="1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(-</a:t>
            </a:r>
            <a:r>
              <a:rPr lang="tr-TR" b="1" dirty="0" err="1" smtClean="0">
                <a:solidFill>
                  <a:srgbClr val="FF0000"/>
                </a:solidFill>
              </a:rPr>
              <a:t>mak</a:t>
            </a:r>
            <a:r>
              <a:rPr lang="tr-TR" b="1" dirty="0" smtClean="0">
                <a:solidFill>
                  <a:srgbClr val="FF0000"/>
                </a:solidFill>
              </a:rPr>
              <a:t>+-</a:t>
            </a:r>
            <a:r>
              <a:rPr lang="tr-TR" b="1" dirty="0" err="1" smtClean="0">
                <a:solidFill>
                  <a:srgbClr val="FF0000"/>
                </a:solidFill>
              </a:rPr>
              <a:t>çy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mek</a:t>
            </a:r>
            <a:r>
              <a:rPr lang="tr-TR" b="1" dirty="0" smtClean="0">
                <a:solidFill>
                  <a:srgbClr val="FF0000"/>
                </a:solidFill>
              </a:rPr>
              <a:t>+-</a:t>
            </a:r>
            <a:r>
              <a:rPr lang="tr-TR" b="1" dirty="0" err="1" smtClean="0">
                <a:solidFill>
                  <a:srgbClr val="FF0000"/>
                </a:solidFill>
              </a:rPr>
              <a:t>çi</a:t>
            </a:r>
            <a:r>
              <a:rPr lang="tr-TR" b="1" dirty="0" smtClean="0">
                <a:solidFill>
                  <a:srgbClr val="FF0000"/>
                </a:solidFill>
              </a:rPr>
              <a:t>)</a:t>
            </a:r>
            <a:r>
              <a:rPr lang="tr-TR" dirty="0" smtClean="0"/>
              <a:t>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ýasalýar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Onuň </a:t>
            </a:r>
            <a:r>
              <a:rPr lang="tr-TR" dirty="0" err="1" smtClean="0"/>
              <a:t>ýoklugy</a:t>
            </a:r>
            <a:r>
              <a:rPr lang="tr-TR" dirty="0" smtClean="0"/>
              <a:t> bolsa </a:t>
            </a:r>
            <a:r>
              <a:rPr lang="tr-TR" b="1" dirty="0" smtClean="0">
                <a:solidFill>
                  <a:srgbClr val="FF0000"/>
                </a:solidFill>
              </a:rPr>
              <a:t>“däl” </a:t>
            </a:r>
            <a:r>
              <a:rPr lang="tr-TR" dirty="0" smtClean="0"/>
              <a:t>sözi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aňladylýar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204864"/>
            <a:ext cx="720080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bu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hyýal</a:t>
            </a:r>
            <a:r>
              <a:rPr lang="tr-TR" dirty="0" smtClean="0"/>
              <a:t>, </a:t>
            </a:r>
            <a:r>
              <a:rPr lang="tr-TR" dirty="0" err="1" smtClean="0"/>
              <a:t>meýil</a:t>
            </a:r>
            <a:r>
              <a:rPr lang="tr-TR" dirty="0" smtClean="0"/>
              <a:t>, niýet ýa-da </a:t>
            </a:r>
            <a:r>
              <a:rPr lang="tr-TR" dirty="0" err="1" smtClean="0"/>
              <a:t>isleg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grammatik</a:t>
            </a:r>
            <a:r>
              <a:rPr lang="tr-TR" dirty="0" smtClean="0"/>
              <a:t> </a:t>
            </a:r>
            <a:r>
              <a:rPr lang="tr-TR" dirty="0" err="1" smtClean="0"/>
              <a:t>manyda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ýönekeý</a:t>
            </a:r>
            <a:r>
              <a:rPr lang="tr-TR" dirty="0" smtClean="0"/>
              <a:t> sözlemiň </a:t>
            </a:r>
            <a:r>
              <a:rPr lang="tr-TR" dirty="0" err="1" smtClean="0"/>
              <a:t>habary</a:t>
            </a:r>
            <a:r>
              <a:rPr lang="tr-TR" dirty="0" smtClean="0"/>
              <a:t> </a:t>
            </a:r>
            <a:r>
              <a:rPr lang="tr-TR" b="1" dirty="0" smtClean="0"/>
              <a:t>(ol </a:t>
            </a:r>
            <a:r>
              <a:rPr lang="tr-TR" b="1" dirty="0" err="1" smtClean="0"/>
              <a:t>gürleşmekçi</a:t>
            </a:r>
            <a:r>
              <a:rPr lang="tr-TR" b="1" dirty="0" smtClean="0"/>
              <a:t>) </a:t>
            </a:r>
            <a:r>
              <a:rPr lang="tr-TR" dirty="0" smtClean="0"/>
              <a:t>ýa-da </a:t>
            </a:r>
            <a:r>
              <a:rPr lang="tr-TR" dirty="0" err="1" smtClean="0"/>
              <a:t>aýyrgyç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b="1" dirty="0" smtClean="0"/>
              <a:t>(</a:t>
            </a:r>
            <a:r>
              <a:rPr lang="tr-TR" b="1" dirty="0" err="1" smtClean="0"/>
              <a:t>getirmekçi</a:t>
            </a:r>
            <a:r>
              <a:rPr lang="tr-TR" b="1" dirty="0" smtClean="0"/>
              <a:t> </a:t>
            </a:r>
            <a:r>
              <a:rPr lang="tr-TR" b="1" dirty="0" err="1" smtClean="0"/>
              <a:t>bolanyň</a:t>
            </a:r>
            <a:r>
              <a:rPr lang="tr-TR" b="1" dirty="0" smtClean="0"/>
              <a:t>)</a:t>
            </a:r>
            <a:r>
              <a:rPr lang="tr-TR" dirty="0" smtClean="0"/>
              <a:t>, </a:t>
            </a:r>
            <a:r>
              <a:rPr lang="tr-TR" dirty="0" err="1" smtClean="0"/>
              <a:t>bolmak</a:t>
            </a:r>
            <a:r>
              <a:rPr lang="tr-TR" dirty="0" smtClean="0"/>
              <a:t> </a:t>
            </a:r>
            <a:r>
              <a:rPr lang="tr-TR" dirty="0" err="1" smtClean="0"/>
              <a:t>kömekçi</a:t>
            </a:r>
            <a:r>
              <a:rPr lang="tr-TR" dirty="0" smtClean="0"/>
              <a:t> </a:t>
            </a:r>
            <a:r>
              <a:rPr lang="tr-TR" dirty="0" err="1" smtClean="0"/>
              <a:t>işligi</a:t>
            </a:r>
            <a:r>
              <a:rPr lang="tr-TR" dirty="0" smtClean="0"/>
              <a:t> bilen </a:t>
            </a:r>
            <a:r>
              <a:rPr lang="tr-TR" b="1" dirty="0" smtClean="0"/>
              <a:t>(</a:t>
            </a:r>
            <a:r>
              <a:rPr lang="tr-TR" b="1" dirty="0" err="1" smtClean="0"/>
              <a:t>gaçmakçy</a:t>
            </a:r>
            <a:r>
              <a:rPr lang="tr-TR" b="1" dirty="0" smtClean="0"/>
              <a:t> </a:t>
            </a:r>
            <a:r>
              <a:rPr lang="tr-TR" b="1" dirty="0" err="1" smtClean="0"/>
              <a:t>boldy</a:t>
            </a:r>
            <a:r>
              <a:rPr lang="tr-TR" b="1" dirty="0" smtClean="0"/>
              <a:t>)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–</a:t>
            </a:r>
            <a:r>
              <a:rPr lang="tr-TR" b="1" dirty="0" err="1" smtClean="0"/>
              <a:t>makçy</a:t>
            </a:r>
            <a:r>
              <a:rPr lang="tr-TR" b="1" dirty="0" smtClean="0"/>
              <a:t>/-</a:t>
            </a:r>
            <a:r>
              <a:rPr lang="tr-TR" b="1" dirty="0" err="1" smtClean="0"/>
              <a:t>mekçi</a:t>
            </a:r>
            <a:r>
              <a:rPr lang="tr-TR" b="1" dirty="0" smtClean="0"/>
              <a:t> </a:t>
            </a:r>
            <a:r>
              <a:rPr lang="tr-TR" dirty="0" err="1" smtClean="0"/>
              <a:t>goşulmasyndan</a:t>
            </a:r>
            <a:r>
              <a:rPr lang="tr-TR" dirty="0" smtClean="0"/>
              <a:t> soň </a:t>
            </a:r>
            <a:r>
              <a:rPr lang="tr-TR" dirty="0" err="1" smtClean="0"/>
              <a:t>habarlyk</a:t>
            </a:r>
            <a:r>
              <a:rPr lang="tr-TR" dirty="0" smtClean="0"/>
              <a:t> </a:t>
            </a:r>
            <a:r>
              <a:rPr lang="tr-TR" dirty="0" err="1" smtClean="0"/>
              <a:t>kategoriýasynyň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dürli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öwüşginlerine</a:t>
            </a:r>
            <a:r>
              <a:rPr lang="tr-TR" dirty="0" smtClean="0"/>
              <a:t> </a:t>
            </a:r>
            <a:r>
              <a:rPr lang="tr-TR" dirty="0" err="1" smtClean="0"/>
              <a:t>eýe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, </a:t>
            </a:r>
            <a:r>
              <a:rPr lang="tr-TR" dirty="0" err="1" smtClean="0"/>
              <a:t>habar</a:t>
            </a:r>
            <a:r>
              <a:rPr lang="tr-TR" dirty="0" smtClean="0"/>
              <a:t> </a:t>
            </a:r>
            <a:r>
              <a:rPr lang="tr-TR" dirty="0" err="1" smtClean="0"/>
              <a:t>hyzmatynda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 </a:t>
            </a:r>
            <a:r>
              <a:rPr lang="tr-TR" dirty="0" err="1" smtClean="0"/>
              <a:t>garagalpak</a:t>
            </a:r>
            <a:r>
              <a:rPr lang="tr-TR" dirty="0" smtClean="0"/>
              <a:t>, </a:t>
            </a:r>
            <a:r>
              <a:rPr lang="tr-TR" dirty="0" err="1" smtClean="0"/>
              <a:t>gazak</a:t>
            </a:r>
            <a:r>
              <a:rPr lang="tr-TR" dirty="0" smtClean="0"/>
              <a:t>, </a:t>
            </a:r>
            <a:r>
              <a:rPr lang="tr-TR" dirty="0" err="1" smtClean="0"/>
              <a:t>özbek</a:t>
            </a:r>
            <a:r>
              <a:rPr lang="tr-TR" dirty="0" smtClean="0"/>
              <a:t>, </a:t>
            </a:r>
            <a:r>
              <a:rPr lang="tr-TR" dirty="0" err="1" smtClean="0"/>
              <a:t>üýgur</a:t>
            </a:r>
            <a:r>
              <a:rPr lang="tr-TR" dirty="0" smtClean="0"/>
              <a:t>, </a:t>
            </a:r>
            <a:r>
              <a:rPr lang="tr-TR" dirty="0" err="1" smtClean="0"/>
              <a:t>gyrgyz</a:t>
            </a:r>
            <a:r>
              <a:rPr lang="tr-TR" dirty="0" smtClean="0"/>
              <a:t> dillerinde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aňladyjy</a:t>
            </a:r>
            <a:r>
              <a:rPr lang="tr-TR" dirty="0" smtClean="0"/>
              <a:t> </a:t>
            </a:r>
            <a:r>
              <a:rPr lang="tr-TR" dirty="0" err="1" smtClean="0"/>
              <a:t>goşulmalar</a:t>
            </a:r>
            <a:r>
              <a:rPr lang="tr-TR" dirty="0" smtClean="0"/>
              <a:t> bilen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204864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 smtClean="0"/>
              <a:t>Öten zaman ortak </a:t>
            </a:r>
            <a:r>
              <a:rPr lang="tr-TR" sz="1600" dirty="0" err="1" smtClean="0"/>
              <a:t>işligi</a:t>
            </a:r>
            <a:r>
              <a:rPr lang="tr-TR" sz="1600" dirty="0" smtClean="0"/>
              <a:t>; Geljek zaman ortak </a:t>
            </a:r>
            <a:r>
              <a:rPr lang="tr-TR" sz="1600" dirty="0" err="1" smtClean="0"/>
              <a:t>işligi</a:t>
            </a:r>
            <a:r>
              <a:rPr lang="tr-TR" sz="1600" dirty="0" smtClean="0"/>
              <a:t>;</a:t>
            </a:r>
            <a:r>
              <a:rPr lang="tr-TR" sz="1600" dirty="0" err="1" smtClean="0"/>
              <a:t>Häzirki</a:t>
            </a:r>
            <a:r>
              <a:rPr lang="tr-TR" sz="1600" dirty="0" smtClean="0"/>
              <a:t> zaman ortak </a:t>
            </a:r>
            <a:r>
              <a:rPr lang="tr-TR" sz="1600" dirty="0" err="1" smtClean="0"/>
              <a:t>işligi</a:t>
            </a:r>
            <a:r>
              <a:rPr lang="tr-TR" sz="1600" dirty="0" smtClean="0"/>
              <a:t>. </a:t>
            </a:r>
            <a:endParaRPr lang="tr-TR" sz="1600" dirty="0"/>
          </a:p>
        </p:txBody>
      </p:sp>
      <p:sp>
        <p:nvSpPr>
          <p:cNvPr id="11" name="10 Dikdörtgen"/>
          <p:cNvSpPr/>
          <p:nvPr/>
        </p:nvSpPr>
        <p:spPr>
          <a:xfrm>
            <a:off x="827584" y="2780928"/>
            <a:ext cx="7344816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işligiň</a:t>
            </a:r>
            <a:r>
              <a:rPr lang="tr-TR" b="1" dirty="0" smtClean="0"/>
              <a:t> öten zaman </a:t>
            </a:r>
            <a:r>
              <a:rPr lang="tr-TR" b="1" dirty="0" err="1" smtClean="0"/>
              <a:t>şekiliniň</a:t>
            </a:r>
            <a:r>
              <a:rPr lang="tr-TR" b="1" dirty="0" smtClean="0"/>
              <a:t> </a:t>
            </a:r>
            <a:r>
              <a:rPr lang="tr-TR" b="1" dirty="0" err="1" smtClean="0"/>
              <a:t>barlyk</a:t>
            </a:r>
            <a:r>
              <a:rPr lang="tr-TR" b="1" dirty="0" smtClean="0"/>
              <a:t> </a:t>
            </a:r>
            <a:r>
              <a:rPr lang="tr-TR" b="1" dirty="0" err="1" smtClean="0"/>
              <a:t>galypy</a:t>
            </a:r>
            <a:r>
              <a:rPr lang="tr-TR" b="1" dirty="0" smtClean="0"/>
              <a:t> -an/-en,- </a:t>
            </a:r>
            <a:r>
              <a:rPr lang="tr-TR" b="1" dirty="0" err="1" smtClean="0"/>
              <a:t>dyk</a:t>
            </a:r>
            <a:r>
              <a:rPr lang="tr-TR" b="1" dirty="0" smtClean="0"/>
              <a:t>/-dik/-</a:t>
            </a:r>
            <a:r>
              <a:rPr lang="tr-TR" b="1" dirty="0" err="1" smtClean="0"/>
              <a:t>duk</a:t>
            </a:r>
            <a:r>
              <a:rPr lang="tr-TR" b="1" dirty="0" smtClean="0"/>
              <a:t>/-dük,- </a:t>
            </a:r>
            <a:r>
              <a:rPr lang="tr-TR" b="1" dirty="0" err="1" smtClean="0"/>
              <a:t>myş</a:t>
            </a:r>
            <a:r>
              <a:rPr lang="tr-TR" b="1" dirty="0" smtClean="0"/>
              <a:t>/- </a:t>
            </a:r>
            <a:r>
              <a:rPr lang="tr-TR" b="1" dirty="0" err="1" smtClean="0"/>
              <a:t>miş</a:t>
            </a:r>
            <a:r>
              <a:rPr lang="tr-TR" b="1" dirty="0" smtClean="0"/>
              <a:t>/-muş/-</a:t>
            </a:r>
            <a:r>
              <a:rPr lang="tr-TR" b="1" dirty="0" err="1" smtClean="0"/>
              <a:t>müş</a:t>
            </a:r>
            <a:r>
              <a:rPr lang="tr-TR" b="1" dirty="0" smtClean="0"/>
              <a:t> </a:t>
            </a:r>
            <a:r>
              <a:rPr lang="tr-TR" b="1" dirty="0" err="1" smtClean="0"/>
              <a:t>goşulmalarynyň</a:t>
            </a:r>
            <a:r>
              <a:rPr lang="tr-TR" b="1" dirty="0" smtClean="0"/>
              <a:t> </a:t>
            </a:r>
            <a:r>
              <a:rPr lang="tr-TR" b="1" dirty="0" err="1" smtClean="0"/>
              <a:t>düýp</a:t>
            </a:r>
            <a:r>
              <a:rPr lang="tr-TR" b="1" dirty="0" smtClean="0"/>
              <a:t> işliklere </a:t>
            </a:r>
            <a:r>
              <a:rPr lang="tr-TR" b="1" dirty="0" err="1" smtClean="0"/>
              <a:t>goşulmagy</a:t>
            </a:r>
            <a:r>
              <a:rPr lang="tr-TR" b="1" dirty="0" smtClean="0"/>
              <a:t> bilen </a:t>
            </a:r>
            <a:r>
              <a:rPr lang="tr-TR" b="1" dirty="0" err="1" smtClean="0"/>
              <a:t>hasyl</a:t>
            </a:r>
            <a:r>
              <a:rPr lang="tr-TR" b="1" dirty="0" smtClean="0"/>
              <a:t> </a:t>
            </a:r>
            <a:r>
              <a:rPr lang="tr-TR" b="1" dirty="0" err="1" smtClean="0"/>
              <a:t>bolýarlar</a:t>
            </a:r>
            <a:r>
              <a:rPr lang="tr-TR" b="1" dirty="0" smtClean="0"/>
              <a:t>. </a:t>
            </a:r>
          </a:p>
          <a:p>
            <a:endParaRPr lang="tr-TR" dirty="0" smtClean="0"/>
          </a:p>
          <a:p>
            <a:r>
              <a:rPr lang="tr-TR" dirty="0" err="1" smtClean="0"/>
              <a:t>Ýoklugy</a:t>
            </a:r>
            <a:r>
              <a:rPr lang="tr-TR" dirty="0" smtClean="0"/>
              <a:t> bolsa </a:t>
            </a:r>
            <a:r>
              <a:rPr lang="tr-TR" b="1" dirty="0" smtClean="0"/>
              <a:t>-</a:t>
            </a:r>
            <a:r>
              <a:rPr lang="tr-TR" b="1" dirty="0" err="1" smtClean="0"/>
              <a:t>madyk</a:t>
            </a:r>
            <a:r>
              <a:rPr lang="tr-TR" b="1" dirty="0" smtClean="0"/>
              <a:t>/-medik/- </a:t>
            </a:r>
            <a:r>
              <a:rPr lang="tr-TR" b="1" dirty="0" err="1" smtClean="0"/>
              <a:t>man</a:t>
            </a:r>
            <a:r>
              <a:rPr lang="tr-TR" b="1" dirty="0" smtClean="0"/>
              <a:t>/- </a:t>
            </a:r>
            <a:r>
              <a:rPr lang="tr-TR" b="1" dirty="0" err="1" smtClean="0"/>
              <a:t>män</a:t>
            </a:r>
            <a:r>
              <a:rPr lang="tr-TR" b="1" dirty="0" smtClean="0"/>
              <a:t>/ -</a:t>
            </a:r>
            <a:r>
              <a:rPr lang="tr-TR" b="1" dirty="0" err="1" smtClean="0"/>
              <a:t>magan</a:t>
            </a:r>
            <a:r>
              <a:rPr lang="tr-TR" b="1" dirty="0" smtClean="0"/>
              <a:t>/-</a:t>
            </a:r>
            <a:r>
              <a:rPr lang="tr-TR" b="1" dirty="0" err="1" smtClean="0"/>
              <a:t>megen</a:t>
            </a:r>
            <a:r>
              <a:rPr lang="tr-TR" b="1" dirty="0" smtClean="0"/>
              <a:t>/-</a:t>
            </a:r>
            <a:r>
              <a:rPr lang="tr-TR" b="1" dirty="0" err="1" smtClean="0"/>
              <a:t>maýan</a:t>
            </a:r>
            <a:r>
              <a:rPr lang="tr-TR" b="1" dirty="0" smtClean="0"/>
              <a:t>,-</a:t>
            </a:r>
            <a:r>
              <a:rPr lang="tr-TR" b="1" dirty="0" err="1" smtClean="0"/>
              <a:t>meýen</a:t>
            </a:r>
            <a:r>
              <a:rPr lang="tr-TR" b="1" dirty="0" smtClean="0"/>
              <a:t> </a:t>
            </a:r>
            <a:r>
              <a:rPr lang="tr-TR" b="1" dirty="0" err="1" smtClean="0"/>
              <a:t>ýazuw</a:t>
            </a:r>
            <a:r>
              <a:rPr lang="tr-TR" b="1" dirty="0" smtClean="0"/>
              <a:t> </a:t>
            </a:r>
            <a:r>
              <a:rPr lang="tr-TR" b="1" dirty="0" err="1" smtClean="0"/>
              <a:t>ýadygärliklerinde</a:t>
            </a:r>
            <a:r>
              <a:rPr lang="tr-TR" b="1" dirty="0" smtClean="0"/>
              <a:t> </a:t>
            </a:r>
            <a:r>
              <a:rPr lang="tr-TR" b="1" dirty="0" err="1" smtClean="0"/>
              <a:t>ulanylýar</a:t>
            </a:r>
            <a:r>
              <a:rPr lang="tr-TR" b="1" dirty="0" smtClean="0"/>
              <a:t>. </a:t>
            </a:r>
          </a:p>
          <a:p>
            <a:endParaRPr lang="tr-TR" b="1" dirty="0" smtClean="0"/>
          </a:p>
          <a:p>
            <a:pPr algn="just"/>
            <a:r>
              <a:rPr lang="tr-TR" b="1" dirty="0" smtClean="0"/>
              <a:t>-an/-en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zaman türkmen edebi dilinde </a:t>
            </a:r>
            <a:r>
              <a:rPr lang="tr-TR" b="1" dirty="0" err="1" smtClean="0"/>
              <a:t>işjeň</a:t>
            </a:r>
            <a:r>
              <a:rPr lang="tr-TR" b="1" dirty="0" smtClean="0"/>
              <a:t> we köp </a:t>
            </a:r>
            <a:r>
              <a:rPr lang="tr-TR" b="1" dirty="0" err="1" smtClean="0"/>
              <a:t>ulanylýan</a:t>
            </a:r>
            <a:r>
              <a:rPr lang="tr-TR" b="1" dirty="0" smtClean="0"/>
              <a:t> şekildir. Ol –</a:t>
            </a:r>
            <a:r>
              <a:rPr lang="tr-TR" b="1" dirty="0" err="1" smtClean="0"/>
              <a:t>gan</a:t>
            </a:r>
            <a:r>
              <a:rPr lang="tr-TR" b="1" dirty="0" smtClean="0"/>
              <a:t>/-gen/-kan/-</a:t>
            </a:r>
            <a:r>
              <a:rPr lang="tr-TR" b="1" dirty="0" err="1" smtClean="0"/>
              <a:t>ken</a:t>
            </a:r>
            <a:r>
              <a:rPr lang="tr-TR" b="1" dirty="0" smtClean="0"/>
              <a:t> </a:t>
            </a:r>
            <a:r>
              <a:rPr lang="tr-TR" b="1" dirty="0" err="1" smtClean="0"/>
              <a:t>goşulmasyndan</a:t>
            </a:r>
            <a:r>
              <a:rPr lang="tr-TR" b="1" dirty="0" smtClean="0"/>
              <a:t> ýüze çykan </a:t>
            </a:r>
            <a:r>
              <a:rPr lang="tr-TR" b="1" dirty="0" err="1" smtClean="0"/>
              <a:t>diýlip</a:t>
            </a:r>
            <a:r>
              <a:rPr lang="tr-TR" b="1" dirty="0" smtClean="0"/>
              <a:t> </a:t>
            </a:r>
            <a:r>
              <a:rPr lang="tr-TR" b="1" dirty="0" err="1" smtClean="0"/>
              <a:t>bellenilýär</a:t>
            </a:r>
            <a:r>
              <a:rPr lang="tr-TR" b="1" dirty="0" smtClean="0"/>
              <a:t>. </a:t>
            </a:r>
            <a:r>
              <a:rPr lang="tr-TR" b="1" dirty="0" err="1" smtClean="0"/>
              <a:t>Muňa</a:t>
            </a:r>
            <a:r>
              <a:rPr lang="tr-TR" b="1" dirty="0" smtClean="0"/>
              <a:t> </a:t>
            </a:r>
            <a:r>
              <a:rPr lang="tr-TR" b="1" dirty="0" err="1" smtClean="0"/>
              <a:t>mysal</a:t>
            </a:r>
            <a:r>
              <a:rPr lang="tr-TR" b="1" dirty="0" smtClean="0"/>
              <a:t> </a:t>
            </a:r>
            <a:r>
              <a:rPr lang="tr-TR" b="1" dirty="0" err="1" smtClean="0"/>
              <a:t>hökmünde</a:t>
            </a:r>
            <a:r>
              <a:rPr lang="tr-TR" b="1" dirty="0" smtClean="0"/>
              <a:t>: </a:t>
            </a:r>
            <a:r>
              <a:rPr lang="tr-TR" b="1" dirty="0" err="1" smtClean="0"/>
              <a:t>Sözlegen</a:t>
            </a:r>
            <a:r>
              <a:rPr lang="tr-TR" b="1" dirty="0" smtClean="0"/>
              <a:t> sözleri misli bal </a:t>
            </a:r>
            <a:r>
              <a:rPr lang="tr-TR" b="1" dirty="0" err="1" smtClean="0"/>
              <a:t>kibi</a:t>
            </a:r>
            <a:r>
              <a:rPr lang="tr-TR" b="1" dirty="0" smtClean="0"/>
              <a:t>…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20888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Ortak işlikleriň bu </a:t>
            </a:r>
            <a:r>
              <a:rPr lang="tr-TR" dirty="0" err="1" smtClean="0"/>
              <a:t>şekiliniň</a:t>
            </a:r>
            <a:r>
              <a:rPr lang="tr-TR" dirty="0" smtClean="0"/>
              <a:t> atlaşmak </a:t>
            </a:r>
            <a:r>
              <a:rPr lang="tr-TR" dirty="0" err="1" smtClean="0"/>
              <a:t>häsiýeti</a:t>
            </a:r>
            <a:r>
              <a:rPr lang="tr-TR" dirty="0" smtClean="0"/>
              <a:t> </a:t>
            </a:r>
            <a:r>
              <a:rPr lang="tr-TR" dirty="0" err="1" smtClean="0"/>
              <a:t>güýçlüdir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atlaşan </a:t>
            </a:r>
            <a:r>
              <a:rPr lang="tr-TR" dirty="0" err="1" smtClean="0"/>
              <a:t>halatynda</a:t>
            </a:r>
            <a:r>
              <a:rPr lang="tr-TR" dirty="0" smtClean="0"/>
              <a:t> </a:t>
            </a:r>
            <a:r>
              <a:rPr lang="tr-TR" dirty="0" err="1" smtClean="0"/>
              <a:t>degişlilik</a:t>
            </a:r>
            <a:r>
              <a:rPr lang="tr-TR" dirty="0" smtClean="0"/>
              <a:t> we düşüm, san </a:t>
            </a:r>
            <a:r>
              <a:rPr lang="tr-TR" dirty="0" err="1" smtClean="0"/>
              <a:t>goşulmalaryny</a:t>
            </a:r>
            <a:r>
              <a:rPr lang="tr-TR" dirty="0" smtClean="0"/>
              <a:t> kabul </a:t>
            </a:r>
            <a:r>
              <a:rPr lang="tr-TR" dirty="0" err="1" smtClean="0"/>
              <a:t>edýärler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b="1" dirty="0" smtClean="0"/>
              <a:t>-an/- en </a:t>
            </a:r>
            <a:r>
              <a:rPr lang="tr-TR" dirty="0" err="1" smtClean="0"/>
              <a:t>şekili</a:t>
            </a:r>
            <a:r>
              <a:rPr lang="tr-TR" dirty="0" smtClean="0"/>
              <a:t> ýok sözi bilen gelen </a:t>
            </a:r>
            <a:r>
              <a:rPr lang="tr-TR" dirty="0" err="1" smtClean="0"/>
              <a:t>halatynda</a:t>
            </a:r>
            <a:r>
              <a:rPr lang="tr-TR" dirty="0" smtClean="0"/>
              <a:t> fonetik </a:t>
            </a:r>
            <a:r>
              <a:rPr lang="tr-TR" dirty="0" err="1" smtClean="0"/>
              <a:t>taýdan</a:t>
            </a:r>
            <a:r>
              <a:rPr lang="tr-TR" dirty="0" smtClean="0"/>
              <a:t> </a:t>
            </a:r>
            <a:r>
              <a:rPr lang="tr-TR" dirty="0" err="1" smtClean="0"/>
              <a:t>üýtgeşmek</a:t>
            </a:r>
            <a:r>
              <a:rPr lang="tr-TR" dirty="0" smtClean="0"/>
              <a:t> ýüze </a:t>
            </a:r>
            <a:r>
              <a:rPr lang="tr-TR" dirty="0" err="1" smtClean="0"/>
              <a:t>çykýar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oka-n+ym ýok – </a:t>
            </a:r>
            <a:r>
              <a:rPr lang="tr-TR" b="1" dirty="0" err="1" smtClean="0"/>
              <a:t>okamok</a:t>
            </a:r>
            <a:r>
              <a:rPr lang="tr-TR" b="1" dirty="0" smtClean="0"/>
              <a:t>, oka-n+yň ýok – </a:t>
            </a:r>
            <a:r>
              <a:rPr lang="tr-TR" b="1" dirty="0" err="1" smtClean="0"/>
              <a:t>okaňok</a:t>
            </a:r>
            <a:r>
              <a:rPr lang="tr-TR" b="1" dirty="0" smtClean="0"/>
              <a:t>, oka-n+y ýok – </a:t>
            </a:r>
            <a:r>
              <a:rPr lang="tr-TR" b="1" dirty="0" err="1" smtClean="0"/>
              <a:t>okanok</a:t>
            </a:r>
            <a:r>
              <a:rPr lang="tr-TR" b="1" dirty="0" smtClean="0"/>
              <a:t>. </a:t>
            </a:r>
          </a:p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öten zaman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dyk</a:t>
            </a:r>
            <a:r>
              <a:rPr lang="tr-TR" b="1" dirty="0" smtClean="0"/>
              <a:t>/- dik/ -</a:t>
            </a:r>
            <a:r>
              <a:rPr lang="tr-TR" b="1" dirty="0" err="1" smtClean="0"/>
              <a:t>duk</a:t>
            </a:r>
            <a:r>
              <a:rPr lang="tr-TR" b="1" dirty="0" smtClean="0"/>
              <a:t>/- dük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gaty</a:t>
            </a:r>
            <a:r>
              <a:rPr lang="tr-TR" dirty="0" smtClean="0"/>
              <a:t> </a:t>
            </a:r>
            <a:r>
              <a:rPr lang="tr-TR" dirty="0" err="1" smtClean="0"/>
              <a:t>gadymydyr</a:t>
            </a:r>
            <a:r>
              <a:rPr lang="tr-TR" dirty="0" smtClean="0"/>
              <a:t>. Bu türkmen diliniň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köp </a:t>
            </a:r>
            <a:r>
              <a:rPr lang="tr-TR" dirty="0" err="1" smtClean="0"/>
              <a:t>duşýar</a:t>
            </a:r>
            <a:r>
              <a:rPr lang="tr-TR" dirty="0" smtClean="0"/>
              <a:t>. Olar -</a:t>
            </a:r>
            <a:r>
              <a:rPr lang="tr-TR" dirty="0" err="1" smtClean="0"/>
              <a:t>tyk</a:t>
            </a:r>
            <a:r>
              <a:rPr lang="tr-TR" dirty="0" smtClean="0"/>
              <a:t>/- tik </a:t>
            </a:r>
            <a:r>
              <a:rPr lang="tr-TR" dirty="0" err="1" smtClean="0"/>
              <a:t>görnüşlerinde</a:t>
            </a:r>
            <a:r>
              <a:rPr lang="tr-TR" dirty="0" smtClean="0"/>
              <a:t> </a:t>
            </a:r>
            <a:r>
              <a:rPr lang="tr-TR" dirty="0" err="1" smtClean="0"/>
              <a:t>ulanylypdyr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smtClean="0"/>
              <a:t>Galam </a:t>
            </a:r>
            <a:r>
              <a:rPr lang="tr-TR" b="1" dirty="0" err="1" smtClean="0"/>
              <a:t>alyp</a:t>
            </a:r>
            <a:r>
              <a:rPr lang="tr-TR" b="1" dirty="0" smtClean="0"/>
              <a:t> </a:t>
            </a:r>
            <a:r>
              <a:rPr lang="tr-TR" b="1" dirty="0" err="1" smtClean="0"/>
              <a:t>namany</a:t>
            </a:r>
            <a:r>
              <a:rPr lang="tr-TR" b="1" dirty="0" smtClean="0"/>
              <a:t> </a:t>
            </a:r>
            <a:r>
              <a:rPr lang="tr-TR" b="1" dirty="0" err="1" smtClean="0"/>
              <a:t>gönderdigim</a:t>
            </a:r>
            <a:r>
              <a:rPr lang="tr-TR" b="1" dirty="0" smtClean="0"/>
              <a:t> </a:t>
            </a:r>
            <a:r>
              <a:rPr lang="tr-TR" b="1" dirty="0" err="1" smtClean="0"/>
              <a:t>bilmezmiň</a:t>
            </a:r>
            <a:r>
              <a:rPr lang="tr-TR" dirty="0" smtClean="0"/>
              <a:t>? (M). </a:t>
            </a:r>
          </a:p>
          <a:p>
            <a:pPr algn="just"/>
            <a:r>
              <a:rPr lang="tr-TR" dirty="0" smtClean="0"/>
              <a:t>Bu şekil </a:t>
            </a:r>
            <a:r>
              <a:rPr lang="tr-TR" dirty="0" err="1" smtClean="0"/>
              <a:t>ýazuw</a:t>
            </a:r>
            <a:r>
              <a:rPr lang="tr-TR" dirty="0" smtClean="0"/>
              <a:t> </a:t>
            </a:r>
            <a:r>
              <a:rPr lang="tr-TR" dirty="0" err="1" smtClean="0"/>
              <a:t>ýadygärliklerinde</a:t>
            </a:r>
            <a:r>
              <a:rPr lang="tr-TR" dirty="0" smtClean="0"/>
              <a:t> </a:t>
            </a:r>
            <a:r>
              <a:rPr lang="tr-TR" dirty="0" err="1" smtClean="0"/>
              <a:t>aýyklaýan</a:t>
            </a:r>
            <a:r>
              <a:rPr lang="tr-TR" dirty="0" smtClean="0"/>
              <a:t> sözüň özüne </a:t>
            </a:r>
            <a:r>
              <a:rPr lang="tr-TR" dirty="0" err="1" smtClean="0"/>
              <a:t>goşulyp</a:t>
            </a:r>
            <a:r>
              <a:rPr lang="tr-TR" dirty="0" smtClean="0"/>
              <a:t> </a:t>
            </a:r>
            <a:r>
              <a:rPr lang="tr-TR" dirty="0" err="1" smtClean="0"/>
              <a:t>ulanylýar</a:t>
            </a:r>
            <a:r>
              <a:rPr lang="tr-TR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492896"/>
            <a:ext cx="7272808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myş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miş</a:t>
            </a:r>
            <a:r>
              <a:rPr lang="tr-TR" b="1" dirty="0" smtClean="0">
                <a:solidFill>
                  <a:srgbClr val="FF0000"/>
                </a:solidFill>
              </a:rPr>
              <a:t>/-muş/-</a:t>
            </a:r>
            <a:r>
              <a:rPr lang="tr-TR" b="1" dirty="0" err="1" smtClean="0">
                <a:solidFill>
                  <a:srgbClr val="FF0000"/>
                </a:solidFill>
              </a:rPr>
              <a:t>müş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hem öten zaman ortak </a:t>
            </a:r>
            <a:r>
              <a:rPr lang="tr-TR" b="1" dirty="0" err="1" smtClean="0"/>
              <a:t>işligine</a:t>
            </a:r>
            <a:r>
              <a:rPr lang="tr-TR" b="1" dirty="0" smtClean="0"/>
              <a:t> </a:t>
            </a:r>
            <a:r>
              <a:rPr lang="tr-TR" b="1" dirty="0" err="1" smtClean="0"/>
              <a:t>degişlidir</a:t>
            </a:r>
            <a:r>
              <a:rPr lang="tr-TR" b="1" dirty="0" smtClean="0"/>
              <a:t>. Olar </a:t>
            </a:r>
            <a:r>
              <a:rPr lang="tr-TR" b="1" dirty="0" err="1" smtClean="0"/>
              <a:t>ýazuw</a:t>
            </a:r>
            <a:r>
              <a:rPr lang="tr-TR" b="1" dirty="0" smtClean="0"/>
              <a:t> </a:t>
            </a:r>
            <a:r>
              <a:rPr lang="tr-TR" b="1" dirty="0" err="1" smtClean="0"/>
              <a:t>ýadygärliklerinde</a:t>
            </a:r>
            <a:r>
              <a:rPr lang="tr-TR" b="1" dirty="0" smtClean="0"/>
              <a:t>, halk </a:t>
            </a:r>
            <a:r>
              <a:rPr lang="tr-TR" b="1" dirty="0" err="1" smtClean="0"/>
              <a:t>döredijiliginde</a:t>
            </a:r>
            <a:r>
              <a:rPr lang="tr-TR" b="1" dirty="0" smtClean="0"/>
              <a:t> </a:t>
            </a:r>
            <a:r>
              <a:rPr lang="tr-TR" b="1" dirty="0" err="1" smtClean="0"/>
              <a:t>ulanylypdyr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Agaç </a:t>
            </a:r>
            <a:r>
              <a:rPr lang="tr-TR" b="1" dirty="0" err="1" smtClean="0"/>
              <a:t>iýmişinden</a:t>
            </a:r>
            <a:r>
              <a:rPr lang="tr-TR" b="1" dirty="0" smtClean="0"/>
              <a:t> belli, adam kylmyşyndan, Peder bize miras </a:t>
            </a:r>
            <a:r>
              <a:rPr lang="tr-TR" b="1" dirty="0" err="1" smtClean="0"/>
              <a:t>goýmuş</a:t>
            </a:r>
            <a:r>
              <a:rPr lang="tr-TR" b="1" dirty="0" smtClean="0"/>
              <a:t> bu derdi (</a:t>
            </a:r>
            <a:r>
              <a:rPr lang="tr-TR" b="1" dirty="0" err="1" smtClean="0"/>
              <a:t>Magtymguly</a:t>
            </a:r>
            <a:r>
              <a:rPr lang="tr-TR" b="1" dirty="0" smtClean="0"/>
              <a:t>, S.e., 1977, 223 s.). </a:t>
            </a:r>
          </a:p>
          <a:p>
            <a:pPr algn="just"/>
            <a:r>
              <a:rPr lang="tr-TR" b="1" dirty="0" err="1" smtClean="0"/>
              <a:t>Emma</a:t>
            </a:r>
            <a:r>
              <a:rPr lang="tr-TR" b="1" dirty="0" smtClean="0"/>
              <a:t> bu </a:t>
            </a:r>
            <a:r>
              <a:rPr lang="tr-TR" b="1" dirty="0" err="1" smtClean="0"/>
              <a:t>goşulmalar</a:t>
            </a:r>
            <a:r>
              <a:rPr lang="tr-TR" b="1" dirty="0" smtClean="0"/>
              <a:t> </a:t>
            </a:r>
            <a:r>
              <a:rPr lang="tr-TR" b="1" dirty="0" err="1" smtClean="0"/>
              <a:t>häzirki</a:t>
            </a:r>
            <a:r>
              <a:rPr lang="tr-TR" b="1" dirty="0" smtClean="0"/>
              <a:t> </a:t>
            </a:r>
            <a:r>
              <a:rPr lang="tr-TR" b="1" dirty="0" err="1" smtClean="0"/>
              <a:t>wagtda</a:t>
            </a:r>
            <a:r>
              <a:rPr lang="tr-TR" b="1" dirty="0" smtClean="0"/>
              <a:t> </a:t>
            </a:r>
            <a:r>
              <a:rPr lang="tr-TR" b="1" dirty="0" err="1" smtClean="0"/>
              <a:t>grammatik</a:t>
            </a:r>
            <a:r>
              <a:rPr lang="tr-TR" b="1" dirty="0" smtClean="0"/>
              <a:t> </a:t>
            </a:r>
            <a:r>
              <a:rPr lang="tr-TR" b="1" dirty="0" err="1" smtClean="0"/>
              <a:t>taýdan</a:t>
            </a:r>
            <a:r>
              <a:rPr lang="tr-TR" b="1" dirty="0" smtClean="0"/>
              <a:t> ortak </a:t>
            </a:r>
            <a:r>
              <a:rPr lang="tr-TR" b="1" dirty="0" err="1" smtClean="0"/>
              <a:t>işligi</a:t>
            </a:r>
            <a:r>
              <a:rPr lang="tr-TR" b="1" dirty="0" smtClean="0"/>
              <a:t> </a:t>
            </a:r>
            <a:r>
              <a:rPr lang="tr-TR" b="1" dirty="0" err="1" smtClean="0"/>
              <a:t>ýasaýjy</a:t>
            </a:r>
            <a:r>
              <a:rPr lang="tr-TR" b="1" dirty="0" smtClean="0"/>
              <a:t> </a:t>
            </a:r>
            <a:r>
              <a:rPr lang="tr-TR" b="1" dirty="0" err="1" smtClean="0"/>
              <a:t>görnüşinde</a:t>
            </a:r>
            <a:r>
              <a:rPr lang="tr-TR" b="1" dirty="0" smtClean="0"/>
              <a:t> </a:t>
            </a:r>
            <a:r>
              <a:rPr lang="tr-TR" b="1" dirty="0" err="1" smtClean="0"/>
              <a:t>ulanylmaýar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err="1" smtClean="0"/>
              <a:t>Diýmek</a:t>
            </a:r>
            <a:r>
              <a:rPr lang="tr-TR" b="1" dirty="0" smtClean="0"/>
              <a:t>, </a:t>
            </a:r>
            <a:r>
              <a:rPr lang="tr-TR" b="1" dirty="0" err="1" smtClean="0"/>
              <a:t>işlige</a:t>
            </a:r>
            <a:r>
              <a:rPr lang="tr-TR" b="1" dirty="0" smtClean="0"/>
              <a:t> </a:t>
            </a:r>
            <a:r>
              <a:rPr lang="tr-TR" b="1" dirty="0" err="1" smtClean="0"/>
              <a:t>goşulyp</a:t>
            </a:r>
            <a:r>
              <a:rPr lang="tr-TR" b="1" dirty="0" smtClean="0"/>
              <a:t> öten zaman ortak </a:t>
            </a:r>
            <a:r>
              <a:rPr lang="tr-TR" b="1" dirty="0" err="1" smtClean="0"/>
              <a:t>işligini</a:t>
            </a:r>
            <a:r>
              <a:rPr lang="tr-TR" b="1" dirty="0" smtClean="0"/>
              <a:t> </a:t>
            </a:r>
            <a:r>
              <a:rPr lang="tr-TR" b="1" dirty="0" err="1" smtClean="0"/>
              <a:t>hasyl</a:t>
            </a:r>
            <a:r>
              <a:rPr lang="tr-TR" b="1" dirty="0" smtClean="0"/>
              <a:t> edip </a:t>
            </a:r>
            <a:r>
              <a:rPr lang="tr-TR" b="1" dirty="0" err="1" smtClean="0"/>
              <a:t>bilmeýär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Olar </a:t>
            </a:r>
            <a:r>
              <a:rPr lang="tr-TR" b="1" dirty="0" err="1" smtClean="0"/>
              <a:t>substantiwleşen</a:t>
            </a:r>
            <a:r>
              <a:rPr lang="tr-TR" b="1" dirty="0" smtClean="0"/>
              <a:t> </a:t>
            </a:r>
            <a:r>
              <a:rPr lang="tr-TR" b="1" dirty="0" err="1" smtClean="0"/>
              <a:t>görnüşde</a:t>
            </a:r>
            <a:r>
              <a:rPr lang="tr-TR" b="1" dirty="0" smtClean="0"/>
              <a:t> </a:t>
            </a:r>
            <a:r>
              <a:rPr lang="tr-TR" b="1" dirty="0" err="1" smtClean="0"/>
              <a:t>käbir</a:t>
            </a:r>
            <a:r>
              <a:rPr lang="tr-TR" b="1" dirty="0" smtClean="0"/>
              <a:t> sözlerde: </a:t>
            </a:r>
            <a:r>
              <a:rPr lang="tr-TR" b="1" dirty="0" smtClean="0">
                <a:solidFill>
                  <a:srgbClr val="FF0000"/>
                </a:solidFill>
              </a:rPr>
              <a:t>durmuş, </a:t>
            </a:r>
            <a:r>
              <a:rPr lang="tr-TR" b="1" dirty="0" err="1" smtClean="0">
                <a:solidFill>
                  <a:srgbClr val="FF0000"/>
                </a:solidFill>
              </a:rPr>
              <a:t>okumyş</a:t>
            </a:r>
            <a:r>
              <a:rPr lang="tr-TR" b="1" dirty="0" smtClean="0">
                <a:solidFill>
                  <a:srgbClr val="FF0000"/>
                </a:solidFill>
              </a:rPr>
              <a:t>, geçmiş, </a:t>
            </a:r>
            <a:r>
              <a:rPr lang="tr-TR" b="1" dirty="0" err="1" smtClean="0">
                <a:solidFill>
                  <a:srgbClr val="FF0000"/>
                </a:solidFill>
              </a:rPr>
              <a:t>ütülmiş</a:t>
            </a:r>
            <a:r>
              <a:rPr lang="tr-TR" b="1" dirty="0" smtClean="0"/>
              <a:t> we ş.m. </a:t>
            </a:r>
            <a:r>
              <a:rPr lang="tr-TR" b="1" dirty="0" err="1" smtClean="0"/>
              <a:t>ulanylýarlar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Olar </a:t>
            </a:r>
            <a:r>
              <a:rPr lang="tr-TR" b="1" dirty="0" err="1" smtClean="0"/>
              <a:t>esasan</a:t>
            </a:r>
            <a:r>
              <a:rPr lang="tr-TR" b="1" dirty="0" smtClean="0"/>
              <a:t> </a:t>
            </a:r>
            <a:r>
              <a:rPr lang="tr-TR" b="1" dirty="0" err="1" smtClean="0"/>
              <a:t>käýinme</a:t>
            </a:r>
            <a:r>
              <a:rPr lang="tr-TR" b="1" dirty="0" smtClean="0"/>
              <a:t>, </a:t>
            </a:r>
            <a:r>
              <a:rPr lang="tr-TR" b="1" dirty="0" err="1" smtClean="0"/>
              <a:t>gargyş</a:t>
            </a:r>
            <a:r>
              <a:rPr lang="tr-TR" b="1" dirty="0" smtClean="0"/>
              <a:t>, </a:t>
            </a:r>
            <a:r>
              <a:rPr lang="tr-TR" b="1" dirty="0" err="1" smtClean="0"/>
              <a:t>arzuw</a:t>
            </a:r>
            <a:r>
              <a:rPr lang="tr-TR" b="1" dirty="0" smtClean="0"/>
              <a:t> </a:t>
            </a:r>
            <a:r>
              <a:rPr lang="tr-TR" b="1" dirty="0" err="1" smtClean="0"/>
              <a:t>aňladyp</a:t>
            </a:r>
            <a:r>
              <a:rPr lang="tr-TR" b="1" dirty="0" smtClean="0"/>
              <a:t> hem-de </a:t>
            </a:r>
            <a:r>
              <a:rPr lang="tr-TR" b="1" dirty="0" err="1" smtClean="0"/>
              <a:t>ýüz</a:t>
            </a:r>
            <a:r>
              <a:rPr lang="tr-TR" b="1" dirty="0" smtClean="0"/>
              <a:t> tutma söz </a:t>
            </a:r>
            <a:r>
              <a:rPr lang="tr-TR" b="1" dirty="0" err="1" smtClean="0"/>
              <a:t>hökmünde</a:t>
            </a:r>
            <a:r>
              <a:rPr lang="tr-TR" b="1" dirty="0" smtClean="0"/>
              <a:t> </a:t>
            </a:r>
            <a:r>
              <a:rPr lang="tr-TR" b="1" dirty="0" err="1" smtClean="0"/>
              <a:t>ulanylýarlar</a:t>
            </a:r>
            <a:r>
              <a:rPr lang="tr-TR" b="1" dirty="0" smtClean="0"/>
              <a:t>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492896"/>
            <a:ext cx="6984776" cy="258532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gymyldy</a:t>
            </a:r>
            <a:r>
              <a:rPr lang="tr-TR" dirty="0" smtClean="0"/>
              <a:t>-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zamana </a:t>
            </a:r>
            <a:r>
              <a:rPr lang="tr-TR" dirty="0" err="1" smtClean="0"/>
              <a:t>degişlidigini</a:t>
            </a:r>
            <a:r>
              <a:rPr lang="tr-TR" dirty="0" smtClean="0"/>
              <a:t> bildirip, </a:t>
            </a:r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atlaryň</a:t>
            </a:r>
            <a:r>
              <a:rPr lang="tr-TR" dirty="0" smtClean="0"/>
              <a:t> </a:t>
            </a:r>
            <a:r>
              <a:rPr lang="tr-TR" dirty="0" err="1" smtClean="0"/>
              <a:t>hereket</a:t>
            </a:r>
            <a:r>
              <a:rPr lang="tr-TR" dirty="0" smtClean="0"/>
              <a:t> </a:t>
            </a:r>
            <a:r>
              <a:rPr lang="tr-TR" dirty="0" err="1" smtClean="0"/>
              <a:t>aýratynlygyny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zaman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soňuna</a:t>
            </a:r>
            <a:r>
              <a:rPr lang="tr-TR" dirty="0" smtClean="0"/>
              <a:t> -</a:t>
            </a:r>
            <a:r>
              <a:rPr lang="tr-TR" dirty="0" err="1" smtClean="0"/>
              <a:t>ýan</a:t>
            </a:r>
            <a:r>
              <a:rPr lang="tr-TR" dirty="0" smtClean="0"/>
              <a:t>/-</a:t>
            </a:r>
            <a:r>
              <a:rPr lang="tr-TR" dirty="0" err="1" smtClean="0"/>
              <a:t>ýän</a:t>
            </a:r>
            <a:r>
              <a:rPr lang="tr-TR" dirty="0" smtClean="0"/>
              <a:t> </a:t>
            </a:r>
            <a:r>
              <a:rPr lang="tr-TR" dirty="0" err="1" smtClean="0"/>
              <a:t>goşulmasynyň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/>
              <a:t>okal</a:t>
            </a:r>
            <a:r>
              <a:rPr lang="tr-TR" b="1" dirty="0" smtClean="0"/>
              <a:t>+</a:t>
            </a:r>
            <a:r>
              <a:rPr lang="tr-TR" b="1" dirty="0" err="1" smtClean="0"/>
              <a:t>ýan</a:t>
            </a:r>
            <a:r>
              <a:rPr lang="tr-TR" b="1" dirty="0" smtClean="0"/>
              <a:t> kitap, </a:t>
            </a:r>
            <a:r>
              <a:rPr lang="tr-TR" b="1" dirty="0" err="1" smtClean="0"/>
              <a:t>çapyl</a:t>
            </a:r>
            <a:r>
              <a:rPr lang="tr-TR" b="1" dirty="0" smtClean="0"/>
              <a:t>+</a:t>
            </a:r>
            <a:r>
              <a:rPr lang="tr-TR" b="1" dirty="0" err="1" smtClean="0"/>
              <a:t>ýan</a:t>
            </a:r>
            <a:r>
              <a:rPr lang="tr-TR" b="1" dirty="0" smtClean="0"/>
              <a:t> at </a:t>
            </a:r>
          </a:p>
          <a:p>
            <a:pPr algn="just"/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ýokluk</a:t>
            </a:r>
            <a:r>
              <a:rPr lang="tr-TR" dirty="0" smtClean="0"/>
              <a:t> </a:t>
            </a:r>
            <a:r>
              <a:rPr lang="tr-TR" dirty="0" err="1" smtClean="0"/>
              <a:t>galypy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–ma/-me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işlige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hem ondan soň </a:t>
            </a:r>
            <a:r>
              <a:rPr lang="tr-TR" dirty="0" err="1" smtClean="0"/>
              <a:t>barlyk</a:t>
            </a:r>
            <a:r>
              <a:rPr lang="tr-TR" dirty="0" smtClean="0"/>
              <a:t> </a:t>
            </a:r>
            <a:r>
              <a:rPr lang="tr-TR" dirty="0" err="1" smtClean="0"/>
              <a:t>galypynyň</a:t>
            </a:r>
            <a:r>
              <a:rPr lang="tr-TR" dirty="0" smtClean="0"/>
              <a:t> </a:t>
            </a:r>
            <a:r>
              <a:rPr lang="tr-TR" dirty="0" err="1" smtClean="0"/>
              <a:t>getirilmegi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emele </a:t>
            </a:r>
            <a:r>
              <a:rPr lang="tr-TR" dirty="0" err="1" smtClean="0"/>
              <a:t>gelýär</a:t>
            </a:r>
            <a:r>
              <a:rPr lang="tr-TR" dirty="0" smtClean="0"/>
              <a:t>. </a:t>
            </a:r>
          </a:p>
          <a:p>
            <a:pPr algn="just"/>
            <a:r>
              <a:rPr lang="tr-TR" b="1" dirty="0" err="1" smtClean="0"/>
              <a:t>Egsilmeýän</a:t>
            </a:r>
            <a:r>
              <a:rPr lang="tr-TR" b="1" dirty="0" smtClean="0"/>
              <a:t> </a:t>
            </a:r>
            <a:r>
              <a:rPr lang="tr-TR" b="1" dirty="0" err="1" smtClean="0"/>
              <a:t>genji</a:t>
            </a:r>
            <a:r>
              <a:rPr lang="tr-TR" b="1" dirty="0" smtClean="0"/>
              <a:t>-</a:t>
            </a:r>
            <a:r>
              <a:rPr lang="tr-TR" b="1" dirty="0" err="1" smtClean="0"/>
              <a:t>käni</a:t>
            </a:r>
            <a:r>
              <a:rPr lang="tr-TR" b="1" dirty="0" smtClean="0"/>
              <a:t> </a:t>
            </a:r>
            <a:r>
              <a:rPr lang="tr-TR" b="1" dirty="0" err="1" smtClean="0"/>
              <a:t>gerekdir</a:t>
            </a:r>
            <a:r>
              <a:rPr lang="tr-TR" b="1" dirty="0" smtClean="0"/>
              <a:t>. </a:t>
            </a:r>
            <a:r>
              <a:rPr lang="tr-TR" dirty="0" smtClean="0"/>
              <a:t>(M., 1968, 60 s). </a:t>
            </a:r>
            <a:r>
              <a:rPr lang="tr-TR" b="1" dirty="0" smtClean="0"/>
              <a:t>Akmaýan </a:t>
            </a:r>
            <a:r>
              <a:rPr lang="tr-TR" b="1" dirty="0" err="1" smtClean="0"/>
              <a:t>aryk</a:t>
            </a:r>
            <a:r>
              <a:rPr lang="tr-TR" b="1" dirty="0" smtClean="0"/>
              <a:t>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2256836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HYÝAL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971600" y="2276872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Häzirki</a:t>
            </a:r>
            <a:r>
              <a:rPr lang="tr-TR" dirty="0" smtClean="0"/>
              <a:t> zaman ortak </a:t>
            </a:r>
            <a:r>
              <a:rPr lang="tr-TR" dirty="0" err="1" smtClean="0"/>
              <a:t>işligi</a:t>
            </a:r>
            <a:r>
              <a:rPr lang="tr-TR" dirty="0" smtClean="0"/>
              <a:t> (</a:t>
            </a:r>
            <a:r>
              <a:rPr lang="tr-TR" dirty="0" err="1" smtClean="0"/>
              <a:t>ýan</a:t>
            </a:r>
            <a:r>
              <a:rPr lang="tr-TR" dirty="0" smtClean="0"/>
              <a:t>,-</a:t>
            </a:r>
            <a:r>
              <a:rPr lang="tr-TR" dirty="0" err="1" smtClean="0"/>
              <a:t>ýän</a:t>
            </a:r>
            <a:r>
              <a:rPr lang="tr-TR" dirty="0" smtClean="0"/>
              <a:t>) türkmen hem </a:t>
            </a:r>
            <a:r>
              <a:rPr lang="tr-TR" dirty="0" err="1" smtClean="0"/>
              <a:t>beýleki</a:t>
            </a:r>
            <a:r>
              <a:rPr lang="tr-TR" dirty="0" smtClean="0"/>
              <a:t> </a:t>
            </a:r>
            <a:r>
              <a:rPr lang="tr-TR" dirty="0" err="1" smtClean="0"/>
              <a:t>türki</a:t>
            </a:r>
            <a:r>
              <a:rPr lang="tr-TR" dirty="0" smtClean="0"/>
              <a:t> dillerde </a:t>
            </a:r>
            <a:r>
              <a:rPr lang="tr-TR" dirty="0" err="1" smtClean="0"/>
              <a:t>ulanylmandyr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 öten hem geljek zaman şekilleriniň (-an,-en, - ar,- er), ―</a:t>
            </a:r>
            <a:r>
              <a:rPr lang="tr-TR" dirty="0" err="1" smtClean="0"/>
              <a:t>ýatmak</a:t>
            </a:r>
            <a:r>
              <a:rPr lang="tr-TR" dirty="0" smtClean="0"/>
              <a:t>, durmak, oturmak, </a:t>
            </a:r>
            <a:r>
              <a:rPr lang="tr-TR" dirty="0" err="1" smtClean="0"/>
              <a:t>ýöremek</a:t>
            </a:r>
            <a:r>
              <a:rPr lang="tr-TR" dirty="0" smtClean="0"/>
              <a:t>‖ sözleriniň </a:t>
            </a:r>
            <a:r>
              <a:rPr lang="tr-TR" dirty="0" err="1" smtClean="0"/>
              <a:t>üsti</a:t>
            </a:r>
            <a:r>
              <a:rPr lang="tr-TR" dirty="0" smtClean="0"/>
              <a:t> bilen </a:t>
            </a:r>
            <a:r>
              <a:rPr lang="tr-TR" dirty="0" err="1" smtClean="0"/>
              <a:t>aňladylypdyr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Şonuň üçin-de ―Ortak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häzirki</a:t>
            </a:r>
            <a:r>
              <a:rPr lang="tr-TR" dirty="0" smtClean="0"/>
              <a:t> </a:t>
            </a:r>
            <a:r>
              <a:rPr lang="tr-TR" dirty="0" err="1" smtClean="0"/>
              <a:t>zamanyny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edýän</a:t>
            </a:r>
            <a:r>
              <a:rPr lang="tr-TR" dirty="0" smtClean="0"/>
              <a:t> –</a:t>
            </a:r>
            <a:r>
              <a:rPr lang="tr-TR" dirty="0" err="1" smtClean="0"/>
              <a:t>ýan</a:t>
            </a:r>
            <a:r>
              <a:rPr lang="tr-TR" dirty="0" smtClean="0"/>
              <a:t>/- </a:t>
            </a:r>
            <a:r>
              <a:rPr lang="tr-TR" dirty="0" err="1" smtClean="0"/>
              <a:t>ýän</a:t>
            </a:r>
            <a:r>
              <a:rPr lang="tr-TR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soňrak</a:t>
            </a:r>
            <a:r>
              <a:rPr lang="tr-TR" dirty="0" smtClean="0"/>
              <a:t> ýüze çykyp, heniz </a:t>
            </a:r>
            <a:r>
              <a:rPr lang="tr-TR" dirty="0" err="1" smtClean="0"/>
              <a:t>özüniň</a:t>
            </a:r>
            <a:r>
              <a:rPr lang="tr-TR" dirty="0" smtClean="0"/>
              <a:t> </a:t>
            </a:r>
            <a:r>
              <a:rPr lang="tr-TR" dirty="0" err="1" smtClean="0"/>
              <a:t>esasy</a:t>
            </a:r>
            <a:r>
              <a:rPr lang="tr-TR" dirty="0" smtClean="0"/>
              <a:t> </a:t>
            </a:r>
            <a:r>
              <a:rPr lang="tr-TR" dirty="0" err="1" smtClean="0"/>
              <a:t>wezipesinden</a:t>
            </a:r>
            <a:r>
              <a:rPr lang="tr-TR" dirty="0" smtClean="0"/>
              <a:t> </a:t>
            </a:r>
            <a:r>
              <a:rPr lang="tr-TR" dirty="0" err="1" smtClean="0"/>
              <a:t>daşlaşmandyr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Ilki</a:t>
            </a:r>
            <a:r>
              <a:rPr lang="tr-TR" dirty="0" smtClean="0"/>
              <a:t> </a:t>
            </a:r>
            <a:r>
              <a:rPr lang="tr-TR" dirty="0" err="1" smtClean="0"/>
              <a:t>wagtlarda</a:t>
            </a:r>
            <a:r>
              <a:rPr lang="tr-TR" dirty="0" smtClean="0"/>
              <a:t> onuň </a:t>
            </a:r>
            <a:r>
              <a:rPr lang="tr-TR" dirty="0" err="1" smtClean="0"/>
              <a:t>roluny</a:t>
            </a:r>
            <a:r>
              <a:rPr lang="tr-TR" dirty="0" smtClean="0"/>
              <a:t> öten, </a:t>
            </a:r>
            <a:r>
              <a:rPr lang="tr-TR" dirty="0" err="1" smtClean="0"/>
              <a:t>kä</a:t>
            </a:r>
            <a:r>
              <a:rPr lang="tr-TR" dirty="0" smtClean="0"/>
              <a:t> </a:t>
            </a:r>
            <a:r>
              <a:rPr lang="tr-TR" dirty="0" err="1" smtClean="0"/>
              <a:t>ýagdaýlarda</a:t>
            </a:r>
            <a:r>
              <a:rPr lang="tr-TR" dirty="0" smtClean="0"/>
              <a:t> hem geljek zaman </a:t>
            </a:r>
            <a:r>
              <a:rPr lang="tr-TR" dirty="0" err="1" smtClean="0"/>
              <a:t>ýerine</a:t>
            </a:r>
            <a:r>
              <a:rPr lang="tr-TR" dirty="0" smtClean="0"/>
              <a:t> </a:t>
            </a:r>
            <a:r>
              <a:rPr lang="tr-TR" dirty="0" err="1" smtClean="0"/>
              <a:t>ýetiripdirler</a:t>
            </a:r>
            <a:r>
              <a:rPr lang="tr-TR" dirty="0" smtClean="0"/>
              <a:t>‖ (</a:t>
            </a:r>
            <a:r>
              <a:rPr lang="tr-TR" dirty="0" err="1" smtClean="0"/>
              <a:t>Häzirki</a:t>
            </a:r>
            <a:r>
              <a:rPr lang="tr-TR" dirty="0" smtClean="0"/>
              <a:t> zaman türkmen dili, Aşgabat, 1960, 426 s.).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79712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764704"/>
            <a:ext cx="828092" cy="1368152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3707904" y="1772816"/>
            <a:ext cx="1390573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smtClean="0"/>
              <a:t>ORTAK </a:t>
            </a:r>
            <a:r>
              <a:rPr lang="tr-TR" b="1" dirty="0" err="1" smtClean="0"/>
              <a:t>IŞLIK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899592" y="2492896"/>
            <a:ext cx="7272808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tr-TR" dirty="0" smtClean="0"/>
              <a:t>Ortak </a:t>
            </a:r>
            <a:r>
              <a:rPr lang="tr-TR" dirty="0" err="1" smtClean="0"/>
              <a:t>işligiň</a:t>
            </a:r>
            <a:r>
              <a:rPr lang="tr-TR" dirty="0" smtClean="0"/>
              <a:t> geljek </a:t>
            </a:r>
            <a:r>
              <a:rPr lang="tr-TR" dirty="0" err="1" smtClean="0"/>
              <a:t>zamanynyň</a:t>
            </a:r>
            <a:r>
              <a:rPr lang="tr-TR" dirty="0" smtClean="0"/>
              <a:t> </a:t>
            </a:r>
            <a:r>
              <a:rPr lang="tr-TR" dirty="0" err="1" smtClean="0"/>
              <a:t>barlygy</a:t>
            </a:r>
            <a:r>
              <a:rPr lang="tr-TR" dirty="0" smtClean="0"/>
              <a:t> </a:t>
            </a:r>
            <a:r>
              <a:rPr lang="tr-TR" b="1" dirty="0" smtClean="0"/>
              <a:t>-jak/-jek, -ar/-er </a:t>
            </a:r>
            <a:r>
              <a:rPr lang="tr-TR" dirty="0" err="1" smtClean="0"/>
              <a:t>goşulmalary</a:t>
            </a:r>
            <a:r>
              <a:rPr lang="tr-TR" dirty="0" smtClean="0"/>
              <a:t> bilen, </a:t>
            </a:r>
            <a:r>
              <a:rPr lang="tr-TR" dirty="0" err="1" smtClean="0"/>
              <a:t>ýoklugy</a:t>
            </a:r>
            <a:r>
              <a:rPr lang="tr-TR" dirty="0" smtClean="0"/>
              <a:t> bolsa 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majak</a:t>
            </a:r>
            <a:r>
              <a:rPr lang="tr-TR" b="1" dirty="0" smtClean="0">
                <a:solidFill>
                  <a:srgbClr val="FF0000"/>
                </a:solidFill>
              </a:rPr>
              <a:t>/-</a:t>
            </a:r>
            <a:r>
              <a:rPr lang="tr-TR" b="1" dirty="0" err="1" smtClean="0">
                <a:solidFill>
                  <a:srgbClr val="FF0000"/>
                </a:solidFill>
              </a:rPr>
              <a:t>mejek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maz</a:t>
            </a:r>
            <a:r>
              <a:rPr lang="tr-TR" b="1" dirty="0" smtClean="0">
                <a:solidFill>
                  <a:srgbClr val="FF0000"/>
                </a:solidFill>
              </a:rPr>
              <a:t>/ -</a:t>
            </a:r>
            <a:r>
              <a:rPr lang="tr-TR" b="1" dirty="0" err="1" smtClean="0">
                <a:solidFill>
                  <a:srgbClr val="FF0000"/>
                </a:solidFill>
              </a:rPr>
              <a:t>mez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endParaRPr lang="tr-TR" dirty="0" smtClean="0"/>
          </a:p>
          <a:p>
            <a:pPr algn="just"/>
            <a:r>
              <a:rPr lang="tr-TR" b="1" dirty="0" smtClean="0"/>
              <a:t>-jak/-jek </a:t>
            </a:r>
            <a:r>
              <a:rPr lang="tr-TR" dirty="0" err="1" smtClean="0"/>
              <a:t>mälim</a:t>
            </a:r>
            <a:r>
              <a:rPr lang="tr-TR" dirty="0" smtClean="0"/>
              <a:t> geljek zaman ortak </a:t>
            </a:r>
            <a:r>
              <a:rPr lang="tr-TR" dirty="0" err="1" smtClean="0"/>
              <a:t>işligini</a:t>
            </a:r>
            <a:r>
              <a:rPr lang="tr-TR" dirty="0" smtClean="0"/>
              <a:t> </a:t>
            </a:r>
            <a:r>
              <a:rPr lang="tr-TR" dirty="0" err="1" smtClean="0"/>
              <a:t>hasyl</a:t>
            </a:r>
            <a:r>
              <a:rPr lang="tr-TR" dirty="0" smtClean="0"/>
              <a:t> edýär. </a:t>
            </a:r>
          </a:p>
          <a:p>
            <a:pPr algn="just"/>
            <a:r>
              <a:rPr lang="tr-TR" b="1" dirty="0" err="1" smtClean="0"/>
              <a:t>ýykyljak</a:t>
            </a:r>
            <a:r>
              <a:rPr lang="tr-TR" b="1" dirty="0" smtClean="0"/>
              <a:t> araba. </a:t>
            </a:r>
            <a:r>
              <a:rPr lang="tr-TR" b="1" dirty="0" err="1" smtClean="0"/>
              <a:t>Ediljek</a:t>
            </a:r>
            <a:r>
              <a:rPr lang="tr-TR" b="1" dirty="0" smtClean="0"/>
              <a:t> iş. </a:t>
            </a:r>
          </a:p>
          <a:p>
            <a:pPr algn="just"/>
            <a:endParaRPr lang="tr-TR" b="1" dirty="0" smtClean="0"/>
          </a:p>
          <a:p>
            <a:r>
              <a:rPr lang="tr-TR" b="1" dirty="0" smtClean="0"/>
              <a:t>-ar/-er </a:t>
            </a:r>
            <a:r>
              <a:rPr lang="tr-TR" dirty="0" err="1" smtClean="0"/>
              <a:t>nämälim</a:t>
            </a:r>
            <a:r>
              <a:rPr lang="tr-TR" dirty="0" smtClean="0"/>
              <a:t> geljek zaman ortak </a:t>
            </a:r>
            <a:r>
              <a:rPr lang="tr-TR" dirty="0" err="1" smtClean="0"/>
              <a:t>işligini</a:t>
            </a:r>
            <a:r>
              <a:rPr lang="tr-TR" dirty="0" smtClean="0"/>
              <a:t> ýüze çykarýar. </a:t>
            </a:r>
          </a:p>
          <a:p>
            <a:endParaRPr lang="tr-TR" dirty="0" smtClean="0"/>
          </a:p>
          <a:p>
            <a:r>
              <a:rPr lang="tr-TR" dirty="0" smtClean="0"/>
              <a:t> </a:t>
            </a:r>
            <a:r>
              <a:rPr lang="tr-TR" b="1" dirty="0" smtClean="0"/>
              <a:t>akar suw, güler </a:t>
            </a:r>
            <a:r>
              <a:rPr lang="tr-TR" b="1" dirty="0" err="1" smtClean="0"/>
              <a:t>ýüz</a:t>
            </a:r>
            <a:r>
              <a:rPr lang="tr-TR" b="1" dirty="0" smtClean="0"/>
              <a:t> 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2267744" y="1124744"/>
            <a:ext cx="5040560" cy="458587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sz="1600" dirty="0" smtClean="0"/>
              <a:t>1</a:t>
            </a:r>
            <a:r>
              <a:rPr lang="tr-TR" sz="1600" dirty="0"/>
              <a:t>. Hafta	Ad ve ad yapımı</a:t>
            </a:r>
          </a:p>
          <a:p>
            <a:r>
              <a:rPr lang="tr-TR" sz="1600" dirty="0"/>
              <a:t>2. Hafta	Çokluk kategorisi</a:t>
            </a:r>
          </a:p>
          <a:p>
            <a:r>
              <a:rPr lang="tr-TR" sz="1600" dirty="0"/>
              <a:t>3. Hafta	İyelik kategorisi</a:t>
            </a:r>
          </a:p>
          <a:p>
            <a:r>
              <a:rPr lang="tr-TR" sz="1600" dirty="0"/>
              <a:t>4. Hafta	Durum kategorisi</a:t>
            </a:r>
          </a:p>
          <a:p>
            <a:r>
              <a:rPr lang="tr-TR" sz="1600" dirty="0"/>
              <a:t>5. Hafta	Bildirme kategorisi</a:t>
            </a:r>
          </a:p>
          <a:p>
            <a:r>
              <a:rPr lang="tr-TR" sz="1600" dirty="0"/>
              <a:t>6. Hafta	Zamirler</a:t>
            </a:r>
          </a:p>
          <a:p>
            <a:r>
              <a:rPr lang="tr-TR" sz="1600" dirty="0"/>
              <a:t>7. Hafta	Sıfatlar</a:t>
            </a:r>
          </a:p>
          <a:p>
            <a:r>
              <a:rPr lang="tr-TR" sz="1600" dirty="0"/>
              <a:t>8. Hafta	Ara sınav</a:t>
            </a:r>
          </a:p>
          <a:p>
            <a:r>
              <a:rPr lang="tr-TR" sz="1600" dirty="0"/>
              <a:t>9. Hafta	Sayılar ve </a:t>
            </a:r>
            <a:r>
              <a:rPr lang="tr-TR" sz="1600" dirty="0" err="1"/>
              <a:t>numeratifler</a:t>
            </a:r>
            <a:endParaRPr lang="tr-TR" sz="1600" dirty="0"/>
          </a:p>
          <a:p>
            <a:r>
              <a:rPr lang="tr-TR" sz="1600" dirty="0"/>
              <a:t>10. Hafta	Zarflar</a:t>
            </a:r>
          </a:p>
          <a:p>
            <a:r>
              <a:rPr lang="tr-TR" sz="1600" dirty="0"/>
              <a:t>11. Hafta	Edatlar, parçacıklar, </a:t>
            </a:r>
            <a:r>
              <a:rPr lang="tr-TR" sz="1600" dirty="0" err="1"/>
              <a:t>modal</a:t>
            </a:r>
            <a:r>
              <a:rPr lang="tr-TR" sz="1600" dirty="0"/>
              <a:t> sözcükler</a:t>
            </a:r>
          </a:p>
          <a:p>
            <a:r>
              <a:rPr lang="tr-TR" sz="1600" dirty="0"/>
              <a:t>12. Hafta	Fiil ve fiil yapımı</a:t>
            </a:r>
          </a:p>
          <a:p>
            <a:r>
              <a:rPr lang="tr-TR" sz="1600" dirty="0"/>
              <a:t>13. Hafta	Kişi, zaman, görünüş, kılınış</a:t>
            </a:r>
          </a:p>
          <a:p>
            <a:r>
              <a:rPr lang="tr-TR" sz="1600" dirty="0"/>
              <a:t>14. Hafta	Tasarlama kipleri</a:t>
            </a:r>
          </a:p>
          <a:p>
            <a:r>
              <a:rPr lang="tr-TR" sz="1600" dirty="0"/>
              <a:t>15. Hafta	Ünlemler</a:t>
            </a:r>
          </a:p>
          <a:p>
            <a:r>
              <a:rPr lang="tr-TR" sz="1600" dirty="0"/>
              <a:t>16. Hafta	Sınav</a:t>
            </a:r>
          </a:p>
        </p:txBody>
      </p:sp>
    </p:spTree>
    <p:extLst>
      <p:ext uri="{BB962C8B-B14F-4D97-AF65-F5344CB8AC3E}">
        <p14:creationId xmlns:p14="http://schemas.microsoft.com/office/powerpoint/2010/main" val="38279838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700808"/>
            <a:ext cx="20627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ŞERT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0" name="9 Dikdörtgen"/>
          <p:cNvSpPr/>
          <p:nvPr/>
        </p:nvSpPr>
        <p:spPr>
          <a:xfrm>
            <a:off x="971600" y="2348880"/>
            <a:ext cx="7056784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şert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hem </a:t>
            </a:r>
            <a:r>
              <a:rPr lang="tr-TR" dirty="0" err="1" smtClean="0"/>
              <a:t>şahs</a:t>
            </a:r>
            <a:r>
              <a:rPr lang="tr-TR" dirty="0" smtClean="0"/>
              <a:t> </a:t>
            </a:r>
            <a:r>
              <a:rPr lang="tr-TR" dirty="0" err="1" smtClean="0"/>
              <a:t>görkezýän</a:t>
            </a:r>
            <a:r>
              <a:rPr lang="tr-TR" dirty="0" smtClean="0"/>
              <a:t> işlik şekillerine </a:t>
            </a:r>
            <a:r>
              <a:rPr lang="tr-TR" dirty="0" err="1" smtClean="0"/>
              <a:t>degişlidir</a:t>
            </a:r>
            <a:r>
              <a:rPr lang="tr-TR" dirty="0" smtClean="0"/>
              <a:t>. </a:t>
            </a:r>
          </a:p>
          <a:p>
            <a:pPr algn="just"/>
            <a:r>
              <a:rPr lang="tr-TR" dirty="0" smtClean="0"/>
              <a:t>Olar </a:t>
            </a:r>
            <a:r>
              <a:rPr lang="tr-TR" dirty="0" err="1" smtClean="0"/>
              <a:t>düýp</a:t>
            </a:r>
            <a:r>
              <a:rPr lang="tr-TR" dirty="0" smtClean="0"/>
              <a:t>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yzyna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sa</a:t>
            </a:r>
            <a:r>
              <a:rPr lang="tr-TR" b="1" dirty="0" smtClean="0"/>
              <a:t>/-</a:t>
            </a:r>
            <a:r>
              <a:rPr lang="tr-TR" b="1" dirty="0" err="1" smtClean="0"/>
              <a:t>se</a:t>
            </a:r>
            <a:r>
              <a:rPr lang="tr-TR" b="1" dirty="0" smtClean="0"/>
              <a:t> </a:t>
            </a:r>
            <a:r>
              <a:rPr lang="tr-TR" dirty="0" smtClean="0"/>
              <a:t>( </a:t>
            </a:r>
            <a:r>
              <a:rPr lang="tr-TR" b="1" dirty="0" smtClean="0">
                <a:solidFill>
                  <a:srgbClr val="FF0000"/>
                </a:solidFill>
              </a:rPr>
              <a:t>-ma/-me</a:t>
            </a:r>
            <a:r>
              <a:rPr lang="tr-TR" dirty="0" smtClean="0"/>
              <a:t>) </a:t>
            </a:r>
            <a:r>
              <a:rPr lang="tr-TR" dirty="0" err="1" smtClean="0"/>
              <a:t>goşulmalarynyň</a:t>
            </a:r>
            <a:r>
              <a:rPr lang="tr-TR" dirty="0" smtClean="0"/>
              <a:t> </a:t>
            </a:r>
            <a:r>
              <a:rPr lang="tr-TR" dirty="0" err="1" smtClean="0"/>
              <a:t>goşulmagy</a:t>
            </a:r>
            <a:r>
              <a:rPr lang="tr-TR" dirty="0" smtClean="0"/>
              <a:t> bilen </a:t>
            </a:r>
            <a:r>
              <a:rPr lang="tr-TR" dirty="0" err="1" smtClean="0"/>
              <a:t>hasyl</a:t>
            </a:r>
            <a:r>
              <a:rPr lang="tr-TR" dirty="0" smtClean="0"/>
              <a:t> </a:t>
            </a:r>
            <a:r>
              <a:rPr lang="tr-TR" dirty="0" err="1" smtClean="0"/>
              <a:t>bolýarlar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şert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zamany</a:t>
            </a:r>
            <a:r>
              <a:rPr lang="tr-TR" dirty="0" smtClean="0"/>
              <a:t> onuň </a:t>
            </a:r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işligine</a:t>
            </a:r>
            <a:r>
              <a:rPr lang="tr-TR" dirty="0" smtClean="0"/>
              <a:t> </a:t>
            </a:r>
            <a:r>
              <a:rPr lang="tr-TR" dirty="0" err="1" smtClean="0"/>
              <a:t>baglydyr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Baglanýan</a:t>
            </a:r>
            <a:r>
              <a:rPr lang="tr-TR" dirty="0" smtClean="0"/>
              <a:t> </a:t>
            </a:r>
            <a:r>
              <a:rPr lang="tr-TR" dirty="0" err="1" smtClean="0"/>
              <a:t>işligine</a:t>
            </a:r>
            <a:r>
              <a:rPr lang="tr-TR" dirty="0" smtClean="0"/>
              <a:t> </a:t>
            </a:r>
            <a:r>
              <a:rPr lang="tr-TR" dirty="0" err="1" smtClean="0"/>
              <a:t>görä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öten, </a:t>
            </a:r>
            <a:r>
              <a:rPr lang="tr-TR" dirty="0" err="1" smtClean="0"/>
              <a:t>häzirki</a:t>
            </a:r>
            <a:r>
              <a:rPr lang="tr-TR" dirty="0" smtClean="0"/>
              <a:t> we geljek zamanlarda ýüze </a:t>
            </a:r>
            <a:r>
              <a:rPr lang="tr-TR" dirty="0" err="1" smtClean="0"/>
              <a:t>çykýandygyny</a:t>
            </a:r>
            <a:r>
              <a:rPr lang="tr-TR" dirty="0" smtClean="0"/>
              <a:t> hem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Şonuň üçin onuň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 </a:t>
            </a:r>
            <a:r>
              <a:rPr lang="tr-TR" dirty="0" err="1" smtClean="0"/>
              <a:t>geçendigini</a:t>
            </a:r>
            <a:r>
              <a:rPr lang="tr-TR" dirty="0" smtClean="0"/>
              <a:t>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hyzmat</a:t>
            </a:r>
            <a:r>
              <a:rPr lang="tr-TR" dirty="0" smtClean="0"/>
              <a:t> edip </a:t>
            </a:r>
            <a:r>
              <a:rPr lang="tr-TR" dirty="0" err="1" smtClean="0"/>
              <a:t>bilýärler</a:t>
            </a:r>
            <a:r>
              <a:rPr lang="tr-TR" dirty="0" smtClean="0"/>
              <a:t>. 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9" name="8 Dikdörtgen"/>
          <p:cNvSpPr/>
          <p:nvPr/>
        </p:nvSpPr>
        <p:spPr>
          <a:xfrm>
            <a:off x="3419872" y="1700808"/>
            <a:ext cx="2062744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ŞERT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043608" y="2348880"/>
            <a:ext cx="7200800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şert</a:t>
            </a:r>
            <a:r>
              <a:rPr lang="tr-TR" dirty="0" smtClean="0"/>
              <a:t> </a:t>
            </a:r>
            <a:r>
              <a:rPr lang="tr-TR" dirty="0" err="1" smtClean="0"/>
              <a:t>şekilini</a:t>
            </a:r>
            <a:r>
              <a:rPr lang="tr-TR" dirty="0" smtClean="0"/>
              <a:t> kabul eden </a:t>
            </a:r>
            <a:r>
              <a:rPr lang="tr-TR" dirty="0" err="1" smtClean="0"/>
              <a:t>işlikden</a:t>
            </a:r>
            <a:r>
              <a:rPr lang="tr-TR" dirty="0" smtClean="0"/>
              <a:t> </a:t>
            </a:r>
            <a:r>
              <a:rPr lang="tr-TR" dirty="0" err="1" smtClean="0"/>
              <a:t>öň</a:t>
            </a:r>
            <a:r>
              <a:rPr lang="tr-TR" dirty="0" smtClean="0"/>
              <a:t> ortak işlikler </a:t>
            </a:r>
            <a:r>
              <a:rPr lang="tr-TR" dirty="0" err="1" smtClean="0"/>
              <a:t>gelýän</a:t>
            </a:r>
            <a:r>
              <a:rPr lang="tr-TR" dirty="0" smtClean="0"/>
              <a:t> bolsa, onda olar zaman </a:t>
            </a:r>
            <a:r>
              <a:rPr lang="tr-TR" dirty="0" err="1" smtClean="0"/>
              <a:t>aňlatmaga</a:t>
            </a:r>
            <a:r>
              <a:rPr lang="tr-TR" dirty="0" smtClean="0"/>
              <a:t> </a:t>
            </a:r>
            <a:r>
              <a:rPr lang="tr-TR" dirty="0" err="1" smtClean="0"/>
              <a:t>gatnaşýarlar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Ol </a:t>
            </a:r>
            <a:r>
              <a:rPr lang="tr-TR" b="1" dirty="0" err="1" smtClean="0"/>
              <a:t>biljek</a:t>
            </a:r>
            <a:r>
              <a:rPr lang="tr-TR" b="1" dirty="0" smtClean="0"/>
              <a:t> bolsa, kitap </a:t>
            </a:r>
            <a:r>
              <a:rPr lang="tr-TR" b="1" dirty="0" err="1" smtClean="0"/>
              <a:t>okardy</a:t>
            </a:r>
            <a:r>
              <a:rPr lang="tr-TR" b="1" dirty="0" smtClean="0"/>
              <a:t>.</a:t>
            </a:r>
          </a:p>
          <a:p>
            <a:pPr algn="just"/>
            <a:r>
              <a:rPr lang="tr-TR" b="1" dirty="0" smtClean="0"/>
              <a:t>Ol bilen bolsa, mugallym </a:t>
            </a:r>
            <a:r>
              <a:rPr lang="tr-TR" b="1" dirty="0" err="1" smtClean="0"/>
              <a:t>mynasyp</a:t>
            </a:r>
            <a:r>
              <a:rPr lang="tr-TR" b="1" dirty="0" smtClean="0"/>
              <a:t> baha </a:t>
            </a:r>
            <a:r>
              <a:rPr lang="tr-TR" b="1" dirty="0" err="1" smtClean="0"/>
              <a:t>goýardy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Ol bilýän bolsa, </a:t>
            </a:r>
            <a:r>
              <a:rPr lang="tr-TR" b="1" dirty="0" err="1" smtClean="0"/>
              <a:t>säginip</a:t>
            </a:r>
            <a:r>
              <a:rPr lang="tr-TR" b="1" dirty="0" smtClean="0"/>
              <a:t> </a:t>
            </a:r>
            <a:r>
              <a:rPr lang="tr-TR" b="1" dirty="0" err="1" smtClean="0"/>
              <a:t>durmazdy</a:t>
            </a:r>
            <a:r>
              <a:rPr lang="tr-TR" b="1" dirty="0" smtClean="0"/>
              <a:t>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şert</a:t>
            </a:r>
            <a:r>
              <a:rPr lang="tr-TR" dirty="0" smtClean="0"/>
              <a:t> sekili </a:t>
            </a:r>
            <a:r>
              <a:rPr lang="tr-TR" b="1" dirty="0" smtClean="0">
                <a:solidFill>
                  <a:srgbClr val="FF0000"/>
                </a:solidFill>
              </a:rPr>
              <a:t>“</a:t>
            </a:r>
            <a:r>
              <a:rPr lang="tr-TR" b="1" dirty="0" err="1" smtClean="0">
                <a:solidFill>
                  <a:srgbClr val="FF0000"/>
                </a:solidFill>
              </a:rPr>
              <a:t>bolmak</a:t>
            </a:r>
            <a:r>
              <a:rPr lang="tr-TR" b="1" dirty="0" smtClean="0">
                <a:solidFill>
                  <a:srgbClr val="FF0000"/>
                </a:solidFill>
              </a:rPr>
              <a:t>” </a:t>
            </a:r>
            <a:r>
              <a:rPr lang="tr-TR" dirty="0" err="1" smtClean="0"/>
              <a:t>işligine</a:t>
            </a:r>
            <a:r>
              <a:rPr lang="tr-TR" dirty="0" smtClean="0"/>
              <a:t> </a:t>
            </a:r>
            <a:r>
              <a:rPr lang="tr-TR" dirty="0" err="1" smtClean="0"/>
              <a:t>goşulyp</a:t>
            </a:r>
            <a:r>
              <a:rPr lang="tr-TR" dirty="0" smtClean="0"/>
              <a:t>, </a:t>
            </a:r>
            <a:r>
              <a:rPr lang="tr-TR" dirty="0" err="1" smtClean="0"/>
              <a:t>dürli</a:t>
            </a:r>
            <a:r>
              <a:rPr lang="tr-TR" dirty="0" smtClean="0"/>
              <a:t> şekillerde gelen işlikler bilen bile </a:t>
            </a:r>
            <a:r>
              <a:rPr lang="tr-TR" dirty="0" err="1" smtClean="0"/>
              <a:t>ulanylyp</a:t>
            </a:r>
            <a:r>
              <a:rPr lang="tr-TR" dirty="0" smtClean="0"/>
              <a:t>, </a:t>
            </a:r>
            <a:r>
              <a:rPr lang="tr-TR" dirty="0" err="1" smtClean="0"/>
              <a:t>hereketiň</a:t>
            </a:r>
            <a:r>
              <a:rPr lang="tr-TR" dirty="0" smtClean="0"/>
              <a:t> </a:t>
            </a:r>
            <a:r>
              <a:rPr lang="tr-TR" dirty="0" err="1" smtClean="0"/>
              <a:t>şertini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err="1" smtClean="0"/>
              <a:t>Jeren</a:t>
            </a:r>
            <a:r>
              <a:rPr lang="tr-TR" b="1" dirty="0" smtClean="0"/>
              <a:t> gürlemeli bolsa </a:t>
            </a:r>
            <a:r>
              <a:rPr lang="tr-TR" b="1" dirty="0" err="1" smtClean="0"/>
              <a:t>utanýar</a:t>
            </a:r>
            <a:r>
              <a:rPr lang="tr-TR" b="1" dirty="0" smtClean="0"/>
              <a:t>. </a:t>
            </a:r>
          </a:p>
          <a:p>
            <a:pPr algn="just"/>
            <a:r>
              <a:rPr lang="tr-TR" b="1" dirty="0" smtClean="0"/>
              <a:t>Onuň üçin </a:t>
            </a:r>
            <a:r>
              <a:rPr lang="tr-TR" b="1" dirty="0" err="1" smtClean="0"/>
              <a:t>iýmek</a:t>
            </a:r>
            <a:r>
              <a:rPr lang="tr-TR" b="1" dirty="0" smtClean="0"/>
              <a:t> - içmek bolsa </a:t>
            </a:r>
            <a:r>
              <a:rPr lang="tr-TR" b="1" dirty="0" err="1" smtClean="0"/>
              <a:t>bolýar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308590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 – </a:t>
            </a:r>
            <a:r>
              <a:rPr lang="tr-TR" b="1" dirty="0" err="1" smtClean="0"/>
              <a:t>ISLEG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11" name="10 Dikdörtgen"/>
          <p:cNvSpPr/>
          <p:nvPr/>
        </p:nvSpPr>
        <p:spPr>
          <a:xfrm>
            <a:off x="1043608" y="2492896"/>
            <a:ext cx="6840760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arzuw</a:t>
            </a:r>
            <a:r>
              <a:rPr lang="tr-TR" dirty="0" smtClean="0"/>
              <a:t> – </a:t>
            </a:r>
            <a:r>
              <a:rPr lang="tr-TR" dirty="0" err="1" smtClean="0"/>
              <a:t>isleg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köplenç</a:t>
            </a:r>
            <a:r>
              <a:rPr lang="tr-TR" dirty="0" smtClean="0"/>
              <a:t>,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şahsda</a:t>
            </a:r>
            <a:r>
              <a:rPr lang="tr-TR" dirty="0" smtClean="0"/>
              <a:t> </a:t>
            </a:r>
            <a:r>
              <a:rPr lang="tr-TR" dirty="0" err="1" smtClean="0"/>
              <a:t>bolup</a:t>
            </a:r>
            <a:r>
              <a:rPr lang="tr-TR" dirty="0" smtClean="0"/>
              <a:t>, </a:t>
            </a:r>
            <a:r>
              <a:rPr lang="tr-TR" dirty="0" err="1" smtClean="0"/>
              <a:t>sözleýjiniň</a:t>
            </a:r>
            <a:r>
              <a:rPr lang="tr-TR" dirty="0" smtClean="0"/>
              <a:t> şol hereketi </a:t>
            </a:r>
            <a:r>
              <a:rPr lang="tr-TR" dirty="0" err="1" smtClean="0"/>
              <a:t>etmäge</a:t>
            </a:r>
            <a:r>
              <a:rPr lang="tr-TR" dirty="0" smtClean="0"/>
              <a:t> bolan </a:t>
            </a:r>
            <a:r>
              <a:rPr lang="tr-TR" dirty="0" err="1" smtClean="0"/>
              <a:t>islegini</a:t>
            </a:r>
            <a:r>
              <a:rPr lang="tr-TR" dirty="0" smtClean="0"/>
              <a:t>, </a:t>
            </a:r>
            <a:r>
              <a:rPr lang="tr-TR" dirty="0" err="1" smtClean="0"/>
              <a:t>arzuwyny</a:t>
            </a:r>
            <a:r>
              <a:rPr lang="tr-TR" dirty="0" smtClean="0"/>
              <a:t> we </a:t>
            </a:r>
            <a:r>
              <a:rPr lang="tr-TR" dirty="0" err="1" smtClean="0"/>
              <a:t>meýil</a:t>
            </a:r>
            <a:r>
              <a:rPr lang="tr-TR" dirty="0" smtClean="0"/>
              <a:t> </a:t>
            </a:r>
            <a:r>
              <a:rPr lang="tr-TR" dirty="0" err="1" smtClean="0"/>
              <a:t>etmegini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Arzuw</a:t>
            </a:r>
            <a:r>
              <a:rPr lang="tr-TR" dirty="0" smtClean="0"/>
              <a:t> – </a:t>
            </a:r>
            <a:r>
              <a:rPr lang="tr-TR" dirty="0" err="1" smtClean="0"/>
              <a:t>isleg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ikinji</a:t>
            </a:r>
            <a:r>
              <a:rPr lang="tr-TR" dirty="0" smtClean="0"/>
              <a:t> we </a:t>
            </a:r>
            <a:r>
              <a:rPr lang="tr-TR" dirty="0" err="1" smtClean="0"/>
              <a:t>üçünji</a:t>
            </a:r>
            <a:r>
              <a:rPr lang="tr-TR" dirty="0" smtClean="0"/>
              <a:t> </a:t>
            </a:r>
            <a:r>
              <a:rPr lang="tr-TR" dirty="0" err="1" smtClean="0"/>
              <a:t>şahsy</a:t>
            </a:r>
            <a:r>
              <a:rPr lang="tr-TR" dirty="0" smtClean="0"/>
              <a:t> üçin </a:t>
            </a:r>
          </a:p>
          <a:p>
            <a:pPr algn="just"/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aý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aaý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eý</a:t>
            </a:r>
            <a:r>
              <a:rPr lang="tr-TR" b="1" dirty="0" smtClean="0">
                <a:solidFill>
                  <a:srgbClr val="FF0000"/>
                </a:solidFill>
              </a:rPr>
              <a:t>-</a:t>
            </a:r>
            <a:r>
              <a:rPr lang="tr-TR" b="1" dirty="0" err="1" smtClean="0">
                <a:solidFill>
                  <a:srgbClr val="FF0000"/>
                </a:solidFill>
              </a:rPr>
              <a:t>ääý</a:t>
            </a:r>
            <a:r>
              <a:rPr lang="tr-TR" b="1" dirty="0" smtClean="0">
                <a:solidFill>
                  <a:srgbClr val="FF0000"/>
                </a:solidFill>
              </a:rPr>
              <a:t>, - </a:t>
            </a:r>
            <a:r>
              <a:rPr lang="tr-TR" b="1" dirty="0" err="1" smtClean="0">
                <a:solidFill>
                  <a:srgbClr val="FF0000"/>
                </a:solidFill>
              </a:rPr>
              <a:t>aýyň</a:t>
            </a:r>
            <a:r>
              <a:rPr lang="tr-TR" b="1" dirty="0" smtClean="0">
                <a:solidFill>
                  <a:srgbClr val="FF0000"/>
                </a:solidFill>
              </a:rPr>
              <a:t>, - </a:t>
            </a:r>
            <a:r>
              <a:rPr lang="tr-TR" b="1" dirty="0" err="1" smtClean="0">
                <a:solidFill>
                  <a:srgbClr val="FF0000"/>
                </a:solidFill>
              </a:rPr>
              <a:t>äýiň</a:t>
            </a:r>
            <a:r>
              <a:rPr lang="tr-TR" b="1" dirty="0" smtClean="0">
                <a:solidFill>
                  <a:srgbClr val="FF0000"/>
                </a:solidFill>
              </a:rPr>
              <a:t>, -</a:t>
            </a:r>
            <a:r>
              <a:rPr lang="tr-TR" b="1" dirty="0" err="1" smtClean="0">
                <a:solidFill>
                  <a:srgbClr val="FF0000"/>
                </a:solidFill>
              </a:rPr>
              <a:t>aýsynlar</a:t>
            </a:r>
            <a:r>
              <a:rPr lang="tr-TR" b="1" dirty="0" smtClean="0">
                <a:solidFill>
                  <a:srgbClr val="FF0000"/>
                </a:solidFill>
              </a:rPr>
              <a:t>,- </a:t>
            </a:r>
            <a:r>
              <a:rPr lang="tr-TR" b="1" dirty="0" err="1" smtClean="0">
                <a:solidFill>
                  <a:srgbClr val="FF0000"/>
                </a:solidFill>
              </a:rPr>
              <a:t>eýsinler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getirilýär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Sen al-</a:t>
            </a:r>
            <a:r>
              <a:rPr lang="tr-TR" b="1" dirty="0" err="1" smtClean="0"/>
              <a:t>aý</a:t>
            </a:r>
            <a:r>
              <a:rPr lang="tr-TR" b="1" dirty="0" smtClean="0"/>
              <a:t>, Siz al-</a:t>
            </a:r>
            <a:r>
              <a:rPr lang="tr-TR" b="1" dirty="0" err="1" smtClean="0"/>
              <a:t>aýyň</a:t>
            </a:r>
            <a:r>
              <a:rPr lang="tr-TR" b="1" dirty="0" smtClean="0"/>
              <a:t>, Gel-</a:t>
            </a:r>
            <a:r>
              <a:rPr lang="tr-TR" b="1" dirty="0" err="1" smtClean="0"/>
              <a:t>äý</a:t>
            </a:r>
            <a:r>
              <a:rPr lang="tr-TR" b="1" dirty="0" smtClean="0"/>
              <a:t>, </a:t>
            </a:r>
          </a:p>
          <a:p>
            <a:pPr algn="just">
              <a:buFont typeface="Wingdings" pitchFamily="2" charset="2"/>
              <a:buChar char="ü"/>
            </a:pPr>
            <a:endParaRPr lang="tr-TR" b="1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Siz gel-</a:t>
            </a:r>
            <a:r>
              <a:rPr lang="tr-TR" b="1" dirty="0" err="1" smtClean="0"/>
              <a:t>äýiň</a:t>
            </a:r>
            <a:r>
              <a:rPr lang="tr-TR" b="1" dirty="0" smtClean="0"/>
              <a:t>, Ol al-</a:t>
            </a:r>
            <a:r>
              <a:rPr lang="tr-TR" b="1" dirty="0" err="1" smtClean="0"/>
              <a:t>aýsyn</a:t>
            </a:r>
            <a:r>
              <a:rPr lang="tr-TR" b="1" dirty="0" smtClean="0"/>
              <a:t>, Olar </a:t>
            </a:r>
            <a:r>
              <a:rPr lang="tr-TR" b="1" dirty="0" err="1" smtClean="0"/>
              <a:t>alaýsynlar</a:t>
            </a:r>
            <a:r>
              <a:rPr lang="tr-TR" b="1" dirty="0" smtClean="0"/>
              <a:t>,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b="1" dirty="0" smtClean="0">
                <a:solidFill>
                  <a:srgbClr val="FF0000"/>
                </a:solidFill>
              </a:rPr>
              <a:t>-ma,- me </a:t>
            </a:r>
            <a:r>
              <a:rPr lang="tr-TR" dirty="0" err="1" smtClean="0"/>
              <a:t>arkaly</a:t>
            </a:r>
            <a:r>
              <a:rPr lang="tr-TR" dirty="0" smtClean="0"/>
              <a:t>  </a:t>
            </a:r>
            <a:r>
              <a:rPr lang="tr-TR" dirty="0" err="1" smtClean="0"/>
              <a:t>aňladylýar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308590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 – </a:t>
            </a:r>
            <a:r>
              <a:rPr lang="tr-TR" b="1" dirty="0" err="1" smtClean="0"/>
              <a:t>ISLEG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1115616" y="2551837"/>
            <a:ext cx="6840760" cy="2862322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endParaRPr lang="tr-TR" b="1" dirty="0" smtClean="0"/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gaý</a:t>
            </a:r>
            <a:r>
              <a:rPr lang="tr-TR" b="1" dirty="0" smtClean="0"/>
              <a:t>/- </a:t>
            </a:r>
            <a:r>
              <a:rPr lang="tr-TR" b="1" dirty="0" err="1" smtClean="0"/>
              <a:t>geý</a:t>
            </a:r>
            <a:r>
              <a:rPr lang="tr-TR" b="1" dirty="0" smtClean="0"/>
              <a:t> </a:t>
            </a:r>
            <a:r>
              <a:rPr lang="tr-TR" dirty="0" err="1" smtClean="0"/>
              <a:t>ýöňkemäniň</a:t>
            </a:r>
            <a:r>
              <a:rPr lang="tr-TR" dirty="0" smtClean="0"/>
              <a:t> </a:t>
            </a:r>
            <a:r>
              <a:rPr lang="tr-TR" dirty="0" err="1" smtClean="0"/>
              <a:t>birliginiň</a:t>
            </a:r>
            <a:r>
              <a:rPr lang="tr-TR" dirty="0" smtClean="0"/>
              <a:t> </a:t>
            </a:r>
            <a:r>
              <a:rPr lang="tr-TR" dirty="0" err="1" smtClean="0"/>
              <a:t>ikinji</a:t>
            </a:r>
            <a:r>
              <a:rPr lang="tr-TR" dirty="0" smtClean="0"/>
              <a:t> </a:t>
            </a:r>
            <a:r>
              <a:rPr lang="tr-TR" dirty="0" err="1" smtClean="0"/>
              <a:t>şahsy</a:t>
            </a:r>
            <a:r>
              <a:rPr lang="tr-TR" dirty="0" smtClean="0"/>
              <a:t> üçin </a:t>
            </a:r>
            <a:r>
              <a:rPr lang="tr-TR" dirty="0" err="1" smtClean="0"/>
              <a:t>köne</a:t>
            </a:r>
            <a:r>
              <a:rPr lang="tr-TR" dirty="0" smtClean="0"/>
              <a:t> </a:t>
            </a:r>
            <a:r>
              <a:rPr lang="tr-TR" dirty="0" err="1" smtClean="0"/>
              <a:t>edebiýatda</a:t>
            </a:r>
            <a:r>
              <a:rPr lang="tr-TR" dirty="0" smtClean="0"/>
              <a:t> </a:t>
            </a:r>
            <a:r>
              <a:rPr lang="tr-TR" dirty="0" err="1" smtClean="0"/>
              <a:t>ulanylypdyr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err="1" smtClean="0"/>
              <a:t>diýgeý</a:t>
            </a:r>
            <a:r>
              <a:rPr lang="tr-TR" b="1" dirty="0" smtClean="0"/>
              <a:t> sen! </a:t>
            </a:r>
          </a:p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aýyn</a:t>
            </a:r>
            <a:r>
              <a:rPr lang="tr-TR" b="1" dirty="0" smtClean="0"/>
              <a:t>/- </a:t>
            </a:r>
            <a:r>
              <a:rPr lang="tr-TR" b="1" dirty="0" err="1" smtClean="0"/>
              <a:t>eýin</a:t>
            </a:r>
            <a:r>
              <a:rPr lang="tr-TR" b="1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hem </a:t>
            </a:r>
            <a:r>
              <a:rPr lang="tr-TR" dirty="0" err="1" smtClean="0"/>
              <a:t>arzuw</a:t>
            </a:r>
            <a:r>
              <a:rPr lang="tr-TR" dirty="0" smtClean="0"/>
              <a:t>–</a:t>
            </a:r>
            <a:r>
              <a:rPr lang="tr-TR" dirty="0" err="1" smtClean="0"/>
              <a:t>islegi</a:t>
            </a:r>
            <a:r>
              <a:rPr lang="tr-TR" dirty="0" smtClean="0"/>
              <a:t> </a:t>
            </a:r>
            <a:r>
              <a:rPr lang="tr-TR" dirty="0" err="1" smtClean="0"/>
              <a:t>aňladyp</a:t>
            </a:r>
            <a:r>
              <a:rPr lang="tr-TR" dirty="0" smtClean="0"/>
              <a:t> </a:t>
            </a:r>
            <a:r>
              <a:rPr lang="tr-TR" dirty="0" err="1" smtClean="0"/>
              <a:t>bilýär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Men </a:t>
            </a:r>
            <a:r>
              <a:rPr lang="tr-TR" b="1" dirty="0" err="1" smtClean="0"/>
              <a:t>göräýeýin</a:t>
            </a:r>
            <a:r>
              <a:rPr lang="tr-TR" b="1" dirty="0" smtClean="0"/>
              <a:t>, </a:t>
            </a:r>
            <a:r>
              <a:rPr lang="tr-TR" b="1" dirty="0" err="1" smtClean="0"/>
              <a:t>alaýaýyn</a:t>
            </a:r>
            <a:r>
              <a:rPr lang="tr-TR" b="1" dirty="0" smtClean="0"/>
              <a:t> /ma,-me, </a:t>
            </a:r>
          </a:p>
          <a:p>
            <a:pPr algn="just">
              <a:buFont typeface="Wingdings" pitchFamily="2" charset="2"/>
              <a:buChar char="ü"/>
            </a:pPr>
            <a:r>
              <a:rPr lang="tr-TR" b="1" dirty="0" smtClean="0"/>
              <a:t>Biz </a:t>
            </a:r>
            <a:r>
              <a:rPr lang="tr-TR" b="1" dirty="0" err="1" smtClean="0"/>
              <a:t>göräýeliň</a:t>
            </a:r>
            <a:r>
              <a:rPr lang="tr-TR" b="1" dirty="0" smtClean="0"/>
              <a:t>, </a:t>
            </a:r>
            <a:r>
              <a:rPr lang="tr-TR" b="1" dirty="0" err="1" smtClean="0"/>
              <a:t>alaýalyň</a:t>
            </a:r>
            <a:r>
              <a:rPr lang="tr-TR" b="1" dirty="0" smtClean="0"/>
              <a:t> /ma,-me) </a:t>
            </a:r>
          </a:p>
          <a:p>
            <a:pPr algn="just">
              <a:buFont typeface="Wingdings" pitchFamily="2" charset="2"/>
              <a:buChar char="ü"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3085909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ARZUW</a:t>
            </a:r>
            <a:r>
              <a:rPr lang="tr-TR" b="1" dirty="0" smtClean="0"/>
              <a:t> – </a:t>
            </a:r>
            <a:r>
              <a:rPr lang="tr-TR" b="1" dirty="0" err="1" smtClean="0"/>
              <a:t>ISLEG</a:t>
            </a:r>
            <a:r>
              <a:rPr lang="tr-TR" b="1" dirty="0" smtClean="0"/>
              <a:t> </a:t>
            </a:r>
            <a:r>
              <a:rPr lang="tr-TR" b="1" dirty="0" err="1" smtClean="0"/>
              <a:t>ŞEKILI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9" name="8 Dikdörtgen"/>
          <p:cNvSpPr/>
          <p:nvPr/>
        </p:nvSpPr>
        <p:spPr>
          <a:xfrm>
            <a:off x="971600" y="2204864"/>
            <a:ext cx="7128792" cy="3416320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b="1" dirty="0" smtClean="0"/>
              <a:t>-</a:t>
            </a:r>
            <a:r>
              <a:rPr lang="tr-TR" b="1" dirty="0" err="1" smtClean="0"/>
              <a:t>aýady</a:t>
            </a:r>
            <a:r>
              <a:rPr lang="tr-TR" b="1" dirty="0" smtClean="0"/>
              <a:t>/-</a:t>
            </a:r>
            <a:r>
              <a:rPr lang="tr-TR" b="1" dirty="0" err="1" smtClean="0"/>
              <a:t>eýedi</a:t>
            </a:r>
            <a:r>
              <a:rPr lang="tr-TR" b="1" dirty="0" smtClean="0"/>
              <a:t> </a:t>
            </a:r>
            <a:r>
              <a:rPr lang="tr-TR" b="1" dirty="0" err="1" smtClean="0"/>
              <a:t>goşulmasy</a:t>
            </a:r>
            <a:r>
              <a:rPr lang="tr-TR" b="1" dirty="0" smtClean="0"/>
              <a:t>. </a:t>
            </a:r>
          </a:p>
          <a:p>
            <a:pPr algn="just"/>
            <a:endParaRPr lang="tr-TR" b="1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arzuw</a:t>
            </a:r>
            <a:r>
              <a:rPr lang="tr-TR" dirty="0" smtClean="0"/>
              <a:t>- </a:t>
            </a:r>
            <a:r>
              <a:rPr lang="tr-TR" dirty="0" err="1" smtClean="0"/>
              <a:t>isleg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b="1" dirty="0" smtClean="0"/>
              <a:t>-</a:t>
            </a:r>
            <a:r>
              <a:rPr lang="tr-TR" b="1" dirty="0" err="1" smtClean="0"/>
              <a:t>aýady</a:t>
            </a:r>
            <a:r>
              <a:rPr lang="tr-TR" b="1" dirty="0" smtClean="0"/>
              <a:t>/-</a:t>
            </a:r>
            <a:r>
              <a:rPr lang="tr-TR" b="1" dirty="0" err="1" smtClean="0"/>
              <a:t>eýedi</a:t>
            </a:r>
            <a:r>
              <a:rPr lang="tr-TR" b="1" dirty="0" smtClean="0"/>
              <a:t> </a:t>
            </a:r>
            <a:r>
              <a:rPr lang="tr-TR" dirty="0" err="1" smtClean="0"/>
              <a:t>goşulmasy</a:t>
            </a:r>
            <a:r>
              <a:rPr lang="tr-TR" dirty="0" smtClean="0"/>
              <a:t> bilen </a:t>
            </a:r>
            <a:r>
              <a:rPr lang="tr-TR" dirty="0" err="1" smtClean="0"/>
              <a:t>ýasalyşy</a:t>
            </a:r>
            <a:r>
              <a:rPr lang="tr-TR" dirty="0" smtClean="0"/>
              <a:t> hem bar. </a:t>
            </a:r>
          </a:p>
          <a:p>
            <a:pPr algn="just"/>
            <a:r>
              <a:rPr lang="tr-TR" b="1" dirty="0" smtClean="0"/>
              <a:t>Belki, şu </a:t>
            </a:r>
            <a:r>
              <a:rPr lang="tr-TR" b="1" dirty="0" err="1" smtClean="0"/>
              <a:t>ýyl</a:t>
            </a:r>
            <a:r>
              <a:rPr lang="tr-TR" b="1" dirty="0" smtClean="0"/>
              <a:t> bir bol-</a:t>
            </a:r>
            <a:r>
              <a:rPr lang="tr-TR" b="1" dirty="0" err="1" smtClean="0"/>
              <a:t>elinlik</a:t>
            </a:r>
            <a:r>
              <a:rPr lang="tr-TR" b="1" dirty="0" smtClean="0"/>
              <a:t> </a:t>
            </a:r>
            <a:r>
              <a:rPr lang="tr-TR" b="1" dirty="0" err="1" smtClean="0"/>
              <a:t>bolaýady</a:t>
            </a:r>
            <a:r>
              <a:rPr lang="tr-TR" b="1" dirty="0" smtClean="0"/>
              <a:t>-da. </a:t>
            </a:r>
          </a:p>
          <a:p>
            <a:pPr algn="just"/>
            <a:r>
              <a:rPr lang="tr-TR" dirty="0" smtClean="0"/>
              <a:t>Onuň </a:t>
            </a:r>
            <a:r>
              <a:rPr lang="tr-TR" dirty="0" err="1" smtClean="0"/>
              <a:t>ýoklugy</a:t>
            </a:r>
            <a:r>
              <a:rPr lang="tr-TR" dirty="0" smtClean="0"/>
              <a:t> </a:t>
            </a:r>
            <a:r>
              <a:rPr lang="tr-TR" b="1" dirty="0" smtClean="0"/>
              <a:t>–ma/-me </a:t>
            </a:r>
            <a:r>
              <a:rPr lang="tr-TR" dirty="0" err="1" smtClean="0"/>
              <a:t>goşulmasy</a:t>
            </a:r>
            <a:r>
              <a:rPr lang="tr-TR" dirty="0" smtClean="0"/>
              <a:t> </a:t>
            </a:r>
            <a:r>
              <a:rPr lang="tr-TR" dirty="0" err="1" smtClean="0"/>
              <a:t>arkaly</a:t>
            </a:r>
            <a:r>
              <a:rPr lang="tr-TR" dirty="0" smtClean="0"/>
              <a:t> </a:t>
            </a:r>
            <a:r>
              <a:rPr lang="tr-TR" dirty="0" err="1" smtClean="0"/>
              <a:t>ýasalýar</a:t>
            </a:r>
            <a:r>
              <a:rPr lang="tr-TR" dirty="0" smtClean="0"/>
              <a:t>.</a:t>
            </a:r>
          </a:p>
          <a:p>
            <a:pPr algn="just"/>
            <a:r>
              <a:rPr lang="tr-TR" dirty="0" smtClean="0"/>
              <a:t>(Meselem: </a:t>
            </a:r>
            <a:r>
              <a:rPr lang="tr-TR" dirty="0" err="1" smtClean="0"/>
              <a:t>gelmäýedi</a:t>
            </a:r>
            <a:r>
              <a:rPr lang="tr-TR" dirty="0" smtClean="0"/>
              <a:t>, </a:t>
            </a:r>
            <a:r>
              <a:rPr lang="tr-TR" dirty="0" err="1" smtClean="0"/>
              <a:t>okamaýady</a:t>
            </a:r>
            <a:r>
              <a:rPr lang="tr-TR" dirty="0" smtClean="0"/>
              <a:t> ýaly)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smtClean="0"/>
              <a:t>Ol </a:t>
            </a:r>
            <a:r>
              <a:rPr lang="tr-TR" dirty="0" err="1" smtClean="0"/>
              <a:t>ýöňkeme</a:t>
            </a:r>
            <a:r>
              <a:rPr lang="tr-TR" dirty="0" smtClean="0"/>
              <a:t> </a:t>
            </a:r>
            <a:r>
              <a:rPr lang="tr-TR" dirty="0" err="1" smtClean="0"/>
              <a:t>goşulmalaryny</a:t>
            </a:r>
            <a:r>
              <a:rPr lang="tr-TR" dirty="0" smtClean="0"/>
              <a:t> hem kabul edýär: </a:t>
            </a:r>
          </a:p>
          <a:p>
            <a:pPr algn="just"/>
            <a:endParaRPr lang="tr-TR" dirty="0" smtClean="0"/>
          </a:p>
          <a:p>
            <a:pPr algn="just"/>
            <a:r>
              <a:rPr lang="tr-TR" b="1" dirty="0" smtClean="0"/>
              <a:t>oka –</a:t>
            </a:r>
            <a:r>
              <a:rPr lang="tr-TR" b="1" dirty="0" err="1" smtClean="0"/>
              <a:t>aýadym</a:t>
            </a:r>
            <a:r>
              <a:rPr lang="tr-TR" b="1" dirty="0" smtClean="0"/>
              <a:t>, </a:t>
            </a:r>
            <a:r>
              <a:rPr lang="tr-TR" b="1" dirty="0" err="1" smtClean="0"/>
              <a:t>biläýediň</a:t>
            </a:r>
            <a:r>
              <a:rPr lang="tr-TR" b="1" dirty="0" smtClean="0"/>
              <a:t>, oka–</a:t>
            </a:r>
            <a:r>
              <a:rPr lang="tr-TR" b="1" dirty="0" err="1" smtClean="0"/>
              <a:t>ýadyň</a:t>
            </a:r>
            <a:r>
              <a:rPr lang="tr-TR" b="1" dirty="0" smtClean="0"/>
              <a:t>, </a:t>
            </a:r>
            <a:r>
              <a:rPr lang="tr-TR" b="1" dirty="0" err="1" smtClean="0"/>
              <a:t>biläýediňiz</a:t>
            </a:r>
            <a:r>
              <a:rPr lang="tr-TR" b="1" dirty="0" smtClean="0"/>
              <a:t>, oka-</a:t>
            </a:r>
            <a:r>
              <a:rPr lang="tr-TR" b="1" dirty="0" err="1" smtClean="0"/>
              <a:t>ýady</a:t>
            </a:r>
            <a:r>
              <a:rPr lang="tr-TR" b="1" dirty="0" smtClean="0"/>
              <a:t>, </a:t>
            </a:r>
            <a:r>
              <a:rPr lang="tr-TR" b="1" dirty="0" err="1" smtClean="0"/>
              <a:t>biläýediler</a:t>
            </a:r>
            <a:r>
              <a:rPr lang="tr-TR" b="1" dirty="0" smtClean="0"/>
              <a:t>. </a:t>
            </a:r>
          </a:p>
          <a:p>
            <a:pPr algn="just"/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1907704" y="908720"/>
            <a:ext cx="5040560" cy="615553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HAFTALIK DERSLER </a:t>
            </a:r>
          </a:p>
          <a:p>
            <a:pPr algn="ctr"/>
            <a:r>
              <a:rPr lang="tr-TR" sz="1600" b="1" dirty="0" smtClean="0"/>
              <a:t>15. </a:t>
            </a:r>
            <a:r>
              <a:rPr lang="tr-TR" sz="1600" b="1" dirty="0"/>
              <a:t>Hafta	</a:t>
            </a:r>
            <a:r>
              <a:rPr lang="tr-TR" sz="1600" dirty="0" smtClean="0"/>
              <a:t> </a:t>
            </a:r>
            <a:r>
              <a:rPr lang="tr-TR" sz="1600" b="1" dirty="0" smtClean="0"/>
              <a:t>Fiil ve fiil yapımı Tasarlama Kipleri </a:t>
            </a:r>
            <a:endParaRPr lang="tr-TR" sz="1600" b="1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836712"/>
            <a:ext cx="1085182" cy="140220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905" y="806069"/>
            <a:ext cx="828092" cy="1237676"/>
          </a:xfrm>
          <a:prstGeom prst="rect">
            <a:avLst/>
          </a:prstGeom>
        </p:spPr>
      </p:pic>
      <p:sp>
        <p:nvSpPr>
          <p:cNvPr id="10" name="9 Dikdörtgen"/>
          <p:cNvSpPr/>
          <p:nvPr/>
        </p:nvSpPr>
        <p:spPr>
          <a:xfrm>
            <a:off x="2843808" y="1700808"/>
            <a:ext cx="2408032" cy="369332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tr-TR" b="1" dirty="0" err="1" smtClean="0"/>
              <a:t>IŞLIGIŇ</a:t>
            </a:r>
            <a:r>
              <a:rPr lang="tr-TR" b="1" dirty="0" smtClean="0"/>
              <a:t> </a:t>
            </a:r>
            <a:r>
              <a:rPr lang="tr-TR" b="1" dirty="0" err="1" smtClean="0"/>
              <a:t>BUÝRUK</a:t>
            </a:r>
            <a:r>
              <a:rPr lang="tr-TR" b="1" dirty="0" smtClean="0"/>
              <a:t> </a:t>
            </a:r>
            <a:r>
              <a:rPr lang="tr-TR" b="1" dirty="0" err="1" smtClean="0"/>
              <a:t>SEKILI</a:t>
            </a:r>
            <a:r>
              <a:rPr lang="tr-TR" b="1" dirty="0" smtClean="0"/>
              <a:t> </a:t>
            </a:r>
            <a:endParaRPr lang="tr-TR" dirty="0"/>
          </a:p>
        </p:txBody>
      </p:sp>
      <p:sp>
        <p:nvSpPr>
          <p:cNvPr id="8" name="7 Dikdörtgen"/>
          <p:cNvSpPr/>
          <p:nvPr/>
        </p:nvSpPr>
        <p:spPr>
          <a:xfrm>
            <a:off x="899592" y="2348880"/>
            <a:ext cx="7128792" cy="3139321"/>
          </a:xfrm>
          <a:prstGeom prst="rect">
            <a:avLst/>
          </a:prstGeom>
          <a:blipFill>
            <a:blip r:embed="rId2" cstate="print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pPr algn="just"/>
            <a:r>
              <a:rPr lang="tr-TR" dirty="0" smtClean="0"/>
              <a:t>Dil biliminde </a:t>
            </a:r>
            <a:r>
              <a:rPr lang="tr-TR" dirty="0" err="1" smtClean="0"/>
              <a:t>iň</a:t>
            </a:r>
            <a:r>
              <a:rPr lang="tr-TR" dirty="0" smtClean="0"/>
              <a:t> ilki ýüze çykan işlik </a:t>
            </a:r>
            <a:r>
              <a:rPr lang="tr-TR" dirty="0" err="1" smtClean="0"/>
              <a:t>şekiliniň</a:t>
            </a:r>
            <a:r>
              <a:rPr lang="tr-TR" dirty="0" smtClean="0"/>
              <a:t> </a:t>
            </a:r>
            <a:r>
              <a:rPr lang="tr-TR" dirty="0" err="1" smtClean="0"/>
              <a:t>buýruk</a:t>
            </a:r>
            <a:r>
              <a:rPr lang="tr-TR" dirty="0" smtClean="0"/>
              <a:t> </a:t>
            </a:r>
            <a:r>
              <a:rPr lang="tr-TR" dirty="0" err="1" smtClean="0"/>
              <a:t>şekildigi</a:t>
            </a:r>
            <a:r>
              <a:rPr lang="tr-TR" dirty="0" smtClean="0"/>
              <a:t> </a:t>
            </a:r>
            <a:r>
              <a:rPr lang="tr-TR" dirty="0" err="1" smtClean="0"/>
              <a:t>ykrar</a:t>
            </a:r>
            <a:r>
              <a:rPr lang="tr-TR" dirty="0" smtClean="0"/>
              <a:t> </a:t>
            </a:r>
            <a:r>
              <a:rPr lang="tr-TR" dirty="0" err="1" smtClean="0"/>
              <a:t>edilipdir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buýruk</a:t>
            </a:r>
            <a:r>
              <a:rPr lang="tr-TR" dirty="0" smtClean="0"/>
              <a:t> </a:t>
            </a:r>
            <a:r>
              <a:rPr lang="tr-TR" dirty="0" err="1" smtClean="0"/>
              <a:t>şekili</a:t>
            </a:r>
            <a:r>
              <a:rPr lang="tr-TR" dirty="0" smtClean="0"/>
              <a:t> </a:t>
            </a:r>
            <a:r>
              <a:rPr lang="tr-TR" dirty="0" err="1" smtClean="0"/>
              <a:t>buýurmagy</a:t>
            </a:r>
            <a:r>
              <a:rPr lang="tr-TR" dirty="0" smtClean="0"/>
              <a:t>, </a:t>
            </a:r>
            <a:r>
              <a:rPr lang="tr-TR" dirty="0" err="1" smtClean="0"/>
              <a:t>haýyş</a:t>
            </a:r>
            <a:r>
              <a:rPr lang="tr-TR" dirty="0" smtClean="0"/>
              <a:t> </a:t>
            </a:r>
            <a:r>
              <a:rPr lang="tr-TR" dirty="0" err="1" smtClean="0"/>
              <a:t>etmegi</a:t>
            </a:r>
            <a:r>
              <a:rPr lang="tr-TR" dirty="0" smtClean="0"/>
              <a:t>, </a:t>
            </a:r>
            <a:r>
              <a:rPr lang="tr-TR" dirty="0" err="1" smtClean="0"/>
              <a:t>tabşyrmagy</a:t>
            </a:r>
            <a:r>
              <a:rPr lang="tr-TR" dirty="0" smtClean="0"/>
              <a:t> </a:t>
            </a:r>
            <a:r>
              <a:rPr lang="tr-TR" dirty="0" err="1" smtClean="0"/>
              <a:t>aňladýar</a:t>
            </a:r>
            <a:r>
              <a:rPr lang="tr-TR" dirty="0" smtClean="0"/>
              <a:t>. </a:t>
            </a:r>
          </a:p>
          <a:p>
            <a:pPr algn="just"/>
            <a:r>
              <a:rPr lang="tr-TR" dirty="0" err="1" smtClean="0"/>
              <a:t>Şonda</a:t>
            </a:r>
            <a:r>
              <a:rPr lang="tr-TR" dirty="0" smtClean="0"/>
              <a:t> </a:t>
            </a:r>
            <a:r>
              <a:rPr lang="tr-TR" dirty="0" err="1" smtClean="0"/>
              <a:t>intonasiýanyň</a:t>
            </a:r>
            <a:r>
              <a:rPr lang="tr-TR" dirty="0" smtClean="0"/>
              <a:t> </a:t>
            </a:r>
            <a:r>
              <a:rPr lang="tr-TR" dirty="0" err="1" smtClean="0"/>
              <a:t>buýrujy</a:t>
            </a:r>
            <a:r>
              <a:rPr lang="tr-TR" dirty="0" smtClean="0"/>
              <a:t> </a:t>
            </a:r>
            <a:r>
              <a:rPr lang="tr-TR" dirty="0" err="1" smtClean="0"/>
              <a:t>heňde</a:t>
            </a:r>
            <a:r>
              <a:rPr lang="tr-TR" dirty="0" smtClean="0"/>
              <a:t> </a:t>
            </a:r>
            <a:r>
              <a:rPr lang="tr-TR" dirty="0" err="1" smtClean="0"/>
              <a:t>bolmagy</a:t>
            </a:r>
            <a:r>
              <a:rPr lang="tr-TR" dirty="0" smtClean="0"/>
              <a:t> </a:t>
            </a:r>
            <a:r>
              <a:rPr lang="tr-TR" dirty="0" err="1" smtClean="0"/>
              <a:t>şertdir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Beýleki</a:t>
            </a:r>
            <a:r>
              <a:rPr lang="tr-TR" dirty="0" smtClean="0"/>
              <a:t> işlik şekillerinden </a:t>
            </a:r>
            <a:r>
              <a:rPr lang="tr-TR" dirty="0" err="1" smtClean="0"/>
              <a:t>tapawutlanyp</a:t>
            </a:r>
            <a:r>
              <a:rPr lang="tr-TR" dirty="0" smtClean="0"/>
              <a:t>, </a:t>
            </a:r>
            <a:r>
              <a:rPr lang="tr-TR" dirty="0" err="1" smtClean="0"/>
              <a:t>işligiň</a:t>
            </a:r>
            <a:r>
              <a:rPr lang="tr-TR" dirty="0" smtClean="0"/>
              <a:t> </a:t>
            </a:r>
            <a:r>
              <a:rPr lang="tr-TR" dirty="0" err="1" smtClean="0"/>
              <a:t>buýruk</a:t>
            </a:r>
            <a:r>
              <a:rPr lang="tr-TR" dirty="0" smtClean="0"/>
              <a:t> </a:t>
            </a:r>
            <a:r>
              <a:rPr lang="tr-TR" dirty="0" err="1" smtClean="0"/>
              <a:t>şekiliniň</a:t>
            </a:r>
            <a:r>
              <a:rPr lang="tr-TR" dirty="0" smtClean="0"/>
              <a:t> şu </a:t>
            </a:r>
            <a:r>
              <a:rPr lang="tr-TR" dirty="0" err="1" smtClean="0"/>
              <a:t>kategoriýany</a:t>
            </a:r>
            <a:r>
              <a:rPr lang="tr-TR" dirty="0" smtClean="0"/>
              <a:t> </a:t>
            </a:r>
            <a:r>
              <a:rPr lang="tr-TR" dirty="0" err="1" smtClean="0"/>
              <a:t>aňladýan</a:t>
            </a:r>
            <a:r>
              <a:rPr lang="tr-TR" dirty="0" smtClean="0"/>
              <a:t> </a:t>
            </a:r>
            <a:r>
              <a:rPr lang="tr-TR" dirty="0" err="1" smtClean="0"/>
              <a:t>ýörite</a:t>
            </a:r>
            <a:r>
              <a:rPr lang="tr-TR" dirty="0" smtClean="0"/>
              <a:t> </a:t>
            </a:r>
            <a:r>
              <a:rPr lang="tr-TR" dirty="0" err="1" smtClean="0"/>
              <a:t>goşulmalary</a:t>
            </a:r>
            <a:r>
              <a:rPr lang="tr-TR" dirty="0" smtClean="0"/>
              <a:t> </a:t>
            </a:r>
            <a:r>
              <a:rPr lang="tr-TR" dirty="0" err="1" smtClean="0"/>
              <a:t>ýokdur</a:t>
            </a:r>
            <a:r>
              <a:rPr lang="tr-TR" dirty="0" smtClean="0"/>
              <a:t>. </a:t>
            </a:r>
          </a:p>
          <a:p>
            <a:pPr algn="just"/>
            <a:endParaRPr lang="tr-TR" dirty="0" smtClean="0"/>
          </a:p>
          <a:p>
            <a:pPr algn="just"/>
            <a:r>
              <a:rPr lang="tr-TR" dirty="0" err="1" smtClean="0"/>
              <a:t>Buýruk</a:t>
            </a:r>
            <a:r>
              <a:rPr lang="tr-TR" dirty="0" smtClean="0"/>
              <a:t> </a:t>
            </a:r>
            <a:r>
              <a:rPr lang="tr-TR" dirty="0" err="1" smtClean="0"/>
              <a:t>intonasiýasynda</a:t>
            </a:r>
            <a:r>
              <a:rPr lang="tr-TR" dirty="0" smtClean="0"/>
              <a:t> </a:t>
            </a:r>
            <a:r>
              <a:rPr lang="tr-TR" dirty="0" err="1" smtClean="0"/>
              <a:t>aýdylan</a:t>
            </a:r>
            <a:r>
              <a:rPr lang="tr-TR" dirty="0" smtClean="0"/>
              <a:t> islendik </a:t>
            </a:r>
            <a:r>
              <a:rPr lang="tr-TR" dirty="0" err="1" smtClean="0"/>
              <a:t>düýp</a:t>
            </a:r>
            <a:r>
              <a:rPr lang="tr-TR" dirty="0" smtClean="0"/>
              <a:t> işlikler </a:t>
            </a:r>
            <a:r>
              <a:rPr lang="tr-TR" dirty="0" err="1" smtClean="0"/>
              <a:t>ikinji</a:t>
            </a:r>
            <a:r>
              <a:rPr lang="tr-TR" dirty="0" smtClean="0"/>
              <a:t> (senlik) </a:t>
            </a:r>
            <a:r>
              <a:rPr lang="tr-TR" dirty="0" err="1" smtClean="0"/>
              <a:t>ýöňkemäniň</a:t>
            </a:r>
            <a:r>
              <a:rPr lang="tr-TR" dirty="0" smtClean="0"/>
              <a:t> </a:t>
            </a:r>
            <a:r>
              <a:rPr lang="tr-TR" dirty="0" err="1" smtClean="0"/>
              <a:t>birinji</a:t>
            </a:r>
            <a:r>
              <a:rPr lang="tr-TR" dirty="0" smtClean="0"/>
              <a:t> </a:t>
            </a:r>
            <a:r>
              <a:rPr lang="tr-TR" dirty="0" err="1" smtClean="0"/>
              <a:t>şahsyna</a:t>
            </a:r>
            <a:r>
              <a:rPr lang="tr-TR" dirty="0" smtClean="0"/>
              <a:t> degişli </a:t>
            </a:r>
            <a:r>
              <a:rPr lang="tr-TR" dirty="0" err="1" smtClean="0"/>
              <a:t>buýrugy</a:t>
            </a:r>
            <a:r>
              <a:rPr lang="tr-TR" dirty="0" smtClean="0"/>
              <a:t> </a:t>
            </a:r>
            <a:r>
              <a:rPr lang="tr-TR" dirty="0" err="1" smtClean="0"/>
              <a:t>aňladýarlar</a:t>
            </a:r>
            <a:r>
              <a:rPr lang="tr-TR" dirty="0" smtClean="0"/>
              <a:t>. </a:t>
            </a:r>
          </a:p>
          <a:p>
            <a:pPr algn="just">
              <a:buFont typeface="Wingdings" pitchFamily="2" charset="2"/>
              <a:buChar char="ü"/>
            </a:pPr>
            <a:r>
              <a:rPr lang="tr-TR" dirty="0" smtClean="0"/>
              <a:t> </a:t>
            </a:r>
            <a:r>
              <a:rPr lang="tr-TR" b="1" dirty="0" smtClean="0"/>
              <a:t>oka (sen), ýaz, gör, </a:t>
            </a:r>
            <a:r>
              <a:rPr lang="tr-TR" b="1" dirty="0" err="1" smtClean="0"/>
              <a:t>ýeň</a:t>
            </a:r>
            <a:r>
              <a:rPr lang="tr-TR" b="1" dirty="0" smtClean="0"/>
              <a:t>.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538559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2327</TotalTime>
  <Words>2230</Words>
  <Application>Microsoft Office PowerPoint</Application>
  <PresentationFormat>Ekran Gösterisi (4:3)</PresentationFormat>
  <Paragraphs>281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Arial</vt:lpstr>
      <vt:lpstr>Calibri</vt:lpstr>
      <vt:lpstr>Wingdings</vt:lpstr>
      <vt:lpstr>Moda Tasarımı</vt:lpstr>
      <vt:lpstr>ANKARA ÜNİVERSİTESİ DİL VE TARİH-COĞRAFYA FAKÜLTESİ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Pc</dc:creator>
  <cp:lastModifiedBy>Windows Kullanıcısı</cp:lastModifiedBy>
  <cp:revision>311</cp:revision>
  <dcterms:created xsi:type="dcterms:W3CDTF">2016-09-19T14:10:52Z</dcterms:created>
  <dcterms:modified xsi:type="dcterms:W3CDTF">2018-04-24T06:44:17Z</dcterms:modified>
</cp:coreProperties>
</file>