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B030-B808-4DF7-8B5B-C846D0CCF0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E5B-0E08-4DD7-BA02-7333C15519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091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B030-B808-4DF7-8B5B-C846D0CCF0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E5B-0E08-4DD7-BA02-7333C15519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362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B030-B808-4DF7-8B5B-C846D0CCF0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E5B-0E08-4DD7-BA02-7333C15519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408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B030-B808-4DF7-8B5B-C846D0CCF0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E5B-0E08-4DD7-BA02-7333C15519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23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B030-B808-4DF7-8B5B-C846D0CCF0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E5B-0E08-4DD7-BA02-7333C15519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29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B030-B808-4DF7-8B5B-C846D0CCF0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E5B-0E08-4DD7-BA02-7333C15519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12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B030-B808-4DF7-8B5B-C846D0CCF0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E5B-0E08-4DD7-BA02-7333C15519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163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B030-B808-4DF7-8B5B-C846D0CCF0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E5B-0E08-4DD7-BA02-7333C15519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99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B030-B808-4DF7-8B5B-C846D0CCF0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E5B-0E08-4DD7-BA02-7333C15519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357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B030-B808-4DF7-8B5B-C846D0CCF0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E5B-0E08-4DD7-BA02-7333C15519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470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B030-B808-4DF7-8B5B-C846D0CCF0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E5B-0E08-4DD7-BA02-7333C15519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744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CB030-B808-4DF7-8B5B-C846D0CCF0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23E5B-0E08-4DD7-BA02-7333C15519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11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.tr/imgres?imgurl=http://www2.warwick.ac.uk/fac/arts/arthistory/postgraduate/methods/marx.jpg&amp;imgrefurl=http://www2.warwick.ac.uk/fac/arts/arthistory/postgraduate/methods/&amp;h=1353&amp;w=1012&amp;sz=23&amp;hl=tr&amp;start=6&amp;sig2=hG6xrgVyvs623kaO27TveQ&amp;um=1&amp;tbnid=0xfLk3_EVlgyGM:&amp;tbnh=150&amp;tbnw=112&amp;ei=53AbR5CFKKC4wgHq89XFBw&amp;prev=/images?q=marx&amp;ndsp=18&amp;svnum=100&amp;um=1&amp;hl=tr&amp;rlz=1T4GZHZ_trTR225TR225&amp;sa=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1584" y="1958976"/>
            <a:ext cx="7772400" cy="1470025"/>
          </a:xfrm>
        </p:spPr>
        <p:txBody>
          <a:bodyPr>
            <a:normAutofit fontScale="90000"/>
          </a:bodyPr>
          <a:lstStyle/>
          <a:p>
            <a:pPr marL="762000" indent="-762000">
              <a:defRPr/>
            </a:pPr>
            <a:r>
              <a:rPr lang="tr-TR" sz="3600" b="1" dirty="0">
                <a:solidFill>
                  <a:srgbClr val="FF0000"/>
                </a:solidFill>
              </a:rPr>
              <a:t>Medya Ekonomisini Anlamak: Marksist Ekonomi Politik ve </a:t>
            </a:r>
            <a:r>
              <a:rPr lang="tr-TR" sz="3600" b="1" dirty="0" err="1">
                <a:solidFill>
                  <a:srgbClr val="FF0000"/>
                </a:solidFill>
              </a:rPr>
              <a:t>Neoklasik</a:t>
            </a:r>
            <a:r>
              <a:rPr lang="tr-TR" sz="3600" b="1" dirty="0">
                <a:solidFill>
                  <a:srgbClr val="FF0000"/>
                </a:solidFill>
              </a:rPr>
              <a:t> Ekonomi Yaklaşımları</a:t>
            </a:r>
          </a:p>
        </p:txBody>
      </p:sp>
    </p:spTree>
    <p:extLst>
      <p:ext uri="{BB962C8B-B14F-4D97-AF65-F5344CB8AC3E}">
        <p14:creationId xmlns:p14="http://schemas.microsoft.com/office/powerpoint/2010/main" val="172677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Klasik Ekonomi Politik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tr-TR"/>
              <a:t> </a:t>
            </a:r>
            <a:r>
              <a:rPr lang="tr-TR" sz="2400"/>
              <a:t>LİBERALİZM</a:t>
            </a:r>
            <a:br>
              <a:rPr lang="tr-TR" sz="2400"/>
            </a:br>
            <a:r>
              <a:rPr lang="tr-TR" sz="2400"/>
              <a:t>LİBERAL EKONOMİ-</a:t>
            </a:r>
            <a:br>
              <a:rPr lang="tr-TR" sz="2400"/>
            </a:br>
            <a:r>
              <a:rPr lang="tr-TR" sz="2400"/>
              <a:t>LİBERAL POLİTİKA</a:t>
            </a:r>
            <a:endParaRPr lang="tr-TR"/>
          </a:p>
          <a:p>
            <a:pPr eaLnBrk="1" hangingPunct="1"/>
            <a:r>
              <a:rPr lang="tr-TR"/>
              <a:t>PİYASA</a:t>
            </a:r>
          </a:p>
          <a:p>
            <a:pPr eaLnBrk="1" hangingPunct="1"/>
            <a:r>
              <a:rPr lang="tr-TR"/>
              <a:t>ÖZGÜRLÜK</a:t>
            </a:r>
          </a:p>
          <a:p>
            <a:pPr eaLnBrk="1" hangingPunct="1"/>
            <a:r>
              <a:rPr lang="tr-TR"/>
              <a:t>BİREY</a:t>
            </a:r>
          </a:p>
          <a:p>
            <a:pPr eaLnBrk="1" hangingPunct="1">
              <a:buFontTx/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tr-TR" sz="3800"/>
              <a:t>Marksist Ekonomi Politik</a:t>
            </a:r>
            <a:br>
              <a:rPr lang="tr-TR" sz="3800"/>
            </a:br>
            <a:r>
              <a:rPr lang="tr-TR" sz="3800"/>
              <a:t>(Eleştirel Ekonomi Politik)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/>
              <a:t>Karl Marx (1818-1883)</a:t>
            </a:r>
          </a:p>
        </p:txBody>
      </p:sp>
    </p:spTree>
    <p:extLst>
      <p:ext uri="{BB962C8B-B14F-4D97-AF65-F5344CB8AC3E}">
        <p14:creationId xmlns:p14="http://schemas.microsoft.com/office/powerpoint/2010/main" val="377499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tr-TR" sz="3800"/>
              <a:t>KARL MARX</a:t>
            </a:r>
            <a:br>
              <a:rPr lang="tr-TR" sz="3800"/>
            </a:br>
            <a:r>
              <a:rPr lang="tr-TR" sz="3800"/>
              <a:t>1818-1883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pic>
        <p:nvPicPr>
          <p:cNvPr id="14340" name="Picture 4" descr="mar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8439" y="2420939"/>
            <a:ext cx="33115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74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tr-TR" sz="4000"/>
              <a:t>KARL MARX</a:t>
            </a:r>
            <a:br>
              <a:rPr lang="tr-TR" sz="4000"/>
            </a:br>
            <a:r>
              <a:rPr lang="tr-TR" sz="4000"/>
              <a:t>1818-1883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/>
              <a:t>Marx’a göre, klasik ekonomi politikçiler, sermaye sınıfının (burjuvazi) sözcüleridir.</a:t>
            </a:r>
          </a:p>
          <a:p>
            <a:pPr eaLnBrk="1" hangingPunct="1">
              <a:buFont typeface="Arial" charset="0"/>
              <a:buNone/>
            </a:pPr>
            <a:r>
              <a:rPr lang="tr-TR"/>
              <a:t> </a:t>
            </a:r>
          </a:p>
          <a:p>
            <a:pPr eaLnBrk="1" hangingPunct="1"/>
            <a:r>
              <a:rPr lang="tr-TR"/>
              <a:t>Burjuvazinin temsilcileridir.</a:t>
            </a:r>
          </a:p>
          <a:p>
            <a:pPr eaLnBrk="1" hangingPunct="1">
              <a:buFont typeface="Arial" charset="0"/>
              <a:buNone/>
            </a:pPr>
            <a:endParaRPr lang="tr-TR"/>
          </a:p>
          <a:p>
            <a:pPr eaLnBrk="1" hangingPunct="1"/>
            <a:r>
              <a:rPr lang="tr-TR"/>
              <a:t>Sermaye sınıfı adına toplumu anlamaya ve açıklamaya çalışmışlardır.</a:t>
            </a:r>
          </a:p>
          <a:p>
            <a:pPr eaLnBrk="1" hangingPunct="1"/>
            <a:endParaRPr lang="tr-TR"/>
          </a:p>
          <a:p>
            <a:pPr eaLnBrk="1" hangingPunct="1"/>
            <a:endParaRPr lang="tr-TR"/>
          </a:p>
          <a:p>
            <a:pPr eaLnBrk="1" hangingPunct="1"/>
            <a:endParaRPr lang="tr-TR"/>
          </a:p>
          <a:p>
            <a:pPr eaLnBrk="1" hangingPunct="1">
              <a:buFontTx/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72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Karl Marx (1818-1883)</a:t>
            </a:r>
            <a:endParaRPr lang="en-US"/>
          </a:p>
        </p:txBody>
      </p:sp>
      <p:sp>
        <p:nvSpPr>
          <p:cNvPr id="1638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/>
              <a:t>11.TEZ (ALMAN İDEOLOJİSİ):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tr-TR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/>
              <a:t>    “Felsefeciler, bugüne kadar dünyayı    yorumlamakla yetindiler.Asıl olan onu değiştirmektir.”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8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tr-TR" dirty="0"/>
              <a:t>Marksist Ekonomi Politik</a:t>
            </a:r>
            <a:br>
              <a:rPr lang="tr-TR" dirty="0"/>
            </a:br>
            <a:r>
              <a:rPr lang="tr-TR" dirty="0"/>
              <a:t>(Eleştirel Ekonomi Politik)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/>
          </a:p>
          <a:p>
            <a:pPr eaLnBrk="1" hangingPunct="1">
              <a:lnSpc>
                <a:spcPct val="90000"/>
              </a:lnSpc>
            </a:pPr>
            <a:r>
              <a:rPr lang="tr-TR"/>
              <a:t>Neden zenginlik bir tarafta ve yoksulluk diğer tarafta birikiyor?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/>
          </a:p>
          <a:p>
            <a:pPr eaLnBrk="1" hangingPunct="1">
              <a:lnSpc>
                <a:spcPct val="90000"/>
              </a:lnSpc>
            </a:pPr>
            <a:r>
              <a:rPr lang="tr-TR"/>
              <a:t>Bölüşüm sorununu çok önemsedi.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00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tr-TR" sz="4000"/>
              <a:t>Marksist Ekonomi Politik</a:t>
            </a:r>
            <a:br>
              <a:rPr lang="tr-TR" sz="4000"/>
            </a:br>
            <a:r>
              <a:rPr lang="tr-TR" sz="4000"/>
              <a:t>(Eleştirel Ekonomi Politik)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/>
              <a:t>Kapitalizme içkin yapı ve mekanizmaları öne çıkarmak</a:t>
            </a:r>
          </a:p>
        </p:txBody>
      </p:sp>
    </p:spTree>
    <p:extLst>
      <p:ext uri="{BB962C8B-B14F-4D97-AF65-F5344CB8AC3E}">
        <p14:creationId xmlns:p14="http://schemas.microsoft.com/office/powerpoint/2010/main" val="159895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tr-TR" sz="4000"/>
              <a:t>Marksist Ekonomi Politik</a:t>
            </a:r>
            <a:br>
              <a:rPr lang="tr-TR" sz="4000"/>
            </a:br>
            <a:r>
              <a:rPr lang="tr-TR" sz="4000"/>
              <a:t>(Eleştirel Ekonomi Politik)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/>
              <a:t>Görüntü/gerçeklik</a:t>
            </a:r>
          </a:p>
        </p:txBody>
      </p:sp>
    </p:spTree>
    <p:extLst>
      <p:ext uri="{BB962C8B-B14F-4D97-AF65-F5344CB8AC3E}">
        <p14:creationId xmlns:p14="http://schemas.microsoft.com/office/powerpoint/2010/main" val="251293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/>
              <a:t>Marksist Ekonomi Politik</a:t>
            </a:r>
            <a:br>
              <a:rPr lang="tr-TR" sz="3200"/>
            </a:br>
            <a:r>
              <a:rPr lang="tr-TR" sz="3200"/>
              <a:t>(Eleştirel Ekonomi Politik)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/>
              <a:t>Artı-değer </a:t>
            </a:r>
          </a:p>
          <a:p>
            <a:pPr eaLnBrk="1" hangingPunct="1"/>
            <a:r>
              <a:rPr lang="tr-TR"/>
              <a:t>Kapitalizmin Eşitsiz Gelişme Yasası</a:t>
            </a:r>
          </a:p>
          <a:p>
            <a:pPr eaLnBrk="1" hangingPunct="1"/>
            <a:r>
              <a:rPr lang="tr-TR"/>
              <a:t>Meta Fetişizmi</a:t>
            </a:r>
          </a:p>
        </p:txBody>
      </p:sp>
    </p:spTree>
    <p:extLst>
      <p:ext uri="{BB962C8B-B14F-4D97-AF65-F5344CB8AC3E}">
        <p14:creationId xmlns:p14="http://schemas.microsoft.com/office/powerpoint/2010/main" val="256668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tr-TR" sz="4000"/>
              <a:t>Neoklasik Ekonomi</a:t>
            </a:r>
            <a:br>
              <a:rPr lang="tr-TR" sz="4000"/>
            </a:br>
            <a:r>
              <a:rPr lang="tr-TR" sz="4000"/>
              <a:t>(1800’lerin Ortalarından Bugüne)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tr-TR"/>
              <a:t>Bölüşüm sorunu üzerine odaklanmayan </a:t>
            </a:r>
          </a:p>
          <a:p>
            <a:pPr eaLnBrk="1" hangingPunct="1">
              <a:buFont typeface="Arial" charset="0"/>
              <a:buNone/>
            </a:pPr>
            <a:r>
              <a:rPr lang="tr-TR"/>
              <a:t>	bir ekonomi</a:t>
            </a:r>
          </a:p>
          <a:p>
            <a:pPr eaLnBrk="1" hangingPunct="1">
              <a:buFont typeface="Arial" charset="0"/>
              <a:buNone/>
            </a:pPr>
            <a:endParaRPr lang="tr-TR"/>
          </a:p>
          <a:p>
            <a:pPr eaLnBrk="1" hangingPunct="1">
              <a:buFont typeface="Wingdings" pitchFamily="2" charset="2"/>
              <a:buChar char="§"/>
            </a:pPr>
            <a:r>
              <a:rPr lang="tr-TR"/>
              <a:t>Toplumsal kesimleri analizinden dışlıyor</a:t>
            </a:r>
          </a:p>
        </p:txBody>
      </p:sp>
    </p:spTree>
    <p:extLst>
      <p:ext uri="{BB962C8B-B14F-4D97-AF65-F5344CB8AC3E}">
        <p14:creationId xmlns:p14="http://schemas.microsoft.com/office/powerpoint/2010/main" val="172827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Ekonomi Politik Nedir?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/>
              <a:t>	Ekonomi politik, toplumsal gerçekliği anlayabilmek ve açıklayabilmek için bir yöntemdir, bir yaklaşımdır. </a:t>
            </a:r>
          </a:p>
        </p:txBody>
      </p:sp>
    </p:spTree>
    <p:extLst>
      <p:ext uri="{BB962C8B-B14F-4D97-AF65-F5344CB8AC3E}">
        <p14:creationId xmlns:p14="http://schemas.microsoft.com/office/powerpoint/2010/main" val="114899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tr-TR" sz="4000" dirty="0" err="1"/>
              <a:t>Neoklasik</a:t>
            </a:r>
            <a:r>
              <a:rPr lang="tr-TR" sz="4000" dirty="0"/>
              <a:t> Ekonomi</a:t>
            </a:r>
            <a:br>
              <a:rPr lang="tr-TR" sz="4000" dirty="0"/>
            </a:br>
            <a:r>
              <a:rPr lang="tr-TR" sz="4000" dirty="0"/>
              <a:t>(1800’lerin Ortalarından Bugüne)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/>
              <a:t>JEVONS, MENGER, WALRAS</a:t>
            </a:r>
          </a:p>
          <a:p>
            <a:pPr eaLnBrk="1" hangingPunct="1"/>
            <a:endParaRPr lang="tr-TR"/>
          </a:p>
          <a:p>
            <a:pPr eaLnBrk="1" hangingPunct="1"/>
            <a:r>
              <a:rPr lang="tr-TR"/>
              <a:t>Birey (Üreticiler, tüketiciler)</a:t>
            </a:r>
          </a:p>
          <a:p>
            <a:pPr eaLnBrk="1" hangingPunct="1"/>
            <a:r>
              <a:rPr lang="tr-TR"/>
              <a:t>Kar Maksimizasyonu(Ençoklaştırma)</a:t>
            </a:r>
          </a:p>
          <a:p>
            <a:pPr eaLnBrk="1" hangingPunct="1"/>
            <a:r>
              <a:rPr lang="tr-TR"/>
              <a:t>Fayda</a:t>
            </a:r>
          </a:p>
          <a:p>
            <a:pPr eaLnBrk="1" hangingPunct="1"/>
            <a:r>
              <a:rPr lang="tr-TR"/>
              <a:t>Yoğun matematik/istatistik kullanımı</a:t>
            </a:r>
          </a:p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60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Neoklasik Ekonomi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tr-TR"/>
              <a:t>Bölüşüm sorununu dışarda bırakır.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tr-TR"/>
              <a:t>Matematiksel analizleri çok önemser.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tr-TR"/>
              <a:t>Apolitik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tr-TR"/>
              <a:t>Asosyal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tr-TR"/>
              <a:t>Ahistorik</a:t>
            </a:r>
          </a:p>
        </p:txBody>
      </p:sp>
    </p:spTree>
    <p:extLst>
      <p:ext uri="{BB962C8B-B14F-4D97-AF65-F5344CB8AC3E}">
        <p14:creationId xmlns:p14="http://schemas.microsoft.com/office/powerpoint/2010/main" val="316088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Medya Ekonomisi</a:t>
            </a:r>
            <a:endParaRPr lang="en-US"/>
          </a:p>
        </p:txBody>
      </p:sp>
      <p:graphicFrame>
        <p:nvGraphicFramePr>
          <p:cNvPr id="17" name="16 İçerik Yer Tutucusu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0"/>
          <a:ext cx="73551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7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Marksist Ekonomi Politik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Neoklasik</a:t>
                      </a:r>
                      <a:r>
                        <a:rPr lang="tr-TR" baseline="0" dirty="0"/>
                        <a:t> Ekonomi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31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Medya Ekonomisi</a:t>
            </a:r>
            <a:endParaRPr lang="en-US"/>
          </a:p>
        </p:txBody>
      </p:sp>
      <p:graphicFrame>
        <p:nvGraphicFramePr>
          <p:cNvPr id="17" name="16 İçerik Yer Tutucusu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0"/>
          <a:ext cx="785921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9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Marksist Ekonomi Politik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Neoklasik</a:t>
                      </a:r>
                      <a:r>
                        <a:rPr lang="tr-TR" baseline="0" dirty="0"/>
                        <a:t> Ekonomi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Medyada üretim, tüketim ve bölüşüm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Medya şirketleri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 maksimizasyonu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Gelirler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2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4FE9668-8813-9F4C-8309-23013BF6B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87" y="684821"/>
            <a:ext cx="9144000" cy="54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2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5DAA06-3873-614D-B776-86C1BD31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Medya Ekonomisi Paradigmaları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A4D9F6-059D-8A4E-9911-D9BBAEEBA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Teorik paradigma (</a:t>
            </a:r>
            <a:r>
              <a:rPr lang="tr-TR" dirty="0" err="1"/>
              <a:t>Neoklasik</a:t>
            </a:r>
            <a:r>
              <a:rPr lang="tr-TR" dirty="0"/>
              <a:t> ekonomi)</a:t>
            </a:r>
          </a:p>
          <a:p>
            <a:r>
              <a:rPr lang="tr-TR" dirty="0"/>
              <a:t>Uygulamalı paradigma</a:t>
            </a:r>
          </a:p>
          <a:p>
            <a:r>
              <a:rPr lang="tr-TR" dirty="0"/>
              <a:t>Eleştirel paradigma (Marksist ekonomi politik)</a:t>
            </a:r>
          </a:p>
        </p:txBody>
      </p:sp>
    </p:spTree>
    <p:extLst>
      <p:ext uri="{BB962C8B-B14F-4D97-AF65-F5344CB8AC3E}">
        <p14:creationId xmlns:p14="http://schemas.microsoft.com/office/powerpoint/2010/main" val="181083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tr-TR" sz="3800"/>
              <a:t>Ekonomi Politik Nedir?</a:t>
            </a:r>
            <a:br>
              <a:rPr lang="tr-TR" sz="3800"/>
            </a:br>
            <a:endParaRPr lang="tr-TR" sz="380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tr-TR" dirty="0"/>
              <a:t>Ekonomi politik yaklaşım, toplumsal gerçekliği toplumsal bütünlük içinde kavrar.</a:t>
            </a:r>
          </a:p>
          <a:p>
            <a:pPr marL="609600" indent="-609600">
              <a:buFontTx/>
              <a:buAutoNum type="arabicPeriod"/>
            </a:pPr>
            <a:r>
              <a:rPr lang="tr-TR" dirty="0"/>
              <a:t>Ekonomi politik yaklaşım, toplumsal gerçekliği tarihsellik içinde açıklar.</a:t>
            </a:r>
          </a:p>
          <a:p>
            <a:pPr marL="609600" indent="-609600">
              <a:buFontTx/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755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tr-TR" sz="3800"/>
              <a:t>Ekonomi Politik Nedir?</a:t>
            </a:r>
            <a:br>
              <a:rPr lang="tr-TR" sz="3800"/>
            </a:br>
            <a:endParaRPr lang="tr-TR" sz="380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47850" y="1557338"/>
            <a:ext cx="8001000" cy="42672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 startAt="3"/>
            </a:pPr>
            <a:r>
              <a:rPr lang="tr-TR" dirty="0"/>
              <a:t>Ekonomi politik yaklaşım, belli 		 değerler ve normlara sahiptir.</a:t>
            </a:r>
          </a:p>
          <a:p>
            <a:pPr marL="571500" indent="-571500">
              <a:buFont typeface="Wingdings" pitchFamily="2" charset="2"/>
              <a:buAutoNum type="arabicPeriod" startAt="3"/>
            </a:pPr>
            <a:r>
              <a:rPr lang="tr-TR" dirty="0"/>
              <a:t>Ekonomi politik yaklaşım, 			 </a:t>
            </a:r>
            <a:r>
              <a:rPr lang="tr-TR" dirty="0" err="1"/>
              <a:t>praksiscidir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869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Önemli Kavramlar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tr-TR" dirty="0"/>
              <a:t>Toplumsal gerçeklik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tr-TR" dirty="0"/>
              <a:t>Toplumsal bütünlük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tr-TR" dirty="0" err="1"/>
              <a:t>Praksis</a:t>
            </a:r>
            <a:endParaRPr lang="tr-TR" dirty="0"/>
          </a:p>
          <a:p>
            <a:pPr marL="571500" indent="-571500">
              <a:buFont typeface="Wingdings" pitchFamily="2" charset="2"/>
              <a:buAutoNum type="arabicPeriod"/>
            </a:pPr>
            <a:r>
              <a:rPr lang="tr-TR" dirty="0"/>
              <a:t>Tarihsellik</a:t>
            </a:r>
          </a:p>
        </p:txBody>
      </p:sp>
    </p:spTree>
    <p:extLst>
      <p:ext uri="{BB962C8B-B14F-4D97-AF65-F5344CB8AC3E}">
        <p14:creationId xmlns:p14="http://schemas.microsoft.com/office/powerpoint/2010/main" val="22466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Ekonomi Politik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sz="1300"/>
          </a:p>
          <a:p>
            <a:pPr eaLnBrk="1" hangingPunct="1">
              <a:buFont typeface="Wingdings" pitchFamily="2" charset="2"/>
              <a:buNone/>
            </a:pPr>
            <a:endParaRPr lang="tr-TR" sz="1300"/>
          </a:p>
          <a:p>
            <a:pPr eaLnBrk="1" hangingPunct="1">
              <a:buFont typeface="Wingdings" pitchFamily="2" charset="2"/>
              <a:buNone/>
            </a:pPr>
            <a:endParaRPr lang="tr-TR" sz="1300"/>
          </a:p>
          <a:p>
            <a:pPr eaLnBrk="1" hangingPunct="1">
              <a:buFont typeface="Wingdings" pitchFamily="2" charset="2"/>
              <a:buNone/>
            </a:pPr>
            <a:endParaRPr lang="tr-TR" sz="1300"/>
          </a:p>
          <a:p>
            <a:pPr eaLnBrk="1" hangingPunct="1">
              <a:buFont typeface="Wingdings" pitchFamily="2" charset="2"/>
              <a:buNone/>
            </a:pPr>
            <a:endParaRPr lang="tr-TR" sz="1300"/>
          </a:p>
          <a:p>
            <a:pPr eaLnBrk="1" hangingPunct="1">
              <a:buFont typeface="Wingdings" pitchFamily="2" charset="2"/>
              <a:buNone/>
            </a:pPr>
            <a:r>
              <a:rPr lang="tr-TR" sz="1300"/>
              <a:t>1770’ler  </a:t>
            </a:r>
          </a:p>
          <a:p>
            <a:pPr eaLnBrk="1" hangingPunct="1">
              <a:buFont typeface="Wingdings" pitchFamily="2" charset="2"/>
              <a:buNone/>
            </a:pPr>
            <a:endParaRPr lang="tr-TR" sz="1300"/>
          </a:p>
          <a:p>
            <a:pPr eaLnBrk="1" hangingPunct="1">
              <a:buFont typeface="Wingdings" pitchFamily="2" charset="2"/>
              <a:buNone/>
            </a:pPr>
            <a:r>
              <a:rPr lang="tr-TR" sz="1300"/>
              <a:t>Klasik Ekonomi Politik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071814" y="321310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087939" y="3141664"/>
            <a:ext cx="1368425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latin typeface="Verdana" pitchFamily="34" charset="0"/>
              </a:rPr>
              <a:t>1860’ler</a:t>
            </a:r>
          </a:p>
          <a:p>
            <a:pPr>
              <a:spcBef>
                <a:spcPct val="50000"/>
              </a:spcBef>
            </a:pPr>
            <a:r>
              <a:rPr lang="tr-TR" sz="1400">
                <a:latin typeface="Verdana" pitchFamily="34" charset="0"/>
              </a:rPr>
              <a:t>Marksist Ekonomi Politik</a:t>
            </a:r>
          </a:p>
          <a:p>
            <a:pPr>
              <a:spcBef>
                <a:spcPct val="50000"/>
              </a:spcBef>
            </a:pPr>
            <a:endParaRPr lang="tr-TR" sz="140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tr-TR">
              <a:latin typeface="Verdana" pitchFamily="34" charset="0"/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7751763" y="3068638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latin typeface="Verdana" pitchFamily="34" charset="0"/>
              </a:rPr>
              <a:t> </a:t>
            </a:r>
          </a:p>
        </p:txBody>
      </p:sp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6311901" y="1700214"/>
            <a:ext cx="14398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>
                <a:latin typeface="Verdana" pitchFamily="34" charset="0"/>
              </a:rPr>
              <a:t>1890’lar</a:t>
            </a:r>
          </a:p>
          <a:p>
            <a:r>
              <a:rPr lang="tr-TR" sz="1400">
                <a:latin typeface="Verdana" pitchFamily="34" charset="0"/>
              </a:rPr>
              <a:t>Neoklasik </a:t>
            </a:r>
          </a:p>
          <a:p>
            <a:r>
              <a:rPr lang="tr-TR" sz="1400">
                <a:latin typeface="Verdana" pitchFamily="34" charset="0"/>
              </a:rPr>
              <a:t>Ekonomi</a:t>
            </a:r>
          </a:p>
          <a:p>
            <a:endParaRPr lang="tr-TR" sz="1400">
              <a:latin typeface="Verdana" pitchFamily="34" charset="0"/>
            </a:endParaRPr>
          </a:p>
          <a:p>
            <a:r>
              <a:rPr lang="tr-TR" sz="1400">
                <a:latin typeface="Verdana" pitchFamily="34" charset="0"/>
              </a:rPr>
              <a:t>Siyaset Bilimi</a:t>
            </a:r>
            <a:endParaRPr lang="tr-TR">
              <a:latin typeface="Verdana" pitchFamily="34" charset="0"/>
            </a:endParaRPr>
          </a:p>
        </p:txBody>
      </p:sp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9409114" y="3429000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latin typeface="Verdana" pitchFamily="34" charset="0"/>
              </a:rPr>
              <a:t>Bugüne</a:t>
            </a:r>
          </a:p>
        </p:txBody>
      </p:sp>
      <p:sp>
        <p:nvSpPr>
          <p:cNvPr id="8201" name="Line 18"/>
          <p:cNvSpPr>
            <a:spLocks noChangeShapeType="1"/>
          </p:cNvSpPr>
          <p:nvPr/>
        </p:nvSpPr>
        <p:spPr bwMode="auto">
          <a:xfrm flipV="1">
            <a:off x="5159376" y="2060576"/>
            <a:ext cx="11525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202" name="Line 19"/>
          <p:cNvSpPr>
            <a:spLocks noChangeShapeType="1"/>
          </p:cNvSpPr>
          <p:nvPr/>
        </p:nvSpPr>
        <p:spPr bwMode="auto">
          <a:xfrm>
            <a:off x="6240464" y="3357563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203" name="Line 20"/>
          <p:cNvSpPr>
            <a:spLocks noChangeShapeType="1"/>
          </p:cNvSpPr>
          <p:nvPr/>
        </p:nvSpPr>
        <p:spPr bwMode="auto">
          <a:xfrm>
            <a:off x="8040688" y="22050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204" name="Text Box 21"/>
          <p:cNvSpPr txBox="1">
            <a:spLocks noChangeArrowheads="1"/>
          </p:cNvSpPr>
          <p:nvPr/>
        </p:nvSpPr>
        <p:spPr bwMode="auto">
          <a:xfrm>
            <a:off x="9459913" y="2054225"/>
            <a:ext cx="862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>
                <a:latin typeface="Verdana" pitchFamily="34" charset="0"/>
              </a:rPr>
              <a:t>Bugüne</a:t>
            </a:r>
          </a:p>
        </p:txBody>
      </p:sp>
      <p:sp>
        <p:nvSpPr>
          <p:cNvPr id="8205" name="Text Box 10"/>
          <p:cNvSpPr txBox="1">
            <a:spLocks noChangeArrowheads="1"/>
          </p:cNvSpPr>
          <p:nvPr/>
        </p:nvSpPr>
        <p:spPr bwMode="auto">
          <a:xfrm>
            <a:off x="2351089" y="4652964"/>
            <a:ext cx="57610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latin typeface="Verdana" pitchFamily="34" charset="0"/>
              </a:rPr>
              <a:t>1970’lerden sonra yükselen toplumsal hareketlerle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sz="1400">
                <a:latin typeface="Verdana" pitchFamily="34" charset="0"/>
              </a:rPr>
              <a:t>Feminist Ekonomi Politik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sz="1400">
                <a:latin typeface="Verdana" pitchFamily="34" charset="0"/>
              </a:rPr>
              <a:t>Çevreci Ekonomi Politik</a:t>
            </a:r>
          </a:p>
        </p:txBody>
      </p:sp>
    </p:spTree>
    <p:extLst>
      <p:ext uri="{BB962C8B-B14F-4D97-AF65-F5344CB8AC3E}">
        <p14:creationId xmlns:p14="http://schemas.microsoft.com/office/powerpoint/2010/main" val="51622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Klasik Ekonomi Politik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/>
              <a:t>Adam Smith (1723-1790)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/>
              <a:t>David Ricardo (1772-1823)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/>
              <a:t>Thomas Malthus (1766-1834)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/>
              <a:t>John Stuart Mill 81806-1873)</a:t>
            </a:r>
          </a:p>
        </p:txBody>
      </p:sp>
    </p:spTree>
    <p:extLst>
      <p:ext uri="{BB962C8B-B14F-4D97-AF65-F5344CB8AC3E}">
        <p14:creationId xmlns:p14="http://schemas.microsoft.com/office/powerpoint/2010/main" val="270305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Klasik Ekonomi Politik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tr-TR"/>
              <a:t>Bir disiplinin doğuşuna öncülük etmiştir. 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tr-TR"/>
              <a:t>Toplam zenginliğin üretim ve bölüşümünü düzenleyen yasaları ortaya çıkarmıştır.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tr-TR"/>
              <a:t>Toplumun yasalarını ortaya çıkarmıştır. </a:t>
            </a:r>
          </a:p>
        </p:txBody>
      </p:sp>
    </p:spTree>
    <p:extLst>
      <p:ext uri="{BB962C8B-B14F-4D97-AF65-F5344CB8AC3E}">
        <p14:creationId xmlns:p14="http://schemas.microsoft.com/office/powerpoint/2010/main" val="244493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Klasik Ekonomi Politik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/>
              <a:t>1.Piyasa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/>
              <a:t>2.Birey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/>
              <a:t>3.Serbest ticaret</a:t>
            </a:r>
          </a:p>
        </p:txBody>
      </p:sp>
    </p:spTree>
    <p:extLst>
      <p:ext uri="{BB962C8B-B14F-4D97-AF65-F5344CB8AC3E}">
        <p14:creationId xmlns:p14="http://schemas.microsoft.com/office/powerpoint/2010/main" val="424226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Geniş ekran</PresentationFormat>
  <Paragraphs>114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Verdana</vt:lpstr>
      <vt:lpstr>Wingdings</vt:lpstr>
      <vt:lpstr>Office Teması</vt:lpstr>
      <vt:lpstr>Medya Ekonomisini Anlamak: Marksist Ekonomi Politik ve Neoklasik Ekonomi Yaklaşımları</vt:lpstr>
      <vt:lpstr>Ekonomi Politik Nedir?</vt:lpstr>
      <vt:lpstr>Ekonomi Politik Nedir? </vt:lpstr>
      <vt:lpstr>Ekonomi Politik Nedir? </vt:lpstr>
      <vt:lpstr>Önemli Kavramlar</vt:lpstr>
      <vt:lpstr>Ekonomi Politik</vt:lpstr>
      <vt:lpstr>Klasik Ekonomi Politik</vt:lpstr>
      <vt:lpstr>Klasik Ekonomi Politik</vt:lpstr>
      <vt:lpstr>Klasik Ekonomi Politik</vt:lpstr>
      <vt:lpstr>Klasik Ekonomi Politik</vt:lpstr>
      <vt:lpstr>Marksist Ekonomi Politik (Eleştirel Ekonomi Politik)</vt:lpstr>
      <vt:lpstr>KARL MARX 1818-1883</vt:lpstr>
      <vt:lpstr>KARL MARX 1818-1883</vt:lpstr>
      <vt:lpstr>Karl Marx (1818-1883)</vt:lpstr>
      <vt:lpstr>Marksist Ekonomi Politik (Eleştirel Ekonomi Politik)</vt:lpstr>
      <vt:lpstr>Marksist Ekonomi Politik (Eleştirel Ekonomi Politik)</vt:lpstr>
      <vt:lpstr>Marksist Ekonomi Politik (Eleştirel Ekonomi Politik)</vt:lpstr>
      <vt:lpstr>Marksist Ekonomi Politik (Eleştirel Ekonomi Politik)</vt:lpstr>
      <vt:lpstr>Neoklasik Ekonomi (1800’lerin Ortalarından Bugüne)</vt:lpstr>
      <vt:lpstr>Neoklasik Ekonomi (1800’lerin Ortalarından Bugüne)</vt:lpstr>
      <vt:lpstr>Neoklasik Ekonomi</vt:lpstr>
      <vt:lpstr>Medya Ekonomisi</vt:lpstr>
      <vt:lpstr>Medya Ekonomisi</vt:lpstr>
      <vt:lpstr>PowerPoint Sunusu</vt:lpstr>
      <vt:lpstr>Medya Ekonomisi Paradigmaları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Medya Ekonomisini Anlamak: Marksist Ekonomi Politik ve Neoklasik Ekonomi Yaklaşımları</dc:title>
  <dc:creator>Windows Kullanıcısı</dc:creator>
  <cp:lastModifiedBy>Windows Kullanıcısı</cp:lastModifiedBy>
  <cp:revision>1</cp:revision>
  <dcterms:created xsi:type="dcterms:W3CDTF">2020-02-12T14:31:19Z</dcterms:created>
  <dcterms:modified xsi:type="dcterms:W3CDTF">2020-02-12T14:31:41Z</dcterms:modified>
</cp:coreProperties>
</file>