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5" r:id="rId2"/>
    <p:sldId id="296" r:id="rId3"/>
    <p:sldId id="256" r:id="rId4"/>
    <p:sldId id="300" r:id="rId5"/>
    <p:sldId id="281" r:id="rId6"/>
    <p:sldId id="293" r:id="rId7"/>
    <p:sldId id="301" r:id="rId8"/>
    <p:sldId id="282" r:id="rId9"/>
    <p:sldId id="284" r:id="rId10"/>
    <p:sldId id="302" r:id="rId11"/>
    <p:sldId id="303" r:id="rId12"/>
    <p:sldId id="304" r:id="rId13"/>
    <p:sldId id="305" r:id="rId14"/>
    <p:sldId id="290" r:id="rId15"/>
    <p:sldId id="280" r:id="rId16"/>
    <p:sldId id="279" r:id="rId17"/>
    <p:sldId id="261" r:id="rId18"/>
    <p:sldId id="289" r:id="rId19"/>
    <p:sldId id="297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07" autoAdjust="0"/>
  </p:normalViewPr>
  <p:slideViewPr>
    <p:cSldViewPr>
      <p:cViewPr varScale="1">
        <p:scale>
          <a:sx n="52" d="100"/>
          <a:sy n="52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8CE00-D7F1-437A-A1AB-9EA6FD2E558F}" type="datetimeFigureOut">
              <a:rPr lang="tr-TR" smtClean="0"/>
              <a:pPr/>
              <a:t>19.07.2019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A9A1-06F0-4C90-973C-1B3A80A5861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A9A1-06F0-4C90-973C-1B3A80A5861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A9A1-06F0-4C90-973C-1B3A80A5861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D101-038C-4B6F-AC74-B1203F7E7FFF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D101-038C-4B6F-AC74-B1203F7E7FFF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35A6-6E33-4E30-8466-4EC4D9E3F3A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A9A1-06F0-4C90-973C-1B3A80A5861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D101-038C-4B6F-AC74-B1203F7E7FFF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5666B-D964-41CA-85A2-B4CE0D8D81A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D101-038C-4B6F-AC74-B1203F7E7FFF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D101-038C-4B6F-AC74-B1203F7E7FFF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D101-038C-4B6F-AC74-B1203F7E7FFF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5666B-D964-41CA-85A2-B4CE0D8D81A2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A9A1-06F0-4C90-973C-1B3A80A5861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35A6-6E33-4E30-8466-4EC4D9E3F3A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91121E4-484D-45A2-852C-9DF6CB0BAA28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E2CAEF-A733-4A44-B2CD-EA924BE0BF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DCC1B-87BF-4842-BB99-D445C06DF1EB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9486-00D5-492C-92FA-B6CC0236FEA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1F67F-470C-4897-B666-1F55E9EEEC32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D0989-6EB5-4319-912A-0F8B3440870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9BA34800-98C4-4282-9185-E7FFE2D4B944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932BA-96CB-4574-9984-2B9EE97A099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EF5C3493-1612-4B4C-A158-E0DC679537BF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4813621C-12F3-4A5F-97B7-10B94E0940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B04CD31A-DCFF-45FB-9024-9CAD66733E91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73FC858A-8D71-4553-A103-8558E238679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C880E7CA-772D-4E6A-B45D-5A69BA1E303A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7068FE1-603C-4CCF-9D1A-C31FB565E0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1B555-4C7F-4AD6-81D5-E82175881EB7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726F7-DCDD-4356-BC9D-537493FEEB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8F338CFD-A0A7-45A0-8C2F-31CA05D79AF0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02275E7-60F7-493C-81B5-64D59803A69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BC26EF-CA37-44B5-8C7A-2777478C1937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6E7F09D-FAD2-471F-8CC7-99A5786290E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5C3719B-E67D-483D-9E23-4A00FCDB9EA7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57E3D00-1B4B-4F8D-907F-721BC04A413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FE2DD1-7BE4-4F6B-9181-61BED702DBEC}" type="datetimeFigureOut">
              <a:rPr lang="tr-TR" smtClean="0"/>
              <a:pPr>
                <a:defRPr/>
              </a:pPr>
              <a:t>19.07.2019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3FCEF2-D465-4E60-874C-6054EB30434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		</a:t>
            </a:r>
            <a:r>
              <a:rPr lang="tr-TR" sz="4000" dirty="0" smtClean="0"/>
              <a:t>Kas – İskelet Radyolojisi </a:t>
            </a:r>
          </a:p>
          <a:p>
            <a:pPr>
              <a:buNone/>
            </a:pPr>
            <a:r>
              <a:rPr lang="tr-TR" sz="4000" dirty="0" smtClean="0"/>
              <a:t> </a:t>
            </a:r>
            <a:br>
              <a:rPr lang="tr-TR" sz="4000" dirty="0" smtClean="0"/>
            </a:br>
            <a:r>
              <a:rPr lang="tr-TR" sz="4000" dirty="0" smtClean="0"/>
              <a:t>			Pratik Dersi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Ankara Üniversitesi Radyoloji Anabilim Dalı</a:t>
            </a:r>
          </a:p>
          <a:p>
            <a:pPr>
              <a:buNone/>
            </a:pPr>
            <a:r>
              <a:rPr lang="tr-TR" dirty="0" smtClean="0"/>
              <a:t>			Dr. Zehra </a:t>
            </a:r>
            <a:r>
              <a:rPr lang="tr-TR" dirty="0" err="1" smtClean="0"/>
              <a:t>Akkaya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90" r="5262" b="1459"/>
          <a:stretch>
            <a:fillRect/>
          </a:stretch>
        </p:blipFill>
        <p:spPr bwMode="auto">
          <a:xfrm>
            <a:off x="3571900" y="1124744"/>
            <a:ext cx="3786214" cy="511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 l="17175" t="6961" r="14122" b="811"/>
          <a:stretch>
            <a:fillRect/>
          </a:stretch>
        </p:blipFill>
        <p:spPr bwMode="auto">
          <a:xfrm>
            <a:off x="0" y="1098948"/>
            <a:ext cx="3500462" cy="515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7308304" y="1556792"/>
            <a:ext cx="183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Lezyonun yerleşim yeri ve orijin aldığı kemik hangisidir?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286188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0"/>
            <a:ext cx="51149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683568" y="55172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Dizde kitle sebebiyle başvuran 16 yaşındaki erkek olguda </a:t>
            </a: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femurda</a:t>
            </a:r>
            <a:r>
              <a:rPr lang="tr-TR" dirty="0" smtClean="0"/>
              <a:t> görülen kitleye eşlik eden </a:t>
            </a:r>
            <a:r>
              <a:rPr lang="tr-TR" dirty="0" err="1" smtClean="0"/>
              <a:t>periost</a:t>
            </a:r>
            <a:r>
              <a:rPr lang="tr-TR" dirty="0" smtClean="0"/>
              <a:t> reaksiyonu tiplerini tartışınız.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compaq\Desktop\Resim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72941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Verilen uzun kemik </a:t>
            </a:r>
            <a:r>
              <a:rPr lang="tr-TR" dirty="0" err="1" smtClean="0"/>
              <a:t>grafisindeki</a:t>
            </a:r>
            <a:r>
              <a:rPr lang="tr-TR" dirty="0" smtClean="0"/>
              <a:t> lezyonun yerleşim yeri neresidir? </a:t>
            </a:r>
          </a:p>
          <a:p>
            <a:r>
              <a:rPr lang="tr-TR" dirty="0" smtClean="0"/>
              <a:t>Ayırıcı tanıda neler düşünülür?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8"/>
            <a:ext cx="4553140" cy="557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531" y="0"/>
            <a:ext cx="4667469" cy="5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539552" y="58772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Sağ bacakta şişlik ve derin </a:t>
            </a:r>
            <a:r>
              <a:rPr lang="tr-TR" dirty="0" err="1" smtClean="0"/>
              <a:t>ven</a:t>
            </a:r>
            <a:r>
              <a:rPr lang="tr-TR" dirty="0" smtClean="0"/>
              <a:t> </a:t>
            </a:r>
            <a:r>
              <a:rPr lang="tr-TR" dirty="0" err="1" smtClean="0"/>
              <a:t>trombozu</a:t>
            </a:r>
            <a:r>
              <a:rPr lang="tr-TR" dirty="0" smtClean="0"/>
              <a:t> ile başvuran olguya ait kalça </a:t>
            </a:r>
            <a:r>
              <a:rPr lang="tr-TR" dirty="0" err="1" smtClean="0"/>
              <a:t>grafileri</a:t>
            </a:r>
            <a:r>
              <a:rPr lang="tr-TR" dirty="0" smtClean="0"/>
              <a:t> görülmektedir. </a:t>
            </a:r>
            <a:r>
              <a:rPr lang="tr-TR" dirty="0" err="1" smtClean="0"/>
              <a:t>Primer</a:t>
            </a:r>
            <a:r>
              <a:rPr lang="tr-TR" dirty="0" smtClean="0"/>
              <a:t> patoloji hangi kemiği ilgilendirmektedir?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6791063" cy="48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683568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AP </a:t>
            </a:r>
            <a:r>
              <a:rPr lang="tr-TR" dirty="0" err="1" smtClean="0"/>
              <a:t>pelvis</a:t>
            </a:r>
            <a:r>
              <a:rPr lang="tr-TR" dirty="0" smtClean="0"/>
              <a:t> </a:t>
            </a:r>
            <a:r>
              <a:rPr lang="tr-TR" dirty="0" err="1" smtClean="0"/>
              <a:t>grafisindeki</a:t>
            </a:r>
            <a:r>
              <a:rPr lang="tr-TR" dirty="0" smtClean="0"/>
              <a:t>  kemik lezyonlarının radyografik özelliklerini tanımlayınız?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1959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0"/>
            <a:ext cx="230565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338"/>
          <a:stretch>
            <a:fillRect/>
          </a:stretch>
        </p:blipFill>
        <p:spPr bwMode="auto">
          <a:xfrm>
            <a:off x="5357818" y="0"/>
            <a:ext cx="2928926" cy="43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000108"/>
            <a:ext cx="3500462" cy="52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0" y="4797152"/>
            <a:ext cx="2267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38y erkek bel ve sırt ağrısı, hareket kısıtlılığı , sabah tutukluğu şikayeti ile başvuruyor.</a:t>
            </a:r>
          </a:p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119664" y="443711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- Olguya ait direkt </a:t>
            </a:r>
            <a:r>
              <a:rPr lang="tr-TR" dirty="0" err="1" smtClean="0"/>
              <a:t>grafi</a:t>
            </a:r>
            <a:r>
              <a:rPr lang="tr-TR" dirty="0" smtClean="0"/>
              <a:t> ve BT imajlarındaki başlıca görüntüleme bulgularını açıklayınız</a:t>
            </a:r>
          </a:p>
          <a:p>
            <a:r>
              <a:rPr lang="tr-TR" dirty="0" smtClean="0"/>
              <a:t>- Bu veriler eşliğinde ayırıcı tanı yapınız.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75250" y="3833812"/>
            <a:ext cx="190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2125" r="13394" b="480"/>
          <a:stretch>
            <a:fillRect/>
          </a:stretch>
        </p:blipFill>
        <p:spPr bwMode="auto">
          <a:xfrm>
            <a:off x="0" y="620688"/>
            <a:ext cx="3286148" cy="527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10653" t="1408" r="16552" b="1408"/>
          <a:stretch>
            <a:fillRect/>
          </a:stretch>
        </p:blipFill>
        <p:spPr bwMode="auto">
          <a:xfrm>
            <a:off x="3286148" y="607397"/>
            <a:ext cx="3214710" cy="541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6444208" y="148478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 yönlü </a:t>
            </a:r>
            <a:r>
              <a:rPr lang="tr-TR" dirty="0" err="1" smtClean="0"/>
              <a:t>kruris</a:t>
            </a:r>
            <a:r>
              <a:rPr lang="tr-TR" dirty="0" smtClean="0"/>
              <a:t> </a:t>
            </a:r>
            <a:r>
              <a:rPr lang="tr-TR" dirty="0" err="1" smtClean="0"/>
              <a:t>grafisi</a:t>
            </a:r>
            <a:r>
              <a:rPr lang="tr-TR" dirty="0" smtClean="0"/>
              <a:t> görülen olgudaki patoloji nedir?</a:t>
            </a:r>
          </a:p>
          <a:p>
            <a:r>
              <a:rPr lang="tr-TR" dirty="0" smtClean="0"/>
              <a:t>-Bu olgudan istenmemesi gereken radyolojik tetkik hangisidir?  Neden?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compaq\Desktop\Resim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8185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187624" y="59492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 yönlü ön kol </a:t>
            </a:r>
            <a:r>
              <a:rPr lang="tr-TR" dirty="0" err="1" smtClean="0"/>
              <a:t>grafisinde</a:t>
            </a:r>
            <a:r>
              <a:rPr lang="tr-TR" dirty="0" smtClean="0"/>
              <a:t> kırık hattı hangi kemik/ kemiklerdedir?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9672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871662" y="2854325"/>
            <a:ext cx="5400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Düz Ok Bağlayıcısı"/>
          <p:cNvCxnSpPr/>
          <p:nvPr/>
        </p:nvCxnSpPr>
        <p:spPr>
          <a:xfrm rot="5400000">
            <a:off x="5929322" y="4143380"/>
            <a:ext cx="21431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5400000">
            <a:off x="6215074" y="4286256"/>
            <a:ext cx="21431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5643570" y="4000504"/>
            <a:ext cx="100013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327576" y="141277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Parmaktan akıntılı yara şikayeti ile başvuran diyabetik olguya ait direkt </a:t>
            </a:r>
            <a:r>
              <a:rPr lang="tr-TR" dirty="0" err="1" smtClean="0"/>
              <a:t>grafilerde</a:t>
            </a:r>
            <a:r>
              <a:rPr lang="tr-TR" dirty="0" smtClean="0"/>
              <a:t> yumuşak dokudaki görülen bulgular hangi patoloji yönünden uyarıcı olmalıdır?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262267"/>
          </a:xfrm>
        </p:spPr>
        <p:txBody>
          <a:bodyPr/>
          <a:lstStyle/>
          <a:p>
            <a:pPr lvl="0"/>
            <a:r>
              <a:rPr lang="tr-TR" sz="2400" dirty="0" err="1" smtClean="0"/>
              <a:t>Resnick</a:t>
            </a:r>
            <a:r>
              <a:rPr lang="tr-TR" sz="2400" dirty="0" smtClean="0"/>
              <a:t> D., </a:t>
            </a:r>
            <a:r>
              <a:rPr lang="tr-TR" sz="2400" dirty="0" err="1" smtClean="0"/>
              <a:t>Kransdorf</a:t>
            </a:r>
            <a:r>
              <a:rPr lang="tr-TR" sz="2400" dirty="0" smtClean="0"/>
              <a:t>  M. </a:t>
            </a:r>
            <a:r>
              <a:rPr lang="en-US" sz="2400" dirty="0" smtClean="0"/>
              <a:t>Bone and Joint Imaging 3</a:t>
            </a:r>
            <a:r>
              <a:rPr lang="en-US" sz="2400" baseline="30000" dirty="0" smtClean="0"/>
              <a:t>rd</a:t>
            </a:r>
            <a:r>
              <a:rPr lang="tr-TR" sz="2400" dirty="0" smtClean="0"/>
              <a:t> e</a:t>
            </a:r>
            <a:r>
              <a:rPr lang="en-US" sz="2400" dirty="0" err="1" smtClean="0"/>
              <a:t>dition</a:t>
            </a:r>
            <a:r>
              <a:rPr lang="tr-TR" sz="2400" dirty="0" smtClean="0"/>
              <a:t> ISBN: 9780721602707 , </a:t>
            </a:r>
            <a:r>
              <a:rPr lang="tr-TR" sz="2400" dirty="0" err="1" smtClean="0"/>
              <a:t>Elsevier</a:t>
            </a:r>
            <a:r>
              <a:rPr lang="tr-TR" sz="2400" dirty="0" smtClean="0"/>
              <a:t> 2004. </a:t>
            </a:r>
          </a:p>
          <a:p>
            <a:pPr lvl="0"/>
            <a:r>
              <a:rPr lang="tr-TR" sz="2400" dirty="0" smtClean="0"/>
              <a:t>Miler TT. </a:t>
            </a:r>
            <a:r>
              <a:rPr lang="tr-TR" sz="2400" dirty="0" err="1" smtClean="0"/>
              <a:t>Bo</a:t>
            </a:r>
            <a:r>
              <a:rPr lang="en-US" sz="2400" dirty="0" smtClean="0"/>
              <a:t>ne tumors and </a:t>
            </a:r>
            <a:r>
              <a:rPr lang="en-US" sz="2400" dirty="0" err="1" smtClean="0"/>
              <a:t>tumorlike</a:t>
            </a:r>
            <a:r>
              <a:rPr lang="en-US" sz="2400" dirty="0" smtClean="0"/>
              <a:t> conditions: analysis with conventional</a:t>
            </a:r>
            <a:endParaRPr lang="tr-TR" sz="2400" dirty="0" smtClean="0"/>
          </a:p>
          <a:p>
            <a:pPr lvl="0">
              <a:buNone/>
            </a:pPr>
            <a:r>
              <a:rPr lang="en-US" sz="2400" dirty="0" smtClean="0"/>
              <a:t> </a:t>
            </a:r>
            <a:r>
              <a:rPr lang="tr-TR" sz="2400" dirty="0" smtClean="0"/>
              <a:t>      </a:t>
            </a:r>
            <a:r>
              <a:rPr lang="en-US" sz="2400" dirty="0" smtClean="0"/>
              <a:t>radiography. </a:t>
            </a:r>
            <a:r>
              <a:rPr lang="tr-TR" sz="2400" dirty="0" smtClean="0"/>
              <a:t> </a:t>
            </a:r>
            <a:r>
              <a:rPr lang="tr-TR" sz="2400" dirty="0" err="1" smtClean="0"/>
              <a:t>Radiology</a:t>
            </a:r>
            <a:r>
              <a:rPr lang="tr-TR" sz="2400" dirty="0" smtClean="0"/>
              <a:t>:2008;246:662-74.</a:t>
            </a:r>
          </a:p>
          <a:p>
            <a:pPr lvl="0"/>
            <a:r>
              <a:rPr lang="en-US" sz="2400" dirty="0" smtClean="0"/>
              <a:t>Greenspan</a:t>
            </a:r>
            <a:r>
              <a:rPr lang="tr-TR" sz="2400" dirty="0" smtClean="0"/>
              <a:t> A.</a:t>
            </a:r>
            <a:r>
              <a:rPr lang="en-US" sz="2400" dirty="0" smtClean="0"/>
              <a:t> </a:t>
            </a:r>
            <a:r>
              <a:rPr lang="en-US" sz="2400" dirty="0" err="1" smtClean="0"/>
              <a:t>Orthoped</a:t>
            </a:r>
            <a:r>
              <a:rPr lang="tr-TR" sz="2400" dirty="0" smtClean="0"/>
              <a:t>i</a:t>
            </a:r>
            <a:r>
              <a:rPr lang="en-US" sz="2400" dirty="0" smtClean="0"/>
              <a:t>c </a:t>
            </a:r>
            <a:r>
              <a:rPr lang="tr-TR" sz="2400" dirty="0" err="1" smtClean="0"/>
              <a:t>I</a:t>
            </a:r>
            <a:r>
              <a:rPr lang="en-US" sz="2400" dirty="0" err="1" smtClean="0"/>
              <a:t>magıng</a:t>
            </a:r>
            <a:r>
              <a:rPr lang="en-US" sz="2400" dirty="0" smtClean="0"/>
              <a:t>: </a:t>
            </a:r>
            <a:r>
              <a:rPr lang="tr-TR" sz="2400" dirty="0" smtClean="0"/>
              <a:t>A</a:t>
            </a:r>
            <a:r>
              <a:rPr lang="en-US" sz="2400" dirty="0" smtClean="0"/>
              <a:t> </a:t>
            </a:r>
            <a:r>
              <a:rPr lang="tr-TR" sz="2400" dirty="0" smtClean="0"/>
              <a:t>P</a:t>
            </a:r>
            <a:r>
              <a:rPr lang="en-US" sz="2400" dirty="0" err="1" smtClean="0"/>
              <a:t>ract</a:t>
            </a:r>
            <a:r>
              <a:rPr lang="tr-TR" sz="2400" dirty="0" smtClean="0"/>
              <a:t>i</a:t>
            </a:r>
            <a:r>
              <a:rPr lang="en-US" sz="2400" dirty="0" smtClean="0"/>
              <a:t>cal </a:t>
            </a:r>
            <a:r>
              <a:rPr lang="tr-TR" sz="2400" dirty="0" err="1" smtClean="0"/>
              <a:t>Ap</a:t>
            </a:r>
            <a:r>
              <a:rPr lang="en-US" sz="2400" dirty="0" err="1" smtClean="0"/>
              <a:t>proach</a:t>
            </a:r>
            <a:r>
              <a:rPr lang="en-US" sz="2400" dirty="0" smtClean="0"/>
              <a:t>. 4th ed. </a:t>
            </a:r>
            <a:r>
              <a:rPr lang="tr-TR" sz="2400" dirty="0" smtClean="0"/>
              <a:t> I</a:t>
            </a:r>
            <a:r>
              <a:rPr lang="en-US" sz="2400" dirty="0" smtClean="0"/>
              <a:t>SBN: 0-7817-5006-7</a:t>
            </a:r>
            <a:r>
              <a:rPr lang="tr-TR" sz="2400" dirty="0" smtClean="0"/>
              <a:t>, </a:t>
            </a:r>
            <a:r>
              <a:rPr lang="en-US" sz="2400" dirty="0" smtClean="0"/>
              <a:t>Lippincott Williams &amp; Wilkins</a:t>
            </a:r>
            <a:r>
              <a:rPr lang="tr-TR" sz="2400" dirty="0" smtClean="0"/>
              <a:t> </a:t>
            </a:r>
            <a:r>
              <a:rPr lang="en-US" sz="2400" dirty="0" smtClean="0"/>
              <a:t>2004.</a:t>
            </a:r>
            <a:endParaRPr lang="tr-TR" sz="2400" dirty="0" smtClean="0"/>
          </a:p>
          <a:p>
            <a:pPr lvl="0"/>
            <a:r>
              <a:rPr lang="tr-TR" sz="2400" dirty="0" smtClean="0"/>
              <a:t>Kaya T. Kas İskelet- Yumuşak Doku Radyolojisi. ISBN:9789756466230, Nobel ve Güneş Tıp Kitapevi 2008 .</a:t>
            </a:r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Amacı ve İçeriği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pratik derste, teorik oturumda anlatılan kas – iskelet sistemi hastalıklarına ait bölüm arşivimizden seçilmiş olguların direkt </a:t>
            </a:r>
            <a:r>
              <a:rPr lang="tr-TR" dirty="0" err="1" smtClean="0"/>
              <a:t>grafileri</a:t>
            </a:r>
            <a:r>
              <a:rPr lang="tr-TR" dirty="0" smtClean="0"/>
              <a:t> sunulmaktadır. 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grafiler</a:t>
            </a:r>
            <a:r>
              <a:rPr lang="tr-TR" dirty="0" smtClean="0"/>
              <a:t> üzerinden patolojilerin görüntüleme bulgularının </a:t>
            </a:r>
            <a:r>
              <a:rPr lang="tr-TR" dirty="0" err="1" smtClean="0"/>
              <a:t>interaktif</a:t>
            </a:r>
            <a:r>
              <a:rPr lang="tr-TR" dirty="0" smtClean="0"/>
              <a:t> olarak tartışılması amaçlanmaktadır.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compaq\Desktop\Resim2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115887"/>
            <a:ext cx="53403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6012160" y="3645024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Grafiyi</a:t>
            </a:r>
            <a:r>
              <a:rPr lang="tr-TR" dirty="0" smtClean="0"/>
              <a:t> aşağıdaki özellikler bakımından yorumlayınız: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Periost</a:t>
            </a:r>
            <a:r>
              <a:rPr lang="tr-TR" dirty="0" smtClean="0"/>
              <a:t> reaksiyonu</a:t>
            </a:r>
          </a:p>
          <a:p>
            <a:r>
              <a:rPr lang="tr-TR" dirty="0" smtClean="0"/>
              <a:t>- Kitlenin  radyografik tanımlaması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Epifiz</a:t>
            </a:r>
            <a:r>
              <a:rPr lang="tr-TR" dirty="0" smtClean="0"/>
              <a:t> hatları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Periost</a:t>
            </a:r>
            <a:r>
              <a:rPr lang="tr-TR" dirty="0" smtClean="0"/>
              <a:t> Reaksiyonları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Solid</a:t>
            </a:r>
            <a:r>
              <a:rPr lang="tr-TR" dirty="0" smtClean="0"/>
              <a:t>, </a:t>
            </a:r>
            <a:endParaRPr lang="tr-TR" dirty="0" smtClean="0"/>
          </a:p>
          <a:p>
            <a:r>
              <a:rPr lang="tr-TR" dirty="0" smtClean="0"/>
              <a:t>Tek </a:t>
            </a:r>
            <a:r>
              <a:rPr lang="tr-TR" dirty="0" err="1" smtClean="0"/>
              <a:t>lamellalı</a:t>
            </a:r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 err="1" smtClean="0"/>
              <a:t>lamellalı</a:t>
            </a:r>
            <a:endParaRPr lang="tr-TR" dirty="0" smtClean="0"/>
          </a:p>
          <a:p>
            <a:r>
              <a:rPr lang="tr-TR" dirty="0" smtClean="0"/>
              <a:t>Saç fırçası </a:t>
            </a:r>
          </a:p>
          <a:p>
            <a:r>
              <a:rPr lang="tr-TR" dirty="0" smtClean="0"/>
              <a:t>Güneş ışını</a:t>
            </a:r>
          </a:p>
          <a:p>
            <a:r>
              <a:rPr lang="tr-TR" dirty="0" err="1" smtClean="0"/>
              <a:t>Codman</a:t>
            </a:r>
            <a:r>
              <a:rPr lang="tr-TR" dirty="0" smtClean="0"/>
              <a:t> </a:t>
            </a:r>
            <a:r>
              <a:rPr lang="tr-TR" dirty="0" smtClean="0"/>
              <a:t>üçgeni.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214290"/>
            <a:ext cx="39234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39474"/>
          <a:stretch>
            <a:fillRect/>
          </a:stretch>
        </p:blipFill>
        <p:spPr bwMode="auto">
          <a:xfrm>
            <a:off x="571472" y="214290"/>
            <a:ext cx="3124194" cy="38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755576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Diz </a:t>
            </a:r>
            <a:r>
              <a:rPr lang="tr-TR" dirty="0" err="1" smtClean="0"/>
              <a:t>grafisinde</a:t>
            </a:r>
            <a:r>
              <a:rPr lang="tr-TR" dirty="0" smtClean="0"/>
              <a:t> görülen lezyonu yerleşim yeri ve </a:t>
            </a:r>
            <a:r>
              <a:rPr lang="tr-TR" dirty="0" err="1" smtClean="0"/>
              <a:t>rayolojik</a:t>
            </a:r>
            <a:r>
              <a:rPr lang="tr-TR" dirty="0" smtClean="0"/>
              <a:t> özellikleri bakımından tanımlayınız. 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95536" y="44371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52 y  hasta, </a:t>
            </a:r>
            <a:r>
              <a:rPr lang="tr-TR" dirty="0" err="1" smtClean="0"/>
              <a:t>asemptomatik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654922" cy="42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6632"/>
            <a:ext cx="4445650" cy="41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251520" y="50851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48 y kadın , omuz ağrısı</a:t>
            </a:r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915816" y="522920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- Lezyonun yerleşim yeri ve direkt </a:t>
            </a:r>
            <a:r>
              <a:rPr lang="tr-TR" dirty="0" err="1" smtClean="0"/>
              <a:t>grafi</a:t>
            </a:r>
            <a:r>
              <a:rPr lang="tr-TR" dirty="0" smtClean="0"/>
              <a:t> bulgularını tanımlayınız.</a:t>
            </a:r>
          </a:p>
          <a:p>
            <a:r>
              <a:rPr lang="tr-TR" dirty="0" smtClean="0"/>
              <a:t>- Lezyonun natürü hakkında yorumunuz nedir?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Benign</a:t>
            </a:r>
            <a:r>
              <a:rPr lang="tr-TR" dirty="0" smtClean="0"/>
              <a:t>- </a:t>
            </a:r>
            <a:r>
              <a:rPr lang="tr-TR" dirty="0" err="1" smtClean="0"/>
              <a:t>Malign</a:t>
            </a:r>
            <a:r>
              <a:rPr lang="tr-TR" dirty="0" smtClean="0"/>
              <a:t>  Kemik Lezyonlarının Ayrımında Direkt </a:t>
            </a:r>
            <a:r>
              <a:rPr lang="tr-TR" dirty="0" err="1" smtClean="0"/>
              <a:t>Grafi</a:t>
            </a:r>
            <a:r>
              <a:rPr lang="tr-TR" dirty="0" smtClean="0"/>
              <a:t> Bulguları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- Lezyonun yoğunluğu</a:t>
            </a:r>
          </a:p>
          <a:p>
            <a:r>
              <a:rPr lang="tr-TR" dirty="0" smtClean="0"/>
              <a:t>-Kemik yıkımının tipi ve lezyonun kenar özellikleri</a:t>
            </a:r>
          </a:p>
          <a:p>
            <a:r>
              <a:rPr lang="tr-TR" dirty="0" smtClean="0"/>
              <a:t>-Korteks değişikliği</a:t>
            </a:r>
          </a:p>
          <a:p>
            <a:r>
              <a:rPr lang="tr-TR" dirty="0" smtClean="0"/>
              <a:t>-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mineralizasyonu</a:t>
            </a:r>
            <a:endParaRPr lang="tr-TR" dirty="0" smtClean="0"/>
          </a:p>
          <a:p>
            <a:r>
              <a:rPr lang="tr-TR" dirty="0" smtClean="0"/>
              <a:t>- Korteks </a:t>
            </a:r>
            <a:r>
              <a:rPr lang="tr-TR" dirty="0" err="1" smtClean="0"/>
              <a:t>harabiyeti</a:t>
            </a:r>
            <a:endParaRPr lang="tr-TR" dirty="0" smtClean="0"/>
          </a:p>
          <a:p>
            <a:r>
              <a:rPr lang="tr-TR" dirty="0" smtClean="0"/>
              <a:t>-yumuşak doku </a:t>
            </a:r>
            <a:r>
              <a:rPr lang="tr-TR" dirty="0" err="1" smtClean="0"/>
              <a:t>komponenti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periost</a:t>
            </a:r>
            <a:r>
              <a:rPr lang="tr-TR" dirty="0" smtClean="0"/>
              <a:t> reaksiyonu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410" r="12025" b="4819"/>
          <a:stretch>
            <a:fillRect/>
          </a:stretch>
        </p:blipFill>
        <p:spPr bwMode="auto">
          <a:xfrm>
            <a:off x="214282" y="0"/>
            <a:ext cx="342899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t="1237" r="12499"/>
          <a:stretch>
            <a:fillRect/>
          </a:stretch>
        </p:blipFill>
        <p:spPr bwMode="auto">
          <a:xfrm>
            <a:off x="3571868" y="0"/>
            <a:ext cx="330570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00034" y="357187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000496" y="357187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67544" y="5157192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Aynı hastaya ait iki </a:t>
            </a:r>
            <a:r>
              <a:rPr lang="tr-TR" dirty="0" err="1" smtClean="0"/>
              <a:t>grafi</a:t>
            </a:r>
            <a:r>
              <a:rPr lang="tr-TR" dirty="0" smtClean="0"/>
              <a:t> arasında 5 gün vardır. Bu sürede hastanın travması yoktur. Buna göre ilk ve ikinci </a:t>
            </a:r>
            <a:r>
              <a:rPr lang="tr-TR" dirty="0" err="1" smtClean="0"/>
              <a:t>grafideki</a:t>
            </a:r>
            <a:r>
              <a:rPr lang="tr-TR" dirty="0" smtClean="0"/>
              <a:t> bulgular nelerdir ve ne düşünmek gerekir?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790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66"/>
            <a:ext cx="478697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539552" y="5157192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59 y </a:t>
            </a:r>
            <a:r>
              <a:rPr lang="tr-TR" dirty="0" err="1" smtClean="0"/>
              <a:t>hiperkalsemi</a:t>
            </a:r>
            <a:r>
              <a:rPr lang="tr-TR" dirty="0" smtClean="0"/>
              <a:t> ile başvuran erkek hastaya ait iki yönlü kafa </a:t>
            </a:r>
            <a:r>
              <a:rPr lang="tr-TR" dirty="0" err="1" smtClean="0"/>
              <a:t>grafisindeki</a:t>
            </a:r>
            <a:r>
              <a:rPr lang="tr-TR" dirty="0" smtClean="0"/>
              <a:t> lezyonların radyografik özelliklerini tanımlayınız. </a:t>
            </a:r>
          </a:p>
          <a:p>
            <a:r>
              <a:rPr lang="tr-TR" dirty="0" smtClean="0"/>
              <a:t>Ayırıcı tanıda neler düşünülmelidir?</a:t>
            </a:r>
          </a:p>
          <a:p>
            <a:r>
              <a:rPr lang="tr-TR" dirty="0" smtClean="0"/>
              <a:t>Ayırıcı tanıda görüntülemede hangi tetkik/ tetkikler istenmelidir?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790</TotalTime>
  <Words>398</Words>
  <Application>Microsoft Office PowerPoint</Application>
  <PresentationFormat>Ekran Gösterisi (4:3)</PresentationFormat>
  <Paragraphs>76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Canlı</vt:lpstr>
      <vt:lpstr>Slayt 1</vt:lpstr>
      <vt:lpstr>Dersin Amacı ve İçeriği </vt:lpstr>
      <vt:lpstr>Slayt 3</vt:lpstr>
      <vt:lpstr>Periost Reaksiyonları</vt:lpstr>
      <vt:lpstr>Slayt 5</vt:lpstr>
      <vt:lpstr>Slayt 6</vt:lpstr>
      <vt:lpstr>Benign- Malign  Kemik Lezyonlarının Ayrımında Direkt Grafi Bulguları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compaq</dc:creator>
  <cp:lastModifiedBy>user</cp:lastModifiedBy>
  <cp:revision>115</cp:revision>
  <dcterms:created xsi:type="dcterms:W3CDTF">2011-10-12T17:23:26Z</dcterms:created>
  <dcterms:modified xsi:type="dcterms:W3CDTF">2019-07-19T13:37:44Z</dcterms:modified>
</cp:coreProperties>
</file>