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slideLayouts/slideLayout8.xml" ContentType="application/vnd.openxmlformats-officedocument.presentationml.slideLayout+xml"/>
  <Override PartName="/ppt/notesSlides/notesSlide2.xml" ContentType="application/vnd.openxmlformats-officedocument.presentationml.notesSlide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slideLayouts/slideLayout10.xml" ContentType="application/vnd.openxmlformats-officedocument.presentationml.slideLayout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10.xml" ContentType="application/vnd.openxmlformats-officedocument.presentationml.notes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notesSlides/notesSlide1.xml" ContentType="application/vnd.openxmlformats-officedocument.presentationml.notesSlide+xml"/>
  <Default Extension="png" ContentType="image/png"/>
  <Override PartName="/ppt/notesSlides/notesSlide3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21"/>
  </p:notesMasterIdLst>
  <p:sldIdLst>
    <p:sldId id="295" r:id="rId2"/>
    <p:sldId id="296" r:id="rId3"/>
    <p:sldId id="256" r:id="rId4"/>
    <p:sldId id="300" r:id="rId5"/>
    <p:sldId id="281" r:id="rId6"/>
    <p:sldId id="293" r:id="rId7"/>
    <p:sldId id="301" r:id="rId8"/>
    <p:sldId id="282" r:id="rId9"/>
    <p:sldId id="284" r:id="rId10"/>
    <p:sldId id="302" r:id="rId11"/>
    <p:sldId id="303" r:id="rId12"/>
    <p:sldId id="304" r:id="rId13"/>
    <p:sldId id="305" r:id="rId14"/>
    <p:sldId id="290" r:id="rId15"/>
    <p:sldId id="280" r:id="rId16"/>
    <p:sldId id="279" r:id="rId17"/>
    <p:sldId id="261" r:id="rId18"/>
    <p:sldId id="289" r:id="rId19"/>
    <p:sldId id="297" r:id="rId20"/>
  </p:sldIdLst>
  <p:sldSz cx="9144000" cy="6858000" type="screen4x3"/>
  <p:notesSz cx="6858000" cy="9144000"/>
  <p:defaultTextStyle>
    <a:defPPr>
      <a:defRPr lang="tr-TR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Arial" charset="0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86EA"/>
  </p:clrMru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72807" autoAdjust="0"/>
  </p:normalViewPr>
  <p:slideViewPr>
    <p:cSldViewPr>
      <p:cViewPr varScale="1">
        <p:scale>
          <a:sx n="52" d="100"/>
          <a:sy n="52" d="100"/>
        </p:scale>
        <p:origin x="-1032" y="-8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B68CE00-D7F1-437A-A1AB-9EA6FD2E558F}" type="datetimeFigureOut">
              <a:rPr lang="tr-TR" smtClean="0"/>
              <a:pPr/>
              <a:t>19.07.2019</a:t>
            </a:fld>
            <a:endParaRPr lang="tr-TR"/>
          </a:p>
        </p:txBody>
      </p:sp>
      <p:sp>
        <p:nvSpPr>
          <p:cNvPr id="4" name="3 Slayt Görüntüsü Yer Tutucusu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tr-TR"/>
          </a:p>
        </p:txBody>
      </p:sp>
      <p:sp>
        <p:nvSpPr>
          <p:cNvPr id="5" name="4 Not Yer Tutucusu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91A9A1-06F0-4C90-973C-1B3A80A5861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91A9A1-06F0-4C90-973C-1B3A80A58611}" type="slidenum">
              <a:rPr lang="tr-TR" smtClean="0"/>
              <a:pPr/>
              <a:t>3</a:t>
            </a:fld>
            <a:endParaRPr lang="tr-TR"/>
          </a:p>
        </p:txBody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91A9A1-06F0-4C90-973C-1B3A80A58611}" type="slidenum">
              <a:rPr lang="tr-TR" smtClean="0"/>
              <a:pPr/>
              <a:t>14</a:t>
            </a:fld>
            <a:endParaRPr lang="tr-TR"/>
          </a:p>
        </p:txBody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75D101-038C-4B6F-AC74-B1203F7E7FFF}" type="slidenum">
              <a:rPr lang="tr-TR" smtClean="0"/>
              <a:pPr/>
              <a:t>15</a:t>
            </a:fld>
            <a:endParaRPr lang="tr-TR"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75D101-038C-4B6F-AC74-B1203F7E7FFF}" type="slidenum">
              <a:rPr lang="tr-TR" smtClean="0"/>
              <a:pPr/>
              <a:t>16</a:t>
            </a:fld>
            <a:endParaRPr lang="tr-TR"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pPr marL="228600" indent="-228600">
              <a:buNone/>
            </a:pP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F135A6-6E33-4E30-8466-4EC4D9E3F3A4}" type="slidenum">
              <a:rPr lang="tr-TR" smtClean="0"/>
              <a:pPr/>
              <a:t>18</a:t>
            </a:fld>
            <a:endParaRPr lang="tr-TR"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91A9A1-06F0-4C90-973C-1B3A80A58611}" type="slidenum">
              <a:rPr lang="tr-TR" smtClean="0"/>
              <a:pPr/>
              <a:t>19</a:t>
            </a:fld>
            <a:endParaRPr lang="tr-TR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 smtClean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75D101-038C-4B6F-AC74-B1203F7E7FFF}" type="slidenum">
              <a:rPr lang="tr-TR" smtClean="0"/>
              <a:pPr/>
              <a:t>5</a:t>
            </a:fld>
            <a:endParaRPr lang="tr-TR"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75666B-D964-41CA-85A2-B4CE0D8D81A2}" type="slidenum">
              <a:rPr lang="tr-TR" smtClean="0"/>
              <a:pPr/>
              <a:t>6</a:t>
            </a:fld>
            <a:endParaRPr lang="tr-TR"/>
          </a:p>
        </p:txBody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r>
              <a:rPr lang="tr-TR" baseline="0" dirty="0" smtClean="0"/>
              <a:t>)</a:t>
            </a:r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75D101-038C-4B6F-AC74-B1203F7E7FFF}" type="slidenum">
              <a:rPr lang="tr-TR" smtClean="0"/>
              <a:pPr/>
              <a:t>8</a:t>
            </a:fld>
            <a:endParaRPr lang="tr-TR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75D101-038C-4B6F-AC74-B1203F7E7FFF}" type="slidenum">
              <a:rPr lang="tr-TR" smtClean="0"/>
              <a:pPr/>
              <a:t>9</a:t>
            </a:fld>
            <a:endParaRPr lang="tr-TR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AC75D101-038C-4B6F-AC74-B1203F7E7FFF}" type="slidenum">
              <a:rPr lang="tr-TR" smtClean="0"/>
              <a:pPr/>
              <a:t>10</a:t>
            </a:fld>
            <a:endParaRPr lang="tr-TR"/>
          </a:p>
        </p:txBody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A75666B-D964-41CA-85A2-B4CE0D8D81A2}" type="slidenum">
              <a:rPr lang="tr-TR" smtClean="0"/>
              <a:pPr/>
              <a:t>11</a:t>
            </a:fld>
            <a:endParaRPr lang="tr-TR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391A9A1-06F0-4C90-973C-1B3A80A58611}" type="slidenum">
              <a:rPr lang="tr-TR" smtClean="0"/>
              <a:pPr/>
              <a:t>12</a:t>
            </a:fld>
            <a:endParaRPr lang="tr-TR"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 dirty="0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8F135A6-6E33-4E30-8466-4EC4D9E3F3A4}" type="slidenum">
              <a:rPr lang="tr-TR" smtClean="0"/>
              <a:pPr/>
              <a:t>13</a:t>
            </a:fld>
            <a:endParaRPr lang="tr-TR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6 İkizkenar Üçgen"/>
          <p:cNvSpPr/>
          <p:nvPr/>
        </p:nvSpPr>
        <p:spPr>
          <a:xfrm rot="16200000">
            <a:off x="7554353" y="5254283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7 Başlık"/>
          <p:cNvSpPr>
            <a:spLocks noGrp="1"/>
          </p:cNvSpPr>
          <p:nvPr>
            <p:ph type="ctrTitle"/>
          </p:nvPr>
        </p:nvSpPr>
        <p:spPr>
          <a:xfrm>
            <a:off x="540544" y="776288"/>
            <a:ext cx="8062912" cy="1470025"/>
          </a:xfrm>
        </p:spPr>
        <p:txBody>
          <a:bodyPr anchor="b">
            <a:normAutofit/>
          </a:bodyPr>
          <a:lstStyle>
            <a:lvl1pPr algn="r">
              <a:defRPr sz="440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9" name="8 Alt Başlık"/>
          <p:cNvSpPr>
            <a:spLocks noGrp="1"/>
          </p:cNvSpPr>
          <p:nvPr>
            <p:ph type="subTitle" idx="1"/>
          </p:nvPr>
        </p:nvSpPr>
        <p:spPr>
          <a:xfrm>
            <a:off x="540544" y="2250280"/>
            <a:ext cx="8062912" cy="1752600"/>
          </a:xfrm>
        </p:spPr>
        <p:txBody>
          <a:bodyPr/>
          <a:lstStyle>
            <a:lvl1pPr marL="0" marR="36576" indent="0" algn="r">
              <a:spcBef>
                <a:spcPts val="0"/>
              </a:spcBef>
              <a:buNone/>
              <a:defRPr>
                <a:ln>
                  <a:solidFill>
                    <a:schemeClr val="bg2"/>
                  </a:solidFill>
                </a:ln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tr-TR" smtClean="0"/>
              <a:t>Asıl alt başlık stilini düzenlemek için tıklatın</a:t>
            </a:r>
            <a:endParaRPr kumimoji="0" lang="en-US"/>
          </a:p>
        </p:txBody>
      </p:sp>
      <p:sp>
        <p:nvSpPr>
          <p:cNvPr id="28" name="27 Veri Yer Tutucusu"/>
          <p:cNvSpPr>
            <a:spLocks noGrp="1"/>
          </p:cNvSpPr>
          <p:nvPr>
            <p:ph type="dt" sz="half" idx="10"/>
          </p:nvPr>
        </p:nvSpPr>
        <p:spPr>
          <a:xfrm>
            <a:off x="1371600" y="6012656"/>
            <a:ext cx="5791200" cy="365125"/>
          </a:xfrm>
        </p:spPr>
        <p:txBody>
          <a:bodyPr tIns="0" bIns="0" anchor="t"/>
          <a:lstStyle>
            <a:lvl1pPr algn="r">
              <a:defRPr sz="1000"/>
            </a:lvl1pPr>
          </a:lstStyle>
          <a:p>
            <a:pPr>
              <a:defRPr/>
            </a:pPr>
            <a:fld id="{691121E4-484D-45A2-852C-9DF6CB0BAA28}" type="datetimeFigureOut">
              <a:rPr lang="tr-TR" smtClean="0"/>
              <a:pPr>
                <a:defRPr/>
              </a:pPr>
              <a:t>19.07.2019</a:t>
            </a:fld>
            <a:endParaRPr lang="tr-TR"/>
          </a:p>
        </p:txBody>
      </p:sp>
      <p:sp>
        <p:nvSpPr>
          <p:cNvPr id="17" name="16 Altbilgi Yer Tutucusu"/>
          <p:cNvSpPr>
            <a:spLocks noGrp="1"/>
          </p:cNvSpPr>
          <p:nvPr>
            <p:ph type="ftr" sz="quarter" idx="11"/>
          </p:nvPr>
        </p:nvSpPr>
        <p:spPr>
          <a:xfrm>
            <a:off x="1371600" y="5650704"/>
            <a:ext cx="5791200" cy="365125"/>
          </a:xfrm>
        </p:spPr>
        <p:txBody>
          <a:bodyPr tIns="0" bIns="0" anchor="b"/>
          <a:lstStyle>
            <a:lvl1pPr algn="r">
              <a:defRPr sz="1100"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29" name="28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392247" y="5752307"/>
            <a:ext cx="502920" cy="365125"/>
          </a:xfrm>
        </p:spPr>
        <p:txBody>
          <a:bodyPr anchor="ctr"/>
          <a:lstStyle>
            <a:lvl1pPr algn="ctr">
              <a:defRPr sz="1300">
                <a:solidFill>
                  <a:srgbClr val="FFFFFF"/>
                </a:solidFill>
              </a:defRPr>
            </a:lvl1pPr>
          </a:lstStyle>
          <a:p>
            <a:pPr>
              <a:defRPr/>
            </a:pPr>
            <a:fld id="{44E2CAEF-A733-4A44-B2CD-EA924BE0BFAD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3AFDCC1B-87BF-4842-BB99-D445C06DF1EB}" type="datetimeFigureOut">
              <a:rPr lang="tr-TR" smtClean="0"/>
              <a:pPr>
                <a:defRPr/>
              </a:pPr>
              <a:t>19.07.2019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21F9486-00D5-492C-92FA-B6CC0236FEA6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Dikey Başlık"/>
          <p:cNvSpPr>
            <a:spLocks noGrp="1"/>
          </p:cNvSpPr>
          <p:nvPr>
            <p:ph type="title" orient="vert"/>
          </p:nvPr>
        </p:nvSpPr>
        <p:spPr>
          <a:xfrm>
            <a:off x="6781800" y="381000"/>
            <a:ext cx="1905000" cy="5486400"/>
          </a:xfrm>
        </p:spPr>
        <p:txBody>
          <a:bodyPr vert="eaVert"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Dikey Metin Yer Tutucusu"/>
          <p:cNvSpPr>
            <a:spLocks noGrp="1"/>
          </p:cNvSpPr>
          <p:nvPr>
            <p:ph type="body" orient="vert" idx="1"/>
          </p:nvPr>
        </p:nvSpPr>
        <p:spPr>
          <a:xfrm>
            <a:off x="457200" y="381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1391F67F-470C-4897-B666-1F55E9EEEC32}" type="datetimeFigureOut">
              <a:rPr lang="tr-TR" smtClean="0"/>
              <a:pPr>
                <a:defRPr/>
              </a:pPr>
              <a:t>19.07.2019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5DD0989-6EB5-4319-912A-0F8B34408708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</p:spPr>
        <p:txBody>
          <a:bodyPr/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1882808"/>
            <a:ext cx="8229600" cy="4572000"/>
          </a:xfrm>
        </p:spPr>
        <p:txBody>
          <a:bodyPr/>
          <a:lstStyle/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xfrm>
            <a:off x="4791456" y="6480048"/>
            <a:ext cx="2133600" cy="301752"/>
          </a:xfrm>
        </p:spPr>
        <p:txBody>
          <a:bodyPr/>
          <a:lstStyle/>
          <a:p>
            <a:pPr>
              <a:defRPr/>
            </a:pPr>
            <a:fld id="{9BA34800-98C4-4282-9185-E7FFE2D4B944}" type="datetimeFigureOut">
              <a:rPr lang="tr-TR" smtClean="0"/>
              <a:pPr>
                <a:defRPr/>
              </a:pPr>
              <a:t>19.07.2019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0831"/>
          </a:xfrm>
        </p:spPr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FEB932BA-96CB-4574-9984-2B9EE97A0993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Bölüm Üstbilgisi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8 Dik Üçgen"/>
          <p:cNvSpPr/>
          <p:nvPr/>
        </p:nvSpPr>
        <p:spPr>
          <a:xfrm flipV="1">
            <a:off x="7034" y="7034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marL="0" algn="ctr" defTabSz="914400" rtl="0" eaLnBrk="1" latinLnBrk="0" hangingPunct="1"/>
            <a:endParaRPr kumimoji="0" lang="en-US" sz="1800" kern="1200">
              <a:solidFill>
                <a:schemeClr val="lt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7 İkizkenar Üçgen"/>
          <p:cNvSpPr/>
          <p:nvPr/>
        </p:nvSpPr>
        <p:spPr>
          <a:xfrm rot="5400000" flipV="1">
            <a:off x="7554353" y="309490"/>
            <a:ext cx="1892949" cy="1294228"/>
          </a:xfrm>
          <a:prstGeom prst="triangle">
            <a:avLst>
              <a:gd name="adj" fmla="val 51323"/>
            </a:avLst>
          </a:prstGeom>
          <a:gradFill flip="none" rotWithShape="1">
            <a:gsLst>
              <a:gs pos="0">
                <a:schemeClr val="accent1">
                  <a:shade val="30000"/>
                  <a:satMod val="155000"/>
                  <a:alpha val="100000"/>
                </a:schemeClr>
              </a:gs>
              <a:gs pos="60000">
                <a:schemeClr val="accent1">
                  <a:satMod val="160000"/>
                  <a:alpha val="100000"/>
                </a:schemeClr>
              </a:gs>
              <a:gs pos="100000">
                <a:schemeClr val="accent1">
                  <a:tint val="70000"/>
                  <a:satMod val="200000"/>
                  <a:alpha val="100000"/>
                </a:schemeClr>
              </a:gs>
            </a:gsLst>
            <a:lin ang="155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" name="3 Veri Yer Tutucusu"/>
          <p:cNvSpPr>
            <a:spLocks noGrp="1"/>
          </p:cNvSpPr>
          <p:nvPr>
            <p:ph type="dt" sz="half" idx="10"/>
          </p:nvPr>
        </p:nvSpPr>
        <p:spPr>
          <a:xfrm>
            <a:off x="6955632" y="6477000"/>
            <a:ext cx="2133600" cy="304800"/>
          </a:xfrm>
        </p:spPr>
        <p:txBody>
          <a:bodyPr/>
          <a:lstStyle/>
          <a:p>
            <a:pPr>
              <a:defRPr/>
            </a:pPr>
            <a:fld id="{EF5C3493-1612-4B4C-A158-E0DC679537BF}" type="datetimeFigureOut">
              <a:rPr lang="tr-TR" smtClean="0"/>
              <a:pPr>
                <a:defRPr/>
              </a:pPr>
              <a:t>19.07.2019</a:t>
            </a:fld>
            <a:endParaRPr lang="tr-TR"/>
          </a:p>
        </p:txBody>
      </p:sp>
      <p:sp>
        <p:nvSpPr>
          <p:cNvPr id="5" name="4 Altbilgi Yer Tutucusu"/>
          <p:cNvSpPr>
            <a:spLocks noGrp="1"/>
          </p:cNvSpPr>
          <p:nvPr>
            <p:ph type="ftr" sz="quarter" idx="11"/>
          </p:nvPr>
        </p:nvSpPr>
        <p:spPr>
          <a:xfrm>
            <a:off x="2619376" y="6480969"/>
            <a:ext cx="4260056" cy="300831"/>
          </a:xfrm>
        </p:spPr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6" name="5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451056" y="809624"/>
            <a:ext cx="502920" cy="300831"/>
          </a:xfrm>
        </p:spPr>
        <p:txBody>
          <a:bodyPr/>
          <a:lstStyle/>
          <a:p>
            <a:pPr>
              <a:defRPr/>
            </a:pPr>
            <a:fld id="{4813621C-12F3-4A5F-97B7-10B94E0940E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  <p:cxnSp>
        <p:nvCxnSpPr>
          <p:cNvPr id="11" name="10 Düz Bağlayıcı"/>
          <p:cNvCxnSpPr/>
          <p:nvPr/>
        </p:nvCxnSpPr>
        <p:spPr>
          <a:xfrm rot="10800000">
            <a:off x="6468794" y="9381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9 Düz Bağlayıcı"/>
          <p:cNvCxnSpPr/>
          <p:nvPr/>
        </p:nvCxnSpPr>
        <p:spPr>
          <a:xfrm flipV="1"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381000" y="271464"/>
            <a:ext cx="7239000" cy="1362075"/>
          </a:xfrm>
        </p:spPr>
        <p:txBody>
          <a:bodyPr anchor="ctr"/>
          <a:lstStyle>
            <a:lvl1pPr marL="0" algn="l">
              <a:buNone/>
              <a:defRPr sz="3600" b="1" cap="none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381000" y="1633536"/>
            <a:ext cx="3886200" cy="2286000"/>
          </a:xfrm>
        </p:spPr>
        <p:txBody>
          <a:bodyPr anchor="t"/>
          <a:lstStyle>
            <a:lvl1pPr marL="54864" indent="0" algn="l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marL="0" algn="l">
              <a:defRPr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İçerik Yer Tutucusu"/>
          <p:cNvSpPr>
            <a:spLocks noGrp="1"/>
          </p:cNvSpPr>
          <p:nvPr>
            <p:ph sz="half" idx="1"/>
          </p:nvPr>
        </p:nvSpPr>
        <p:spPr>
          <a:xfrm>
            <a:off x="457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4" name="3 İçerik Yer Tutucusu"/>
          <p:cNvSpPr>
            <a:spLocks noGrp="1"/>
          </p:cNvSpPr>
          <p:nvPr>
            <p:ph sz="half" idx="2"/>
          </p:nvPr>
        </p:nvSpPr>
        <p:spPr>
          <a:xfrm>
            <a:off x="4648200" y="1722437"/>
            <a:ext cx="4038600" cy="4525963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pPr>
              <a:defRPr/>
            </a:pPr>
            <a:fld id="{B04CD31A-DCFF-45FB-9024-9CAD66733E91}" type="datetimeFigureOut">
              <a:rPr lang="tr-TR" smtClean="0"/>
              <a:pPr>
                <a:defRPr/>
              </a:pPr>
              <a:t>19.07.2019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0056" cy="301752"/>
          </a:xfrm>
        </p:spPr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pPr>
              <a:defRPr/>
            </a:pPr>
            <a:fld id="{73FC858A-8D71-4553-A103-8558E2386798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Karşılaştırma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48198" y="290732"/>
            <a:ext cx="1066800" cy="6153912"/>
          </a:xfrm>
        </p:spPr>
        <p:txBody>
          <a:bodyPr vert="vert270" anchor="b"/>
          <a:lstStyle>
            <a:lvl1pPr marL="0" algn="ctr">
              <a:defRPr sz="3300" b="1">
                <a:ln w="6350">
                  <a:solidFill>
                    <a:schemeClr val="tx1"/>
                  </a:solidFill>
                </a:ln>
                <a:solidFill>
                  <a:schemeClr val="tx1"/>
                </a:solidFill>
              </a:defRPr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1"/>
          </p:nvPr>
        </p:nvSpPr>
        <p:spPr>
          <a:xfrm>
            <a:off x="1365006" y="290732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3"/>
          </p:nvPr>
        </p:nvSpPr>
        <p:spPr>
          <a:xfrm>
            <a:off x="1365006" y="3427124"/>
            <a:ext cx="581024" cy="3017520"/>
          </a:xfrm>
          <a:solidFill>
            <a:schemeClr val="bg1"/>
          </a:solidFill>
          <a:ln w="12700">
            <a:noFill/>
          </a:ln>
        </p:spPr>
        <p:txBody>
          <a:bodyPr vert="vert270" anchor="ctr"/>
          <a:lstStyle>
            <a:lvl1pPr marL="0" indent="0" algn="ctr">
              <a:buNone/>
              <a:defRPr sz="1600" b="0">
                <a:solidFill>
                  <a:schemeClr val="tx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İçerik Yer Tutucusu"/>
          <p:cNvSpPr>
            <a:spLocks noGrp="1"/>
          </p:cNvSpPr>
          <p:nvPr>
            <p:ph sz="quarter" idx="2"/>
          </p:nvPr>
        </p:nvSpPr>
        <p:spPr>
          <a:xfrm>
            <a:off x="2022230" y="290732"/>
            <a:ext cx="6858000" cy="3017520"/>
          </a:xfrm>
        </p:spPr>
        <p:txBody>
          <a:bodyPr/>
          <a:lstStyle>
            <a:lvl1pPr algn="l">
              <a:defRPr sz="2400"/>
            </a:lvl1pPr>
            <a:lvl2pPr algn="l">
              <a:defRPr sz="2000"/>
            </a:lvl2pPr>
            <a:lvl3pPr algn="l">
              <a:defRPr sz="1800"/>
            </a:lvl3pPr>
            <a:lvl4pPr algn="l">
              <a:defRPr sz="1600"/>
            </a:lvl4pPr>
            <a:lvl5pPr algn="l"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6" name="5 İçerik Yer Tutucusu"/>
          <p:cNvSpPr>
            <a:spLocks noGrp="1"/>
          </p:cNvSpPr>
          <p:nvPr>
            <p:ph sz="quarter" idx="4"/>
          </p:nvPr>
        </p:nvSpPr>
        <p:spPr>
          <a:xfrm>
            <a:off x="2022230" y="3427124"/>
            <a:ext cx="6858000" cy="301752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7" name="6 Veri Yer Tutucusu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0552" cy="301752"/>
          </a:xfrm>
        </p:spPr>
        <p:txBody>
          <a:bodyPr/>
          <a:lstStyle/>
          <a:p>
            <a:pPr>
              <a:defRPr/>
            </a:pPr>
            <a:fld id="{C880E7CA-772D-4E6A-B45D-5A69BA1E303A}" type="datetimeFigureOut">
              <a:rPr lang="tr-TR" smtClean="0"/>
              <a:pPr>
                <a:defRPr/>
              </a:pPr>
              <a:t>19.07.2019</a:t>
            </a:fld>
            <a:endParaRPr lang="tr-TR"/>
          </a:p>
        </p:txBody>
      </p:sp>
      <p:sp>
        <p:nvSpPr>
          <p:cNvPr id="8" name="7 Altbilgi Yer Tutucusu"/>
          <p:cNvSpPr>
            <a:spLocks noGrp="1"/>
          </p:cNvSpPr>
          <p:nvPr>
            <p:ph type="ftr" sz="quarter" idx="11"/>
          </p:nvPr>
        </p:nvSpPr>
        <p:spPr>
          <a:xfrm>
            <a:off x="457200" y="6480969"/>
            <a:ext cx="4261104" cy="301752"/>
          </a:xfrm>
        </p:spPr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9" name="8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7589520" y="6483096"/>
            <a:ext cx="502920" cy="301752"/>
          </a:xfrm>
        </p:spPr>
        <p:txBody>
          <a:bodyPr/>
          <a:lstStyle>
            <a:lvl1pPr algn="ctr">
              <a:defRPr/>
            </a:lvl1pPr>
          </a:lstStyle>
          <a:p>
            <a:pPr>
              <a:defRPr/>
            </a:pPr>
            <a:fld id="{87068FE1-603C-4CCF-9D1A-C31FB565E050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b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Veri Yer Tutucusu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fld id="{CE71B555-4C7F-4AD6-81D5-E82175881EB7}" type="datetimeFigureOut">
              <a:rPr lang="tr-TR" smtClean="0"/>
              <a:pPr>
                <a:defRPr/>
              </a:pPr>
              <a:t>19.07.2019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FC726F7-DCDD-4356-BC9D-537493FEEBF1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Veri Yer Tutucusu"/>
          <p:cNvSpPr>
            <a:spLocks noGrp="1"/>
          </p:cNvSpPr>
          <p:nvPr>
            <p:ph type="dt" sz="half" idx="10"/>
          </p:nvPr>
        </p:nvSpPr>
        <p:spPr>
          <a:xfrm>
            <a:off x="4791456" y="6480969"/>
            <a:ext cx="2133600" cy="301752"/>
          </a:xfrm>
        </p:spPr>
        <p:txBody>
          <a:bodyPr/>
          <a:lstStyle/>
          <a:p>
            <a:pPr>
              <a:defRPr/>
            </a:pPr>
            <a:fld id="{8F338CFD-A0A7-45A0-8C2F-31CA05D79AF0}" type="datetimeFigureOut">
              <a:rPr lang="tr-TR" smtClean="0"/>
              <a:pPr>
                <a:defRPr/>
              </a:pPr>
              <a:t>19.07.2019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11"/>
          </p:nvPr>
        </p:nvSpPr>
        <p:spPr>
          <a:xfrm>
            <a:off x="457200" y="6481890"/>
            <a:ext cx="4260056" cy="300831"/>
          </a:xfrm>
        </p:spPr>
        <p:txBody>
          <a:bodyPr/>
          <a:lstStyle/>
          <a:p>
            <a:pPr>
              <a:defRPr/>
            </a:pPr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7589520" y="6480969"/>
            <a:ext cx="502920" cy="301752"/>
          </a:xfrm>
        </p:spPr>
        <p:txBody>
          <a:bodyPr/>
          <a:lstStyle/>
          <a:p>
            <a:pPr>
              <a:defRPr/>
            </a:pPr>
            <a:fld id="{D02275E7-60F7-493C-81B5-64D59803A693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19456" y="367664"/>
            <a:ext cx="914400" cy="5943600"/>
          </a:xfrm>
        </p:spPr>
        <p:txBody>
          <a:bodyPr vert="vert270" anchor="b"/>
          <a:lstStyle>
            <a:lvl1pPr marL="0" marR="18288" algn="r">
              <a:spcBef>
                <a:spcPts val="0"/>
              </a:spcBef>
              <a:buNone/>
              <a:defRPr sz="2900" b="0" cap="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Metin Yer Tutucusu"/>
          <p:cNvSpPr>
            <a:spLocks noGrp="1"/>
          </p:cNvSpPr>
          <p:nvPr>
            <p:ph type="body" idx="2"/>
          </p:nvPr>
        </p:nvSpPr>
        <p:spPr>
          <a:xfrm>
            <a:off x="1135856" y="367664"/>
            <a:ext cx="2438400" cy="5943600"/>
          </a:xfrm>
        </p:spPr>
        <p:txBody>
          <a:bodyPr anchor="t"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4" name="3 İçerik Yer Tutucusu"/>
          <p:cNvSpPr>
            <a:spLocks noGrp="1"/>
          </p:cNvSpPr>
          <p:nvPr>
            <p:ph sz="half" idx="1"/>
          </p:nvPr>
        </p:nvSpPr>
        <p:spPr>
          <a:xfrm>
            <a:off x="3651250" y="320040"/>
            <a:ext cx="5276088" cy="5989320"/>
          </a:xfrm>
        </p:spPr>
        <p:txBody>
          <a:bodyPr/>
          <a:lstStyle>
            <a:lvl1pPr>
              <a:spcBef>
                <a:spcPts val="0"/>
              </a:spcBef>
              <a:defRPr sz="30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tr-TR" smtClean="0"/>
              <a:t>Asıl metin stillerini düzenlemek için tıklatın</a:t>
            </a:r>
          </a:p>
          <a:p>
            <a:pPr lvl="1" eaLnBrk="1" latinLnBrk="0" hangingPunct="1"/>
            <a:r>
              <a:rPr lang="tr-TR" smtClean="0"/>
              <a:t>İkinci düzey</a:t>
            </a:r>
          </a:p>
          <a:p>
            <a:pPr lvl="2" eaLnBrk="1" latinLnBrk="0" hangingPunct="1"/>
            <a:r>
              <a:rPr lang="tr-TR" smtClean="0"/>
              <a:t>Üçüncü düzey</a:t>
            </a:r>
          </a:p>
          <a:p>
            <a:pPr lvl="3" eaLnBrk="1" latinLnBrk="0" hangingPunct="1"/>
            <a:r>
              <a:rPr lang="tr-TR" smtClean="0"/>
              <a:t>Dördüncü düzey</a:t>
            </a:r>
          </a:p>
          <a:p>
            <a:pPr lvl="4" eaLnBrk="1" latinLnBrk="0" hangingPunct="1"/>
            <a:r>
              <a:rPr lang="tr-TR" smtClean="0"/>
              <a:t>Beşinci düzey</a:t>
            </a:r>
            <a:endParaRPr kumimoji="0" lang="en-US"/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6278976" y="6556248"/>
            <a:ext cx="2133600" cy="301752"/>
          </a:xfrm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fld id="{7ABC26EF-CA37-44B5-8C7A-2777478C1937}" type="datetimeFigureOut">
              <a:rPr lang="tr-TR" smtClean="0"/>
              <a:pPr>
                <a:defRPr/>
              </a:pPr>
              <a:t>19.07.2019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1135856" y="6556248"/>
            <a:ext cx="5143120" cy="301752"/>
          </a:xfrm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410576" y="6556248"/>
            <a:ext cx="502920" cy="301752"/>
          </a:xfrm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fld id="{C6E7F09D-FAD2-471F-8CC7-99A5786290E7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219456" y="150896"/>
            <a:ext cx="914400" cy="6400800"/>
          </a:xfrm>
        </p:spPr>
        <p:txBody>
          <a:bodyPr vert="vert270" anchor="b"/>
          <a:lstStyle>
            <a:lvl1pPr marL="0" algn="l">
              <a:buNone/>
              <a:defRPr sz="3000" b="0" cap="all" baseline="0"/>
            </a:lvl1pPr>
          </a:lstStyle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3" name="2 Resim Yer Tutucusu"/>
          <p:cNvSpPr>
            <a:spLocks noGrp="1"/>
          </p:cNvSpPr>
          <p:nvPr>
            <p:ph type="pic" idx="1"/>
          </p:nvPr>
        </p:nvSpPr>
        <p:spPr>
          <a:xfrm>
            <a:off x="1138237" y="373966"/>
            <a:ext cx="7333488" cy="5486400"/>
          </a:xfrm>
          <a:solidFill>
            <a:schemeClr val="bg2">
              <a:shade val="50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tr-TR" smtClean="0"/>
              <a:t>Resim eklemek için simgeyi tıklatın</a:t>
            </a:r>
            <a:endParaRPr kumimoji="0" lang="en-US" dirty="0"/>
          </a:p>
        </p:txBody>
      </p:sp>
      <p:sp>
        <p:nvSpPr>
          <p:cNvPr id="4" name="3 Metin Yer Tutucusu"/>
          <p:cNvSpPr>
            <a:spLocks noGrp="1"/>
          </p:cNvSpPr>
          <p:nvPr>
            <p:ph type="body" sz="half" idx="2"/>
          </p:nvPr>
        </p:nvSpPr>
        <p:spPr>
          <a:xfrm>
            <a:off x="1143000" y="5867400"/>
            <a:ext cx="7333488" cy="685800"/>
          </a:xfrm>
          <a:solidFill>
            <a:schemeClr val="accent1">
              <a:alpha val="15000"/>
            </a:schemeClr>
          </a:solidFill>
          <a:ln>
            <a:solidFill>
              <a:schemeClr val="accent1"/>
            </a:solidFill>
            <a:miter lim="800000"/>
          </a:ln>
        </p:spPr>
        <p:txBody>
          <a:bodyPr/>
          <a:lstStyle>
            <a:lvl1pPr marL="0" indent="0">
              <a:spcBef>
                <a:spcPts val="0"/>
              </a:spcBef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</p:txBody>
      </p:sp>
      <p:sp>
        <p:nvSpPr>
          <p:cNvPr id="5" name="4 Veri Yer Tutucusu"/>
          <p:cNvSpPr>
            <a:spLocks noGrp="1"/>
          </p:cNvSpPr>
          <p:nvPr>
            <p:ph type="dt" sz="half" idx="10"/>
          </p:nvPr>
        </p:nvSpPr>
        <p:spPr>
          <a:xfrm>
            <a:off x="6108192" y="6556248"/>
            <a:ext cx="2103120" cy="301752"/>
          </a:xfrm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fld id="{75C3719B-E67D-483D-9E23-4A00FCDB9EA7}" type="datetimeFigureOut">
              <a:rPr lang="tr-TR" smtClean="0"/>
              <a:pPr>
                <a:defRPr/>
              </a:pPr>
              <a:t>19.07.2019</a:t>
            </a:fld>
            <a:endParaRPr lang="tr-TR"/>
          </a:p>
        </p:txBody>
      </p:sp>
      <p:sp>
        <p:nvSpPr>
          <p:cNvPr id="6" name="5 Altbilgi Yer Tutucusu"/>
          <p:cNvSpPr>
            <a:spLocks noGrp="1"/>
          </p:cNvSpPr>
          <p:nvPr>
            <p:ph type="ftr" sz="quarter" idx="11"/>
          </p:nvPr>
        </p:nvSpPr>
        <p:spPr>
          <a:xfrm>
            <a:off x="1170432" y="6557169"/>
            <a:ext cx="4948072" cy="301752"/>
          </a:xfrm>
        </p:spPr>
        <p:txBody>
          <a:bodyPr/>
          <a:lstStyle>
            <a:lvl1pPr>
              <a:defRPr sz="900"/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7" name="6 Slayt Numarası Yer Tutucusu"/>
          <p:cNvSpPr>
            <a:spLocks noGrp="1"/>
          </p:cNvSpPr>
          <p:nvPr>
            <p:ph type="sldNum" sz="quarter" idx="12"/>
          </p:nvPr>
        </p:nvSpPr>
        <p:spPr>
          <a:xfrm>
            <a:off x="8217192" y="6556248"/>
            <a:ext cx="365760" cy="301752"/>
          </a:xfrm>
        </p:spPr>
        <p:txBody>
          <a:bodyPr/>
          <a:lstStyle>
            <a:lvl1pPr algn="ctr">
              <a:defRPr sz="900"/>
            </a:lvl1pPr>
          </a:lstStyle>
          <a:p>
            <a:pPr>
              <a:defRPr/>
            </a:pPr>
            <a:fld id="{457E3D00-1B4B-4F8D-907F-721BC04A4131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10 Dik Üçgen"/>
          <p:cNvSpPr/>
          <p:nvPr/>
        </p:nvSpPr>
        <p:spPr>
          <a:xfrm>
            <a:off x="7034" y="14068"/>
            <a:ext cx="9129932" cy="6836899"/>
          </a:xfrm>
          <a:prstGeom prst="rtTriangle">
            <a:avLst/>
          </a:prstGeom>
          <a:gradFill flip="none" rotWithShape="1">
            <a:gsLst>
              <a:gs pos="0">
                <a:schemeClr val="tx2">
                  <a:alpha val="10000"/>
                </a:schemeClr>
              </a:gs>
              <a:gs pos="70000">
                <a:schemeClr val="tx2">
                  <a:alpha val="8000"/>
                </a:schemeClr>
              </a:gs>
              <a:gs pos="100000">
                <a:schemeClr val="tx2">
                  <a:alpha val="1000"/>
                </a:schemeClr>
              </a:gs>
            </a:gsLst>
            <a:lin ang="8000000" scaled="1"/>
            <a:tileRect/>
          </a:gra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cxnSp>
        <p:nvCxnSpPr>
          <p:cNvPr id="8" name="7 Düz Bağlayıcı"/>
          <p:cNvCxnSpPr/>
          <p:nvPr/>
        </p:nvCxnSpPr>
        <p:spPr>
          <a:xfrm>
            <a:off x="0" y="7034"/>
            <a:ext cx="9136966" cy="6843933"/>
          </a:xfrm>
          <a:prstGeom prst="line">
            <a:avLst/>
          </a:prstGeom>
          <a:noFill/>
          <a:ln w="5000" cap="rnd" cmpd="sng" algn="ctr">
            <a:solidFill>
              <a:schemeClr val="bg2">
                <a:tint val="55000"/>
                <a:satMod val="200000"/>
                <a:alpha val="3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9" name="8 Düz Bağlayıcı"/>
          <p:cNvCxnSpPr/>
          <p:nvPr/>
        </p:nvCxnSpPr>
        <p:spPr>
          <a:xfrm rot="10800000" flipV="1">
            <a:off x="6468794" y="4948410"/>
            <a:ext cx="2672861" cy="1900210"/>
          </a:xfrm>
          <a:prstGeom prst="line">
            <a:avLst/>
          </a:prstGeom>
          <a:noFill/>
          <a:ln w="6000" cap="rnd" cmpd="sng" algn="ctr">
            <a:solidFill>
              <a:schemeClr val="bg2">
                <a:tint val="50000"/>
                <a:satMod val="200000"/>
                <a:alpha val="45000"/>
              </a:schemeClr>
            </a:solidFill>
            <a:prstDash val="solid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2" name="21 Başlık Yer Tutucusu"/>
          <p:cNvSpPr>
            <a:spLocks noGrp="1"/>
          </p:cNvSpPr>
          <p:nvPr>
            <p:ph type="title"/>
          </p:nvPr>
        </p:nvSpPr>
        <p:spPr>
          <a:xfrm>
            <a:off x="457200" y="267494"/>
            <a:ext cx="8229600" cy="1399032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tr-TR" smtClean="0"/>
              <a:t>Asıl başlık stili için tıklatın</a:t>
            </a:r>
            <a:endParaRPr kumimoji="0" lang="en-US"/>
          </a:p>
        </p:txBody>
      </p:sp>
      <p:sp>
        <p:nvSpPr>
          <p:cNvPr id="13" name="12 Metin Yer Tutucusu"/>
          <p:cNvSpPr>
            <a:spLocks noGrp="1"/>
          </p:cNvSpPr>
          <p:nvPr>
            <p:ph type="body" idx="1"/>
          </p:nvPr>
        </p:nvSpPr>
        <p:spPr>
          <a:xfrm>
            <a:off x="457200" y="1882808"/>
            <a:ext cx="8229600" cy="4572000"/>
          </a:xfrm>
          <a:prstGeom prst="rect">
            <a:avLst/>
          </a:prstGeom>
        </p:spPr>
        <p:txBody>
          <a:bodyPr vert="horz" anchor="t">
            <a:normAutofit/>
          </a:bodyPr>
          <a:lstStyle/>
          <a:p>
            <a:pPr lvl="0" eaLnBrk="1" latinLnBrk="0" hangingPunct="1"/>
            <a:r>
              <a:rPr kumimoji="0" lang="tr-TR" smtClean="0"/>
              <a:t>Asıl metin stillerini düzenlemek için tıklatın</a:t>
            </a:r>
          </a:p>
          <a:p>
            <a:pPr lvl="1" eaLnBrk="1" latinLnBrk="0" hangingPunct="1"/>
            <a:r>
              <a:rPr kumimoji="0" lang="tr-TR" smtClean="0"/>
              <a:t>İkinci düzey</a:t>
            </a:r>
          </a:p>
          <a:p>
            <a:pPr lvl="2" eaLnBrk="1" latinLnBrk="0" hangingPunct="1"/>
            <a:r>
              <a:rPr kumimoji="0" lang="tr-TR" smtClean="0"/>
              <a:t>Üçüncü düzey</a:t>
            </a:r>
          </a:p>
          <a:p>
            <a:pPr lvl="3" eaLnBrk="1" latinLnBrk="0" hangingPunct="1"/>
            <a:r>
              <a:rPr kumimoji="0" lang="tr-TR" smtClean="0"/>
              <a:t>Dördüncü düzey</a:t>
            </a:r>
          </a:p>
          <a:p>
            <a:pPr lvl="4" eaLnBrk="1" latinLnBrk="0" hangingPunct="1"/>
            <a:r>
              <a:rPr kumimoji="0" lang="tr-TR" smtClean="0"/>
              <a:t>Beşinci düzey</a:t>
            </a:r>
            <a:endParaRPr kumimoji="0" lang="en-US"/>
          </a:p>
        </p:txBody>
      </p:sp>
      <p:sp>
        <p:nvSpPr>
          <p:cNvPr id="14" name="13 Veri Yer Tutucusu"/>
          <p:cNvSpPr>
            <a:spLocks noGrp="1"/>
          </p:cNvSpPr>
          <p:nvPr>
            <p:ph type="dt" sz="half" idx="2"/>
          </p:nvPr>
        </p:nvSpPr>
        <p:spPr>
          <a:xfrm>
            <a:off x="4791456" y="6480969"/>
            <a:ext cx="2133600" cy="301752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 b="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6FFE2DD1-7BE4-4F6B-9181-61BED702DBEC}" type="datetimeFigureOut">
              <a:rPr lang="tr-TR" smtClean="0"/>
              <a:pPr>
                <a:defRPr/>
              </a:pPr>
              <a:t>19.07.2019</a:t>
            </a:fld>
            <a:endParaRPr lang="tr-TR"/>
          </a:p>
        </p:txBody>
      </p:sp>
      <p:sp>
        <p:nvSpPr>
          <p:cNvPr id="3" name="2 Altbilgi Yer Tutucusu"/>
          <p:cNvSpPr>
            <a:spLocks noGrp="1"/>
          </p:cNvSpPr>
          <p:nvPr>
            <p:ph type="ftr" sz="quarter" idx="3"/>
          </p:nvPr>
        </p:nvSpPr>
        <p:spPr>
          <a:xfrm>
            <a:off x="457200" y="6481890"/>
            <a:ext cx="4260056" cy="300831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endParaRPr lang="tr-TR"/>
          </a:p>
        </p:txBody>
      </p:sp>
      <p:sp>
        <p:nvSpPr>
          <p:cNvPr id="23" name="22 Slayt Numarası Yer Tutucusu"/>
          <p:cNvSpPr>
            <a:spLocks noGrp="1"/>
          </p:cNvSpPr>
          <p:nvPr>
            <p:ph type="sldNum" sz="quarter" idx="4"/>
          </p:nvPr>
        </p:nvSpPr>
        <p:spPr>
          <a:xfrm>
            <a:off x="7589520" y="6480969"/>
            <a:ext cx="502920" cy="301752"/>
          </a:xfrm>
          <a:prstGeom prst="rect">
            <a:avLst/>
          </a:prstGeom>
        </p:spPr>
        <p:txBody>
          <a:bodyPr vert="horz" anchor="b"/>
          <a:lstStyle>
            <a:lvl1pPr algn="ctr" eaLnBrk="1" latinLnBrk="0" hangingPunct="1">
              <a:defRPr kumimoji="0" sz="1200">
                <a:solidFill>
                  <a:schemeClr val="tx1"/>
                </a:solidFill>
              </a:defRPr>
            </a:lvl1pPr>
          </a:lstStyle>
          <a:p>
            <a:pPr>
              <a:defRPr/>
            </a:pPr>
            <a:fld id="{EE3FCEF2-D465-4E60-874C-6054EB304344}" type="slidenum">
              <a:rPr lang="tr-TR" smtClean="0"/>
              <a:pPr>
                <a:defRPr/>
              </a:pPr>
              <a:t>‹#›</a:t>
            </a:fld>
            <a:endParaRPr lang="tr-TR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marL="484632" algn="l" rtl="0" eaLnBrk="1" latinLnBrk="0" hangingPunct="1">
        <a:spcBef>
          <a:spcPct val="0"/>
        </a:spcBef>
        <a:buNone/>
        <a:defRPr kumimoji="0" sz="4200" kern="1200">
          <a:ln w="6350">
            <a:solidFill>
              <a:schemeClr val="accent1">
                <a:shade val="43000"/>
              </a:schemeClr>
            </a:solidFill>
          </a:ln>
          <a:solidFill>
            <a:schemeClr val="accent1">
              <a:tint val="83000"/>
              <a:satMod val="150000"/>
            </a:schemeClr>
          </a:solidFill>
          <a:effectLst>
            <a:outerShdw blurRad="26000" dist="26000" dir="14500000" algn="tl" rotWithShape="0">
              <a:srgbClr val="000000">
                <a:alpha val="40000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448056" indent="-384048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"/>
        <a:defRPr kumimoji="0" sz="3000" kern="1200">
          <a:solidFill>
            <a:schemeClr val="tx1"/>
          </a:solidFill>
          <a:latin typeface="+mn-lt"/>
          <a:ea typeface="+mn-ea"/>
          <a:cs typeface="+mn-cs"/>
        </a:defRPr>
      </a:lvl1pPr>
      <a:lvl2pPr marL="822960" indent="-285750" algn="l" rtl="0" eaLnBrk="1" latinLnBrk="0" hangingPunct="1">
        <a:spcBef>
          <a:spcPct val="20000"/>
        </a:spcBef>
        <a:buClr>
          <a:schemeClr val="accent1"/>
        </a:buClr>
        <a:buSzPct val="95000"/>
        <a:buFont typeface="Verdana"/>
        <a:buChar char="›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2pPr>
      <a:lvl3pPr marL="1106424" indent="-228600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indent="-210312" algn="l" rtl="0" eaLnBrk="1" latinLnBrk="0" hangingPunct="1">
        <a:spcBef>
          <a:spcPct val="20000"/>
        </a:spcBef>
        <a:buClr>
          <a:schemeClr val="accent1"/>
        </a:buClr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6002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5pPr>
      <a:lvl6pPr marL="1828800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084832" indent="-210312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514600" indent="-182880" algn="l" rtl="0" eaLnBrk="1" latinLnBrk="0" hangingPunct="1">
        <a:spcBef>
          <a:spcPct val="20000"/>
        </a:spcBef>
        <a:buClr>
          <a:schemeClr val="accent1">
            <a:tint val="75000"/>
          </a:schemeClr>
        </a:buClr>
        <a:buFont typeface="Wingdings 2"/>
        <a:buChar char="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2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2.png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8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457200" y="476672"/>
            <a:ext cx="8229600" cy="5649491"/>
          </a:xfrm>
        </p:spPr>
        <p:txBody>
          <a:bodyPr/>
          <a:lstStyle/>
          <a:p>
            <a:pPr>
              <a:buNone/>
            </a:pPr>
            <a:endParaRPr lang="tr-TR" dirty="0" smtClean="0"/>
          </a:p>
          <a:p>
            <a:pPr>
              <a:buNone/>
            </a:pPr>
            <a:r>
              <a:rPr lang="tr-TR" dirty="0" smtClean="0"/>
              <a:t>			</a:t>
            </a:r>
            <a:r>
              <a:rPr lang="tr-TR" sz="4000" dirty="0" smtClean="0"/>
              <a:t>Kas – İskelet Radyolojisi </a:t>
            </a:r>
          </a:p>
          <a:p>
            <a:pPr>
              <a:buNone/>
            </a:pPr>
            <a:r>
              <a:rPr lang="tr-TR" sz="4000" dirty="0" smtClean="0"/>
              <a:t> </a:t>
            </a:r>
            <a:br>
              <a:rPr lang="tr-TR" sz="4000" dirty="0" smtClean="0"/>
            </a:br>
            <a:r>
              <a:rPr lang="tr-TR" sz="4000" dirty="0" smtClean="0"/>
              <a:t>			Pratik Dersi</a:t>
            </a:r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endParaRPr lang="tr-TR" dirty="0" smtClean="0"/>
          </a:p>
          <a:p>
            <a:pPr>
              <a:buNone/>
            </a:pPr>
            <a:r>
              <a:rPr lang="tr-TR" dirty="0" smtClean="0"/>
              <a:t>Ankara Üniversitesi Radyoloji Anabilim Dalı</a:t>
            </a:r>
          </a:p>
          <a:p>
            <a:pPr>
              <a:buNone/>
            </a:pPr>
            <a:r>
              <a:rPr lang="tr-TR" dirty="0" smtClean="0"/>
              <a:t>			Dr. Zehra </a:t>
            </a:r>
            <a:r>
              <a:rPr lang="tr-TR" dirty="0" err="1" smtClean="0"/>
              <a:t>Akkaya</a:t>
            </a:r>
            <a:endParaRPr lang="tr-T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5" name="Picture 5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 l="15790" r="5262" b="1459"/>
          <a:stretch>
            <a:fillRect/>
          </a:stretch>
        </p:blipFill>
        <p:spPr bwMode="auto">
          <a:xfrm>
            <a:off x="3571900" y="1124744"/>
            <a:ext cx="3786214" cy="511138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486" name="Picture 6"/>
          <p:cNvPicPr>
            <a:picLocks noChangeAspect="1" noChangeArrowheads="1"/>
          </p:cNvPicPr>
          <p:nvPr/>
        </p:nvPicPr>
        <p:blipFill>
          <a:blip r:embed="rId4" cstate="print"/>
          <a:srcRect l="17175" t="6961" r="14122" b="811"/>
          <a:stretch>
            <a:fillRect/>
          </a:stretch>
        </p:blipFill>
        <p:spPr bwMode="auto">
          <a:xfrm>
            <a:off x="0" y="1098948"/>
            <a:ext cx="3500462" cy="51534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3 Metin kutusu"/>
          <p:cNvSpPr txBox="1"/>
          <p:nvPr/>
        </p:nvSpPr>
        <p:spPr>
          <a:xfrm>
            <a:off x="7308304" y="1556792"/>
            <a:ext cx="1835696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Lezyonun yerleşim yeri ve orijin aldığı kemik hangisidir? 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85720" y="0"/>
            <a:ext cx="2861886" cy="53578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357554" y="0"/>
            <a:ext cx="5114925" cy="53244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3 Metin kutusu"/>
          <p:cNvSpPr txBox="1"/>
          <p:nvPr/>
        </p:nvSpPr>
        <p:spPr>
          <a:xfrm>
            <a:off x="683568" y="5517232"/>
            <a:ext cx="79208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Dizde kitle sebebiyle başvuran 16 yaşındaki erkek olguda </a:t>
            </a:r>
            <a:r>
              <a:rPr lang="tr-TR" dirty="0" err="1" smtClean="0"/>
              <a:t>distal</a:t>
            </a:r>
            <a:r>
              <a:rPr lang="tr-TR" dirty="0" smtClean="0"/>
              <a:t> </a:t>
            </a:r>
            <a:r>
              <a:rPr lang="tr-TR" dirty="0" err="1" smtClean="0"/>
              <a:t>femurda</a:t>
            </a:r>
            <a:r>
              <a:rPr lang="tr-TR" dirty="0" smtClean="0"/>
              <a:t> görülen kitleye eşlik eden </a:t>
            </a:r>
            <a:r>
              <a:rPr lang="tr-TR" dirty="0" err="1" smtClean="0"/>
              <a:t>periost</a:t>
            </a:r>
            <a:r>
              <a:rPr lang="tr-TR" dirty="0" smtClean="0"/>
              <a:t> reaksiyonu tiplerini tartışınız. 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481" name="Picture 3" descr="C:\Users\compaq\Desktop\Resim15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59632" y="0"/>
            <a:ext cx="6729413" cy="54133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2 Metin kutusu"/>
          <p:cNvSpPr txBox="1"/>
          <p:nvPr/>
        </p:nvSpPr>
        <p:spPr>
          <a:xfrm>
            <a:off x="827584" y="5949280"/>
            <a:ext cx="75608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Verilen uzun kemik </a:t>
            </a:r>
            <a:r>
              <a:rPr lang="tr-TR" dirty="0" err="1" smtClean="0"/>
              <a:t>grafisindeki</a:t>
            </a:r>
            <a:r>
              <a:rPr lang="tr-TR" dirty="0" smtClean="0"/>
              <a:t> lezyonun yerleşim yeri neresidir? </a:t>
            </a:r>
          </a:p>
          <a:p>
            <a:r>
              <a:rPr lang="tr-TR" dirty="0" smtClean="0"/>
              <a:t>Ayırıcı tanıda neler düşünülür?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71438"/>
            <a:ext cx="4553140" cy="55790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476531" y="0"/>
            <a:ext cx="4667469" cy="56097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4 Metin kutusu"/>
          <p:cNvSpPr txBox="1"/>
          <p:nvPr/>
        </p:nvSpPr>
        <p:spPr>
          <a:xfrm>
            <a:off x="539552" y="5877272"/>
            <a:ext cx="792088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Sağ bacakta şişlik ve derin </a:t>
            </a:r>
            <a:r>
              <a:rPr lang="tr-TR" dirty="0" err="1" smtClean="0"/>
              <a:t>ven</a:t>
            </a:r>
            <a:r>
              <a:rPr lang="tr-TR" dirty="0" smtClean="0"/>
              <a:t> </a:t>
            </a:r>
            <a:r>
              <a:rPr lang="tr-TR" dirty="0" err="1" smtClean="0"/>
              <a:t>trombozu</a:t>
            </a:r>
            <a:r>
              <a:rPr lang="tr-TR" dirty="0" smtClean="0"/>
              <a:t> ile başvuran olguya ait kalça </a:t>
            </a:r>
            <a:r>
              <a:rPr lang="tr-TR" dirty="0" err="1" smtClean="0"/>
              <a:t>grafileri</a:t>
            </a:r>
            <a:r>
              <a:rPr lang="tr-TR" dirty="0" smtClean="0"/>
              <a:t> görülmektedir. </a:t>
            </a:r>
            <a:r>
              <a:rPr lang="tr-TR" dirty="0" err="1" smtClean="0"/>
              <a:t>Primer</a:t>
            </a:r>
            <a:r>
              <a:rPr lang="tr-TR" dirty="0" smtClean="0"/>
              <a:t> patoloji hangi kemiği ilgilendirmektedir?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7" dur="500"/>
                                        <p:tgtEl>
                                          <p:spTgt spid="81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57224" y="428604"/>
            <a:ext cx="6791063" cy="48490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3" name="2 Metin kutusu"/>
          <p:cNvSpPr txBox="1"/>
          <p:nvPr/>
        </p:nvSpPr>
        <p:spPr>
          <a:xfrm>
            <a:off x="683568" y="5733256"/>
            <a:ext cx="741682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AP </a:t>
            </a:r>
            <a:r>
              <a:rPr lang="tr-TR" dirty="0" err="1" smtClean="0"/>
              <a:t>pelvis</a:t>
            </a:r>
            <a:r>
              <a:rPr lang="tr-TR" dirty="0" smtClean="0"/>
              <a:t> </a:t>
            </a:r>
            <a:r>
              <a:rPr lang="tr-TR" dirty="0" err="1" smtClean="0"/>
              <a:t>grafisindeki</a:t>
            </a:r>
            <a:r>
              <a:rPr lang="tr-TR" dirty="0" smtClean="0"/>
              <a:t>  kemik lezyonlarının radyografik özelliklerini tanımlayınız?</a:t>
            </a: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3319599" cy="4357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71802" y="0"/>
            <a:ext cx="2305658" cy="4357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5" cstate="print"/>
          <a:srcRect l="6338"/>
          <a:stretch>
            <a:fillRect/>
          </a:stretch>
        </p:blipFill>
        <p:spPr bwMode="auto">
          <a:xfrm>
            <a:off x="5357818" y="0"/>
            <a:ext cx="2928926" cy="43053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5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500298" y="1000108"/>
            <a:ext cx="3500462" cy="524096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7" name="6 Metin kutusu"/>
          <p:cNvSpPr txBox="1"/>
          <p:nvPr/>
        </p:nvSpPr>
        <p:spPr>
          <a:xfrm>
            <a:off x="0" y="4797152"/>
            <a:ext cx="226774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38y erkek bel ve sırt ağrısı, hareket kısıtlılığı , sabah tutukluğu şikayeti ile başvuruyor.</a:t>
            </a:r>
          </a:p>
          <a:p>
            <a:endParaRPr lang="tr-TR" dirty="0"/>
          </a:p>
        </p:txBody>
      </p:sp>
      <p:sp>
        <p:nvSpPr>
          <p:cNvPr id="8" name="7 Metin kutusu"/>
          <p:cNvSpPr txBox="1"/>
          <p:nvPr/>
        </p:nvSpPr>
        <p:spPr>
          <a:xfrm>
            <a:off x="6119664" y="4437112"/>
            <a:ext cx="302433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- Olguya ait direkt </a:t>
            </a:r>
            <a:r>
              <a:rPr lang="tr-TR" dirty="0" err="1" smtClean="0"/>
              <a:t>grafi</a:t>
            </a:r>
            <a:r>
              <a:rPr lang="tr-TR" dirty="0" smtClean="0"/>
              <a:t> ve BT imajlarındaki başlıca görüntüleme bulgularını açıklayınız</a:t>
            </a:r>
          </a:p>
          <a:p>
            <a:r>
              <a:rPr lang="tr-TR" dirty="0" smtClean="0"/>
              <a:t>- Bu veriler eşliğinde ayırıcı tanı yapınız.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tretch>
            <a:fillRect/>
          </a:stretch>
        </p:blipFill>
        <p:spPr bwMode="auto">
          <a:xfrm>
            <a:off x="5175250" y="3833812"/>
            <a:ext cx="19050" cy="28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 cstate="print"/>
          <a:srcRect l="12125" r="13394" b="480"/>
          <a:stretch>
            <a:fillRect/>
          </a:stretch>
        </p:blipFill>
        <p:spPr bwMode="auto">
          <a:xfrm>
            <a:off x="0" y="620688"/>
            <a:ext cx="3286148" cy="527312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5" cstate="print"/>
          <a:srcRect l="10653" t="1408" r="16552" b="1408"/>
          <a:stretch>
            <a:fillRect/>
          </a:stretch>
        </p:blipFill>
        <p:spPr bwMode="auto">
          <a:xfrm>
            <a:off x="3286148" y="607397"/>
            <a:ext cx="3214710" cy="54101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4 Metin kutusu"/>
          <p:cNvSpPr txBox="1"/>
          <p:nvPr/>
        </p:nvSpPr>
        <p:spPr>
          <a:xfrm>
            <a:off x="6444208" y="1484784"/>
            <a:ext cx="2304256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İki yönlü </a:t>
            </a:r>
            <a:r>
              <a:rPr lang="tr-TR" dirty="0" err="1" smtClean="0"/>
              <a:t>kruris</a:t>
            </a:r>
            <a:r>
              <a:rPr lang="tr-TR" dirty="0" smtClean="0"/>
              <a:t> </a:t>
            </a:r>
            <a:r>
              <a:rPr lang="tr-TR" dirty="0" err="1" smtClean="0"/>
              <a:t>grafisi</a:t>
            </a:r>
            <a:r>
              <a:rPr lang="tr-TR" dirty="0" smtClean="0"/>
              <a:t> görülen olgudaki patoloji nedir?</a:t>
            </a:r>
          </a:p>
          <a:p>
            <a:r>
              <a:rPr lang="tr-TR" dirty="0" smtClean="0"/>
              <a:t>-Bu olgudan istenmemesi gereken radyolojik tetkik hangisidir?  Neden?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3" name="Picture 3" descr="C:\Users\compaq\Desktop\Resim1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971600" y="0"/>
            <a:ext cx="7181850" cy="57546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3" name="2 Metin kutusu"/>
          <p:cNvSpPr txBox="1"/>
          <p:nvPr/>
        </p:nvSpPr>
        <p:spPr>
          <a:xfrm>
            <a:off x="1187624" y="5949280"/>
            <a:ext cx="72008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İki yönlü ön kol </a:t>
            </a:r>
            <a:r>
              <a:rPr lang="tr-TR" dirty="0" err="1" smtClean="0"/>
              <a:t>grafisinde</a:t>
            </a:r>
            <a:r>
              <a:rPr lang="tr-TR" dirty="0" smtClean="0"/>
              <a:t> kırık hattı hangi kemik/ kemiklerdedir? 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5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500042"/>
            <a:ext cx="4967237" cy="400052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8196" name="Picture 4"/>
          <p:cNvPicPr>
            <a:picLocks noGrp="1" noChangeAspect="1" noChangeArrowheads="1"/>
          </p:cNvPicPr>
          <p:nvPr>
            <p:ph idx="1"/>
          </p:nvPr>
        </p:nvPicPr>
        <p:blipFill>
          <a:blip r:embed="rId4" cstate="print"/>
          <a:stretch>
            <a:fillRect/>
          </a:stretch>
        </p:blipFill>
        <p:spPr bwMode="auto">
          <a:xfrm>
            <a:off x="1871662" y="2854325"/>
            <a:ext cx="5400675" cy="26289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cxnSp>
        <p:nvCxnSpPr>
          <p:cNvPr id="9" name="8 Düz Ok Bağlayıcısı"/>
          <p:cNvCxnSpPr/>
          <p:nvPr/>
        </p:nvCxnSpPr>
        <p:spPr>
          <a:xfrm rot="5400000">
            <a:off x="5929322" y="4143380"/>
            <a:ext cx="214314" cy="7143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9 Düz Ok Bağlayıcısı"/>
          <p:cNvCxnSpPr/>
          <p:nvPr/>
        </p:nvCxnSpPr>
        <p:spPr>
          <a:xfrm rot="5400000">
            <a:off x="6215074" y="4286256"/>
            <a:ext cx="214314" cy="71438"/>
          </a:xfrm>
          <a:prstGeom prst="straightConnector1">
            <a:avLst/>
          </a:prstGeom>
          <a:ln>
            <a:solidFill>
              <a:srgbClr val="FF0000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7 Dikdörtgen"/>
          <p:cNvSpPr/>
          <p:nvPr/>
        </p:nvSpPr>
        <p:spPr>
          <a:xfrm>
            <a:off x="5643570" y="4000504"/>
            <a:ext cx="1000132" cy="428628"/>
          </a:xfrm>
          <a:prstGeom prst="rect">
            <a:avLst/>
          </a:prstGeom>
          <a:solidFill>
            <a:schemeClr val="tx1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tr-TR"/>
          </a:p>
        </p:txBody>
      </p:sp>
      <p:sp>
        <p:nvSpPr>
          <p:cNvPr id="7" name="6 Metin kutusu"/>
          <p:cNvSpPr txBox="1"/>
          <p:nvPr/>
        </p:nvSpPr>
        <p:spPr>
          <a:xfrm>
            <a:off x="5327576" y="1412776"/>
            <a:ext cx="3816424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1. Parmaktan akıntılı yara şikayeti ile başvuran diyabetik olguya ait direkt </a:t>
            </a:r>
            <a:r>
              <a:rPr lang="tr-TR" dirty="0" err="1" smtClean="0"/>
              <a:t>grafilerde</a:t>
            </a:r>
            <a:r>
              <a:rPr lang="tr-TR" dirty="0" smtClean="0"/>
              <a:t> yumuşak dokudaki görülen bulgular hangi patoloji yönünden uyarıcı olmalıdır?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706090"/>
          </a:xfrm>
        </p:spPr>
        <p:txBody>
          <a:bodyPr>
            <a:normAutofit fontScale="90000"/>
          </a:bodyPr>
          <a:lstStyle/>
          <a:p>
            <a:r>
              <a:rPr lang="tr-TR" dirty="0" smtClean="0"/>
              <a:t>Kaynakça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>
          <a:xfrm>
            <a:off x="0" y="1340768"/>
            <a:ext cx="9144000" cy="7262267"/>
          </a:xfrm>
        </p:spPr>
        <p:txBody>
          <a:bodyPr/>
          <a:lstStyle/>
          <a:p>
            <a:pPr lvl="0"/>
            <a:r>
              <a:rPr lang="tr-TR" sz="2400" dirty="0" err="1" smtClean="0"/>
              <a:t>Resnick</a:t>
            </a:r>
            <a:r>
              <a:rPr lang="tr-TR" sz="2400" dirty="0" smtClean="0"/>
              <a:t> D., </a:t>
            </a:r>
            <a:r>
              <a:rPr lang="tr-TR" sz="2400" dirty="0" err="1" smtClean="0"/>
              <a:t>Kransdorf</a:t>
            </a:r>
            <a:r>
              <a:rPr lang="tr-TR" sz="2400" dirty="0" smtClean="0"/>
              <a:t>  M. </a:t>
            </a:r>
            <a:r>
              <a:rPr lang="en-US" sz="2400" dirty="0" smtClean="0"/>
              <a:t>Bone and Joint Imaging 3</a:t>
            </a:r>
            <a:r>
              <a:rPr lang="en-US" sz="2400" baseline="30000" dirty="0" smtClean="0"/>
              <a:t>rd</a:t>
            </a:r>
            <a:r>
              <a:rPr lang="tr-TR" sz="2400" dirty="0" smtClean="0"/>
              <a:t> e</a:t>
            </a:r>
            <a:r>
              <a:rPr lang="en-US" sz="2400" dirty="0" err="1" smtClean="0"/>
              <a:t>dition</a:t>
            </a:r>
            <a:r>
              <a:rPr lang="tr-TR" sz="2400" dirty="0" smtClean="0"/>
              <a:t> ISBN: 9780721602707 , </a:t>
            </a:r>
            <a:r>
              <a:rPr lang="tr-TR" sz="2400" dirty="0" err="1" smtClean="0"/>
              <a:t>Elsevier</a:t>
            </a:r>
            <a:r>
              <a:rPr lang="tr-TR" sz="2400" dirty="0" smtClean="0"/>
              <a:t> 2004. </a:t>
            </a:r>
          </a:p>
          <a:p>
            <a:pPr lvl="0"/>
            <a:r>
              <a:rPr lang="tr-TR" sz="2400" dirty="0" smtClean="0"/>
              <a:t>Miler TT. </a:t>
            </a:r>
            <a:r>
              <a:rPr lang="tr-TR" sz="2400" dirty="0" err="1" smtClean="0"/>
              <a:t>Bo</a:t>
            </a:r>
            <a:r>
              <a:rPr lang="en-US" sz="2400" dirty="0" smtClean="0"/>
              <a:t>ne tumors and </a:t>
            </a:r>
            <a:r>
              <a:rPr lang="en-US" sz="2400" dirty="0" err="1" smtClean="0"/>
              <a:t>tumorlike</a:t>
            </a:r>
            <a:r>
              <a:rPr lang="en-US" sz="2400" dirty="0" smtClean="0"/>
              <a:t> conditions: analysis with conventional</a:t>
            </a:r>
            <a:endParaRPr lang="tr-TR" sz="2400" dirty="0" smtClean="0"/>
          </a:p>
          <a:p>
            <a:pPr lvl="0">
              <a:buNone/>
            </a:pPr>
            <a:r>
              <a:rPr lang="en-US" sz="2400" dirty="0" smtClean="0"/>
              <a:t> </a:t>
            </a:r>
            <a:r>
              <a:rPr lang="tr-TR" sz="2400" dirty="0" smtClean="0"/>
              <a:t>      </a:t>
            </a:r>
            <a:r>
              <a:rPr lang="en-US" sz="2400" dirty="0" smtClean="0"/>
              <a:t>radiography. </a:t>
            </a:r>
            <a:r>
              <a:rPr lang="tr-TR" sz="2400" dirty="0" smtClean="0"/>
              <a:t> </a:t>
            </a:r>
            <a:r>
              <a:rPr lang="tr-TR" sz="2400" dirty="0" err="1" smtClean="0"/>
              <a:t>Radiology</a:t>
            </a:r>
            <a:r>
              <a:rPr lang="tr-TR" sz="2400" dirty="0" smtClean="0"/>
              <a:t>:2008;246:662-74.</a:t>
            </a:r>
          </a:p>
          <a:p>
            <a:pPr lvl="0"/>
            <a:r>
              <a:rPr lang="en-US" sz="2400" dirty="0" smtClean="0"/>
              <a:t>Greenspan</a:t>
            </a:r>
            <a:r>
              <a:rPr lang="tr-TR" sz="2400" dirty="0" smtClean="0"/>
              <a:t> A.</a:t>
            </a:r>
            <a:r>
              <a:rPr lang="en-US" sz="2400" dirty="0" smtClean="0"/>
              <a:t> </a:t>
            </a:r>
            <a:r>
              <a:rPr lang="en-US" sz="2400" dirty="0" err="1" smtClean="0"/>
              <a:t>Orthoped</a:t>
            </a:r>
            <a:r>
              <a:rPr lang="tr-TR" sz="2400" dirty="0" smtClean="0"/>
              <a:t>i</a:t>
            </a:r>
            <a:r>
              <a:rPr lang="en-US" sz="2400" dirty="0" smtClean="0"/>
              <a:t>c </a:t>
            </a:r>
            <a:r>
              <a:rPr lang="tr-TR" sz="2400" dirty="0" err="1" smtClean="0"/>
              <a:t>I</a:t>
            </a:r>
            <a:r>
              <a:rPr lang="en-US" sz="2400" dirty="0" err="1" smtClean="0"/>
              <a:t>magıng</a:t>
            </a:r>
            <a:r>
              <a:rPr lang="en-US" sz="2400" dirty="0" smtClean="0"/>
              <a:t>: </a:t>
            </a:r>
            <a:r>
              <a:rPr lang="tr-TR" sz="2400" dirty="0" smtClean="0"/>
              <a:t>A</a:t>
            </a:r>
            <a:r>
              <a:rPr lang="en-US" sz="2400" dirty="0" smtClean="0"/>
              <a:t> </a:t>
            </a:r>
            <a:r>
              <a:rPr lang="tr-TR" sz="2400" dirty="0" smtClean="0"/>
              <a:t>P</a:t>
            </a:r>
            <a:r>
              <a:rPr lang="en-US" sz="2400" dirty="0" err="1" smtClean="0"/>
              <a:t>ract</a:t>
            </a:r>
            <a:r>
              <a:rPr lang="tr-TR" sz="2400" dirty="0" smtClean="0"/>
              <a:t>i</a:t>
            </a:r>
            <a:r>
              <a:rPr lang="en-US" sz="2400" dirty="0" smtClean="0"/>
              <a:t>cal </a:t>
            </a:r>
            <a:r>
              <a:rPr lang="tr-TR" sz="2400" dirty="0" err="1" smtClean="0"/>
              <a:t>Ap</a:t>
            </a:r>
            <a:r>
              <a:rPr lang="en-US" sz="2400" dirty="0" err="1" smtClean="0"/>
              <a:t>proach</a:t>
            </a:r>
            <a:r>
              <a:rPr lang="en-US" sz="2400" dirty="0" smtClean="0"/>
              <a:t>. 4th ed. </a:t>
            </a:r>
            <a:r>
              <a:rPr lang="tr-TR" sz="2400" dirty="0" smtClean="0"/>
              <a:t> I</a:t>
            </a:r>
            <a:r>
              <a:rPr lang="en-US" sz="2400" dirty="0" smtClean="0"/>
              <a:t>SBN: 0-7817-5006-7</a:t>
            </a:r>
            <a:r>
              <a:rPr lang="tr-TR" sz="2400" dirty="0" smtClean="0"/>
              <a:t>, </a:t>
            </a:r>
            <a:r>
              <a:rPr lang="en-US" sz="2400" dirty="0" smtClean="0"/>
              <a:t>Lippincott Williams &amp; Wilkins</a:t>
            </a:r>
            <a:r>
              <a:rPr lang="tr-TR" sz="2400" dirty="0" smtClean="0"/>
              <a:t> </a:t>
            </a:r>
            <a:r>
              <a:rPr lang="en-US" sz="2400" dirty="0" smtClean="0"/>
              <a:t>2004.</a:t>
            </a:r>
            <a:endParaRPr lang="tr-TR" sz="2400" dirty="0" smtClean="0"/>
          </a:p>
          <a:p>
            <a:pPr lvl="0"/>
            <a:r>
              <a:rPr lang="tr-TR" sz="2400" dirty="0" smtClean="0"/>
              <a:t>Kaya T. Kas İskelet- Yumuşak Doku Radyolojisi. ISBN:9789756466230, Nobel ve Güneş Tıp Kitapevi 2008 .</a:t>
            </a:r>
          </a:p>
          <a:p>
            <a:pPr>
              <a:buNone/>
            </a:pPr>
            <a:endParaRPr lang="tr-TR" sz="24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smtClean="0"/>
              <a:t>Dersin Amacı ve İçeriği 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tr-TR" dirty="0" smtClean="0"/>
              <a:t>Bu pratik derste, teorik oturumda anlatılan kas – iskelet sistemi hastalıklarına ait bölüm arşivimizden seçilmiş olguların direkt </a:t>
            </a:r>
            <a:r>
              <a:rPr lang="tr-TR" dirty="0" err="1" smtClean="0"/>
              <a:t>grafileri</a:t>
            </a:r>
            <a:r>
              <a:rPr lang="tr-TR" dirty="0" smtClean="0"/>
              <a:t> sunulmaktadır. </a:t>
            </a:r>
          </a:p>
          <a:p>
            <a:r>
              <a:rPr lang="tr-TR" dirty="0" smtClean="0"/>
              <a:t>Bu </a:t>
            </a:r>
            <a:r>
              <a:rPr lang="tr-TR" dirty="0" err="1" smtClean="0"/>
              <a:t>grafiler</a:t>
            </a:r>
            <a:r>
              <a:rPr lang="tr-TR" dirty="0" smtClean="0"/>
              <a:t> üzerinden patolojilerin görüntüleme bulgularının </a:t>
            </a:r>
            <a:r>
              <a:rPr lang="tr-TR" dirty="0" err="1" smtClean="0"/>
              <a:t>interaktif</a:t>
            </a:r>
            <a:r>
              <a:rPr lang="tr-TR" dirty="0" smtClean="0"/>
              <a:t> olarak tartışılması amaçlanmaktadır. </a:t>
            </a:r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3" name="Picture 3" descr="C:\Users\compaq\Desktop\Resim22.jpg"/>
          <p:cNvPicPr>
            <a:picLocks noChangeAspect="1" noChangeArrowheads="1"/>
          </p:cNvPicPr>
          <p:nvPr/>
        </p:nvPicPr>
        <p:blipFill>
          <a:blip r:embed="rId3" cstate="print">
            <a:lum bright="-10000" contrast="10000"/>
          </a:blip>
          <a:srcRect/>
          <a:stretch>
            <a:fillRect/>
          </a:stretch>
        </p:blipFill>
        <p:spPr bwMode="auto">
          <a:xfrm>
            <a:off x="323528" y="115887"/>
            <a:ext cx="5340350" cy="674211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4" name="3 Metin kutusu"/>
          <p:cNvSpPr txBox="1"/>
          <p:nvPr/>
        </p:nvSpPr>
        <p:spPr>
          <a:xfrm>
            <a:off x="6012160" y="3645024"/>
            <a:ext cx="2880320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err="1" smtClean="0"/>
              <a:t>Grafiyi</a:t>
            </a:r>
            <a:r>
              <a:rPr lang="tr-TR" dirty="0" smtClean="0"/>
              <a:t> aşağıdaki özellikler bakımından yorumlayınız:</a:t>
            </a:r>
          </a:p>
          <a:p>
            <a:endParaRPr lang="tr-TR" dirty="0" smtClean="0"/>
          </a:p>
          <a:p>
            <a:endParaRPr lang="tr-TR" dirty="0" smtClean="0"/>
          </a:p>
          <a:p>
            <a:r>
              <a:rPr lang="tr-TR" dirty="0" smtClean="0"/>
              <a:t>- </a:t>
            </a:r>
            <a:r>
              <a:rPr lang="tr-TR" dirty="0" err="1" smtClean="0"/>
              <a:t>Periost</a:t>
            </a:r>
            <a:r>
              <a:rPr lang="tr-TR" dirty="0" smtClean="0"/>
              <a:t> reaksiyonu</a:t>
            </a:r>
          </a:p>
          <a:p>
            <a:r>
              <a:rPr lang="tr-TR" dirty="0" smtClean="0"/>
              <a:t>- Kitlenin  radyografik tanımlaması</a:t>
            </a:r>
          </a:p>
          <a:p>
            <a:r>
              <a:rPr lang="tr-TR" dirty="0" smtClean="0"/>
              <a:t>- </a:t>
            </a:r>
            <a:r>
              <a:rPr lang="tr-TR" dirty="0" err="1" smtClean="0"/>
              <a:t>Epifiz</a:t>
            </a:r>
            <a:r>
              <a:rPr lang="tr-TR" dirty="0" smtClean="0"/>
              <a:t> hatları</a:t>
            </a:r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dirty="0" err="1" smtClean="0"/>
              <a:t>Periost</a:t>
            </a:r>
            <a:r>
              <a:rPr lang="tr-TR" dirty="0" smtClean="0"/>
              <a:t> Reaksiyonları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err="1" smtClean="0"/>
              <a:t>Solid</a:t>
            </a:r>
            <a:r>
              <a:rPr lang="tr-TR" dirty="0" smtClean="0"/>
              <a:t>, </a:t>
            </a:r>
            <a:endParaRPr lang="tr-TR" dirty="0" smtClean="0"/>
          </a:p>
          <a:p>
            <a:r>
              <a:rPr lang="tr-TR" dirty="0" smtClean="0"/>
              <a:t>Tek </a:t>
            </a:r>
            <a:r>
              <a:rPr lang="tr-TR" dirty="0" err="1" smtClean="0"/>
              <a:t>lamellalı</a:t>
            </a:r>
            <a:endParaRPr lang="tr-TR" dirty="0" smtClean="0"/>
          </a:p>
          <a:p>
            <a:r>
              <a:rPr lang="tr-TR" dirty="0" smtClean="0"/>
              <a:t>Çok </a:t>
            </a:r>
            <a:r>
              <a:rPr lang="tr-TR" dirty="0" err="1" smtClean="0"/>
              <a:t>lamellalı</a:t>
            </a:r>
            <a:endParaRPr lang="tr-TR" dirty="0" smtClean="0"/>
          </a:p>
          <a:p>
            <a:r>
              <a:rPr lang="tr-TR" dirty="0" smtClean="0"/>
              <a:t>Saç fırçası </a:t>
            </a:r>
          </a:p>
          <a:p>
            <a:r>
              <a:rPr lang="tr-TR" dirty="0" smtClean="0"/>
              <a:t>Güneş ışını</a:t>
            </a:r>
          </a:p>
          <a:p>
            <a:r>
              <a:rPr lang="tr-TR" dirty="0" err="1" smtClean="0"/>
              <a:t>Codman</a:t>
            </a:r>
            <a:r>
              <a:rPr lang="tr-TR" dirty="0" smtClean="0"/>
              <a:t> </a:t>
            </a:r>
            <a:r>
              <a:rPr lang="tr-TR" dirty="0" smtClean="0"/>
              <a:t>üçgeni.</a:t>
            </a:r>
            <a:endParaRPr lang="tr-T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00429" y="214290"/>
            <a:ext cx="3923455" cy="47863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6387" name="Picture 3"/>
          <p:cNvPicPr>
            <a:picLocks noChangeAspect="1" noChangeArrowheads="1"/>
          </p:cNvPicPr>
          <p:nvPr/>
        </p:nvPicPr>
        <p:blipFill>
          <a:blip r:embed="rId4" cstate="print"/>
          <a:srcRect l="39474"/>
          <a:stretch>
            <a:fillRect/>
          </a:stretch>
        </p:blipFill>
        <p:spPr bwMode="auto">
          <a:xfrm>
            <a:off x="571472" y="214290"/>
            <a:ext cx="3124194" cy="38033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3 Metin kutusu"/>
          <p:cNvSpPr txBox="1"/>
          <p:nvPr/>
        </p:nvSpPr>
        <p:spPr>
          <a:xfrm>
            <a:off x="755576" y="5805264"/>
            <a:ext cx="648072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Diz </a:t>
            </a:r>
            <a:r>
              <a:rPr lang="tr-TR" dirty="0" err="1" smtClean="0"/>
              <a:t>grafisinde</a:t>
            </a:r>
            <a:r>
              <a:rPr lang="tr-TR" dirty="0" smtClean="0"/>
              <a:t> görülen lezyonu yerleşim yeri ve </a:t>
            </a:r>
            <a:r>
              <a:rPr lang="tr-TR" dirty="0" err="1" smtClean="0"/>
              <a:t>rayolojik</a:t>
            </a:r>
            <a:r>
              <a:rPr lang="tr-TR" dirty="0" smtClean="0"/>
              <a:t> özellikleri bakımından tanımlayınız. </a:t>
            </a:r>
            <a:endParaRPr lang="tr-TR" dirty="0"/>
          </a:p>
        </p:txBody>
      </p:sp>
      <p:sp>
        <p:nvSpPr>
          <p:cNvPr id="5" name="4 Metin kutusu"/>
          <p:cNvSpPr txBox="1"/>
          <p:nvPr/>
        </p:nvSpPr>
        <p:spPr>
          <a:xfrm>
            <a:off x="395536" y="4437112"/>
            <a:ext cx="29523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52 y  hasta, </a:t>
            </a:r>
            <a:r>
              <a:rPr lang="tr-TR" dirty="0" err="1" smtClean="0"/>
              <a:t>asemptomatik</a:t>
            </a:r>
            <a:endParaRPr lang="tr-TR" dirty="0" smtClean="0"/>
          </a:p>
          <a:p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638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285728"/>
            <a:ext cx="4654922" cy="424021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500562" y="266632"/>
            <a:ext cx="4445650" cy="41482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3 Metin kutusu"/>
          <p:cNvSpPr txBox="1"/>
          <p:nvPr/>
        </p:nvSpPr>
        <p:spPr>
          <a:xfrm>
            <a:off x="251520" y="5085184"/>
            <a:ext cx="331236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48 y kadın , omuz ağrısı</a:t>
            </a:r>
          </a:p>
          <a:p>
            <a:endParaRPr lang="tr-TR" dirty="0"/>
          </a:p>
        </p:txBody>
      </p:sp>
      <p:sp>
        <p:nvSpPr>
          <p:cNvPr id="5" name="4 Metin kutusu"/>
          <p:cNvSpPr txBox="1"/>
          <p:nvPr/>
        </p:nvSpPr>
        <p:spPr>
          <a:xfrm>
            <a:off x="2915816" y="5229200"/>
            <a:ext cx="5832648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- Lezyonun yerleşim yeri ve direkt </a:t>
            </a:r>
            <a:r>
              <a:rPr lang="tr-TR" dirty="0" err="1" smtClean="0"/>
              <a:t>grafi</a:t>
            </a:r>
            <a:r>
              <a:rPr lang="tr-TR" dirty="0" smtClean="0"/>
              <a:t> bulgularını tanımlayınız.</a:t>
            </a:r>
          </a:p>
          <a:p>
            <a:r>
              <a:rPr lang="tr-TR" dirty="0" smtClean="0"/>
              <a:t>- Lezyonun natürü hakkında yorumunuz nedir?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tr-TR" dirty="0" err="1" smtClean="0"/>
              <a:t>Benign</a:t>
            </a:r>
            <a:r>
              <a:rPr lang="tr-TR" dirty="0" smtClean="0"/>
              <a:t>- </a:t>
            </a:r>
            <a:r>
              <a:rPr lang="tr-TR" dirty="0" err="1" smtClean="0"/>
              <a:t>Malign</a:t>
            </a:r>
            <a:r>
              <a:rPr lang="tr-TR" dirty="0" smtClean="0"/>
              <a:t>  Kemik Lezyonlarının Ayrımında Direkt </a:t>
            </a:r>
            <a:r>
              <a:rPr lang="tr-TR" dirty="0" err="1" smtClean="0"/>
              <a:t>Grafi</a:t>
            </a:r>
            <a:r>
              <a:rPr lang="tr-TR" dirty="0" smtClean="0"/>
              <a:t> Bulguları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tr-TR" dirty="0" smtClean="0"/>
              <a:t>- Lezyonun yoğunluğu</a:t>
            </a:r>
          </a:p>
          <a:p>
            <a:r>
              <a:rPr lang="tr-TR" dirty="0" smtClean="0"/>
              <a:t>-Kemik yıkımının tipi ve lezyonun kenar özellikleri</a:t>
            </a:r>
          </a:p>
          <a:p>
            <a:r>
              <a:rPr lang="tr-TR" dirty="0" smtClean="0"/>
              <a:t>-Korteks değişikliği</a:t>
            </a:r>
          </a:p>
          <a:p>
            <a:r>
              <a:rPr lang="tr-TR" dirty="0" smtClean="0"/>
              <a:t>-</a:t>
            </a:r>
            <a:r>
              <a:rPr lang="tr-TR" dirty="0" err="1" smtClean="0"/>
              <a:t>Matriks</a:t>
            </a:r>
            <a:r>
              <a:rPr lang="tr-TR" dirty="0" smtClean="0"/>
              <a:t> </a:t>
            </a:r>
            <a:r>
              <a:rPr lang="tr-TR" dirty="0" err="1" smtClean="0"/>
              <a:t>mineralizasyonu</a:t>
            </a:r>
            <a:endParaRPr lang="tr-TR" dirty="0" smtClean="0"/>
          </a:p>
          <a:p>
            <a:r>
              <a:rPr lang="tr-TR" dirty="0" smtClean="0"/>
              <a:t>- Korteks </a:t>
            </a:r>
            <a:r>
              <a:rPr lang="tr-TR" dirty="0" err="1" smtClean="0"/>
              <a:t>harabiyeti</a:t>
            </a:r>
            <a:endParaRPr lang="tr-TR" dirty="0" smtClean="0"/>
          </a:p>
          <a:p>
            <a:r>
              <a:rPr lang="tr-TR" dirty="0" smtClean="0"/>
              <a:t>-yumuşak doku </a:t>
            </a:r>
            <a:r>
              <a:rPr lang="tr-TR" dirty="0" err="1" smtClean="0"/>
              <a:t>komponenti</a:t>
            </a:r>
            <a:endParaRPr lang="tr-TR" dirty="0" smtClean="0"/>
          </a:p>
          <a:p>
            <a:r>
              <a:rPr lang="tr-TR" dirty="0" smtClean="0"/>
              <a:t>- </a:t>
            </a:r>
            <a:r>
              <a:rPr lang="tr-TR" dirty="0" err="1" smtClean="0"/>
              <a:t>periost</a:t>
            </a:r>
            <a:r>
              <a:rPr lang="tr-TR" dirty="0" smtClean="0"/>
              <a:t> reaksiyonu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43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/>
          <a:srcRect t="2410" r="12025" b="4819"/>
          <a:stretch>
            <a:fillRect/>
          </a:stretch>
        </p:blipFill>
        <p:spPr bwMode="auto">
          <a:xfrm>
            <a:off x="214282" y="0"/>
            <a:ext cx="3428997" cy="471490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8435" name="Picture 3"/>
          <p:cNvPicPr>
            <a:picLocks noChangeAspect="1" noChangeArrowheads="1"/>
          </p:cNvPicPr>
          <p:nvPr/>
        </p:nvPicPr>
        <p:blipFill>
          <a:blip r:embed="rId4" cstate="print"/>
          <a:srcRect t="1237" r="12499"/>
          <a:stretch>
            <a:fillRect/>
          </a:stretch>
        </p:blipFill>
        <p:spPr bwMode="auto">
          <a:xfrm>
            <a:off x="3571868" y="0"/>
            <a:ext cx="3305702" cy="471488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6" name="5 Metin kutusu"/>
          <p:cNvSpPr txBox="1"/>
          <p:nvPr/>
        </p:nvSpPr>
        <p:spPr>
          <a:xfrm>
            <a:off x="500034" y="3571876"/>
            <a:ext cx="8572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dirty="0" smtClean="0">
                <a:solidFill>
                  <a:schemeClr val="bg1"/>
                </a:solidFill>
              </a:rPr>
              <a:t>A</a:t>
            </a:r>
            <a:endParaRPr lang="tr-TR" sz="2400" dirty="0">
              <a:solidFill>
                <a:schemeClr val="bg1"/>
              </a:solidFill>
            </a:endParaRPr>
          </a:p>
        </p:txBody>
      </p:sp>
      <p:sp>
        <p:nvSpPr>
          <p:cNvPr id="8" name="7 Metin kutusu"/>
          <p:cNvSpPr txBox="1"/>
          <p:nvPr/>
        </p:nvSpPr>
        <p:spPr>
          <a:xfrm>
            <a:off x="4000496" y="3571876"/>
            <a:ext cx="85725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sz="2400" dirty="0" smtClean="0">
                <a:solidFill>
                  <a:schemeClr val="bg1"/>
                </a:solidFill>
              </a:rPr>
              <a:t>B</a:t>
            </a:r>
            <a:endParaRPr lang="tr-TR" sz="2400" dirty="0">
              <a:solidFill>
                <a:schemeClr val="bg1"/>
              </a:solidFill>
            </a:endParaRPr>
          </a:p>
        </p:txBody>
      </p:sp>
      <p:sp>
        <p:nvSpPr>
          <p:cNvPr id="7" name="6 Metin kutusu"/>
          <p:cNvSpPr txBox="1"/>
          <p:nvPr/>
        </p:nvSpPr>
        <p:spPr>
          <a:xfrm>
            <a:off x="467544" y="5157192"/>
            <a:ext cx="867645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Aynı hastaya ait iki </a:t>
            </a:r>
            <a:r>
              <a:rPr lang="tr-TR" dirty="0" err="1" smtClean="0"/>
              <a:t>grafi</a:t>
            </a:r>
            <a:r>
              <a:rPr lang="tr-TR" dirty="0" smtClean="0"/>
              <a:t> arasında 5 gün vardır. Bu sürede hastanın travması yoktur. Buna göre ilk ve ikinci </a:t>
            </a:r>
            <a:r>
              <a:rPr lang="tr-TR" dirty="0" err="1" smtClean="0"/>
              <a:t>grafideki</a:t>
            </a:r>
            <a:r>
              <a:rPr lang="tr-TR" dirty="0" smtClean="0"/>
              <a:t> bulgular nelerdir ve ne düşünmek gerekir?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357158" y="0"/>
            <a:ext cx="3790950" cy="495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4071934" y="357166"/>
            <a:ext cx="4786973" cy="421484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4" name="3 Metin kutusu"/>
          <p:cNvSpPr txBox="1"/>
          <p:nvPr/>
        </p:nvSpPr>
        <p:spPr>
          <a:xfrm>
            <a:off x="539552" y="5157192"/>
            <a:ext cx="8604448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tr-TR" dirty="0" smtClean="0"/>
              <a:t>59 y </a:t>
            </a:r>
            <a:r>
              <a:rPr lang="tr-TR" dirty="0" err="1" smtClean="0"/>
              <a:t>hiperkalsemi</a:t>
            </a:r>
            <a:r>
              <a:rPr lang="tr-TR" dirty="0" smtClean="0"/>
              <a:t> ile başvuran erkek hastaya ait iki yönlü kafa </a:t>
            </a:r>
            <a:r>
              <a:rPr lang="tr-TR" dirty="0" err="1" smtClean="0"/>
              <a:t>grafisindeki</a:t>
            </a:r>
            <a:r>
              <a:rPr lang="tr-TR" dirty="0" smtClean="0"/>
              <a:t> lezyonların radyografik özelliklerini tanımlayınız. </a:t>
            </a:r>
          </a:p>
          <a:p>
            <a:r>
              <a:rPr lang="tr-TR" dirty="0" smtClean="0"/>
              <a:t>Ayırıcı tanıda neler düşünülmelidir?</a:t>
            </a:r>
          </a:p>
          <a:p>
            <a:r>
              <a:rPr lang="tr-TR" dirty="0" smtClean="0"/>
              <a:t>Ayırıcı tanıda görüntülemede hangi tetkik/ tetkikler istenmelidir?</a:t>
            </a:r>
            <a:endParaRPr lang="tr-TR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anlı">
  <a:themeElements>
    <a:clrScheme name="Canlı">
      <a:dk1>
        <a:sysClr val="windowText" lastClr="000000"/>
      </a:dk1>
      <a:lt1>
        <a:sysClr val="window" lastClr="FFFFFF"/>
      </a:lt1>
      <a:dk2>
        <a:srgbClr val="666666"/>
      </a:dk2>
      <a:lt2>
        <a:srgbClr val="D2D2D2"/>
      </a:lt2>
      <a:accent1>
        <a:srgbClr val="FF388C"/>
      </a:accent1>
      <a:accent2>
        <a:srgbClr val="E40059"/>
      </a:accent2>
      <a:accent3>
        <a:srgbClr val="9C007F"/>
      </a:accent3>
      <a:accent4>
        <a:srgbClr val="68007F"/>
      </a:accent4>
      <a:accent5>
        <a:srgbClr val="005BD3"/>
      </a:accent5>
      <a:accent6>
        <a:srgbClr val="00349E"/>
      </a:accent6>
      <a:hlink>
        <a:srgbClr val="17BBFD"/>
      </a:hlink>
      <a:folHlink>
        <a:srgbClr val="FF79C2"/>
      </a:folHlink>
    </a:clrScheme>
    <a:fontScheme name="Canlı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</a:minorFont>
    </a:fontScheme>
    <a:fmtScheme name="Canlı">
      <a:fillStyleLst>
        <a:solidFill>
          <a:schemeClr val="phClr"/>
        </a:solidFill>
        <a:gradFill rotWithShape="1">
          <a:gsLst>
            <a:gs pos="0">
              <a:schemeClr val="phClr">
                <a:tint val="10000"/>
                <a:satMod val="300000"/>
              </a:schemeClr>
            </a:gs>
            <a:gs pos="34000">
              <a:schemeClr val="phClr">
                <a:tint val="13500"/>
                <a:satMod val="250000"/>
              </a:schemeClr>
            </a:gs>
            <a:gs pos="100000">
              <a:schemeClr val="phClr">
                <a:tint val="60000"/>
                <a:satMod val="200000"/>
              </a:schemeClr>
            </a:gs>
          </a:gsLst>
          <a:path path="circle">
            <a:fillToRect l="50000" t="155000" r="50000" b="-55000"/>
          </a:path>
        </a:gradFill>
        <a:gradFill rotWithShape="1">
          <a:gsLst>
            <a:gs pos="0">
              <a:schemeClr val="phClr">
                <a:tint val="60000"/>
                <a:satMod val="160000"/>
              </a:schemeClr>
            </a:gs>
            <a:gs pos="46000">
              <a:schemeClr val="phClr">
                <a:tint val="86000"/>
                <a:satMod val="160000"/>
              </a:schemeClr>
            </a:gs>
            <a:gs pos="100000">
              <a:schemeClr val="phClr">
                <a:shade val="40000"/>
                <a:satMod val="160000"/>
              </a:schemeClr>
            </a:gs>
          </a:gsLst>
          <a:path path="circle">
            <a:fillToRect l="50000" t="155000" r="50000" b="-55000"/>
          </a:path>
        </a:gradFill>
      </a:fillStyleLst>
      <a:lnStyleLst>
        <a:ln w="9525" cap="flat" cmpd="sng" algn="ctr">
          <a:solidFill>
            <a:schemeClr val="phClr">
              <a:satMod val="12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25400" dir="14700000" algn="t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</a:effectStyle>
        <a:effectStyle>
          <a:effectLst>
            <a:outerShdw blurRad="50800" dist="38100" dir="14700000" algn="t" rotWithShape="0">
              <a:srgbClr val="000000">
                <a:alpha val="60000"/>
              </a:srgbClr>
            </a:outerShdw>
          </a:effectLst>
          <a:scene3d>
            <a:camera prst="orthographicFront" fov="0">
              <a:rot lat="0" lon="0" rev="0"/>
            </a:camera>
            <a:lightRig rig="contrasting" dir="t">
              <a:rot lat="0" lon="0" rev="3600000"/>
            </a:lightRig>
          </a:scene3d>
          <a:sp3d prstMaterial="plastic">
            <a:bevelT w="127000" h="38200" prst="relaxedInset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48000"/>
                <a:satMod val="230000"/>
              </a:schemeClr>
            </a:gs>
            <a:gs pos="60000">
              <a:schemeClr val="phClr">
                <a:shade val="92000"/>
                <a:satMod val="230000"/>
              </a:schemeClr>
            </a:gs>
            <a:gs pos="100000">
              <a:schemeClr val="phClr">
                <a:tint val="85000"/>
                <a:satMod val="400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1200"/>
                <a:satMod val="150000"/>
              </a:schemeClr>
              <a:schemeClr val="phClr">
                <a:tint val="90000"/>
                <a:satMod val="150000"/>
              </a:schemeClr>
            </a:duotone>
          </a:blip>
          <a:tile tx="0" ty="0" sx="70000" sy="7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Verve</Template>
  <TotalTime>790</TotalTime>
  <Words>398</Words>
  <Application>Microsoft Office PowerPoint</Application>
  <PresentationFormat>Ekran Gösterisi (4:3)</PresentationFormat>
  <Paragraphs>76</Paragraphs>
  <Slides>19</Slides>
  <Notes>14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19</vt:i4>
      </vt:variant>
    </vt:vector>
  </HeadingPairs>
  <TitlesOfParts>
    <vt:vector size="20" baseType="lpstr">
      <vt:lpstr>Canlı</vt:lpstr>
      <vt:lpstr>Slayt 1</vt:lpstr>
      <vt:lpstr>Dersin Amacı ve İçeriği </vt:lpstr>
      <vt:lpstr>Slayt 3</vt:lpstr>
      <vt:lpstr>Periost Reaksiyonları</vt:lpstr>
      <vt:lpstr>Slayt 5</vt:lpstr>
      <vt:lpstr>Slayt 6</vt:lpstr>
      <vt:lpstr>Benign- Malign  Kemik Lezyonlarının Ayrımında Direkt Grafi Bulguları</vt:lpstr>
      <vt:lpstr>Slayt 8</vt:lpstr>
      <vt:lpstr>Slayt 9</vt:lpstr>
      <vt:lpstr>Slayt 10</vt:lpstr>
      <vt:lpstr>Slayt 11</vt:lpstr>
      <vt:lpstr>Slayt 12</vt:lpstr>
      <vt:lpstr>Slayt 13</vt:lpstr>
      <vt:lpstr>Slayt 14</vt:lpstr>
      <vt:lpstr>Slayt 15</vt:lpstr>
      <vt:lpstr>Slayt 16</vt:lpstr>
      <vt:lpstr>Slayt 17</vt:lpstr>
      <vt:lpstr>Slayt 18</vt:lpstr>
      <vt:lpstr>Kaynakça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Slayt 1</dc:title>
  <dc:creator>compaq</dc:creator>
  <cp:lastModifiedBy>user</cp:lastModifiedBy>
  <cp:revision>115</cp:revision>
  <dcterms:created xsi:type="dcterms:W3CDTF">2011-10-12T17:23:26Z</dcterms:created>
  <dcterms:modified xsi:type="dcterms:W3CDTF">2019-07-19T13:37:44Z</dcterms:modified>
</cp:coreProperties>
</file>