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58" r:id="rId3"/>
    <p:sldId id="264" r:id="rId4"/>
    <p:sldId id="261" r:id="rId5"/>
    <p:sldId id="265" r:id="rId6"/>
    <p:sldId id="262" r:id="rId7"/>
    <p:sldId id="266" r:id="rId8"/>
    <p:sldId id="263" r:id="rId9"/>
    <p:sldId id="259" r:id="rId10"/>
    <p:sldId id="260"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dirty="0"/>
              <a:pPr/>
              <a:t>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dirty="0"/>
              <a:pPr/>
              <a:t>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dirty="0"/>
              <a:pPr/>
              <a:t>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2/8/2018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2/8/2018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2/8/2018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dirty="0"/>
              <a:pPr/>
              <a:t>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dirty="0"/>
              <a:pPr/>
              <a:t>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2/8/2018</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çerik Yer Tutucusu 5">
            <a:extLst>
              <a:ext uri="{FF2B5EF4-FFF2-40B4-BE49-F238E27FC236}">
                <a16:creationId xmlns:a16="http://schemas.microsoft.com/office/drawing/2014/main" id="{41C1D067-8D7F-449A-B0C4-3E9A90619E74}"/>
              </a:ext>
            </a:extLst>
          </p:cNvPr>
          <p:cNvSpPr>
            <a:spLocks noGrp="1"/>
          </p:cNvSpPr>
          <p:nvPr>
            <p:ph idx="1"/>
          </p:nvPr>
        </p:nvSpPr>
        <p:spPr>
          <a:xfrm>
            <a:off x="2589212" y="2133600"/>
            <a:ext cx="8966684" cy="3777622"/>
          </a:xfrm>
        </p:spPr>
        <p:txBody>
          <a:bodyPr>
            <a:normAutofit/>
          </a:bodyPr>
          <a:lstStyle/>
          <a:p>
            <a:pPr marL="0" indent="0">
              <a:buNone/>
            </a:pPr>
            <a:r>
              <a:rPr lang="tr-TR" sz="2800" b="1" dirty="0"/>
              <a:t>Nitel ve Nicel Araştırmaların Kuramsal Temelleri, Nitel Nicel Araştırmaların Karşılaştırılması</a:t>
            </a:r>
            <a:endParaRPr lang="en-US" sz="2800" dirty="0"/>
          </a:p>
        </p:txBody>
      </p:sp>
    </p:spTree>
    <p:extLst>
      <p:ext uri="{BB962C8B-B14F-4D97-AF65-F5344CB8AC3E}">
        <p14:creationId xmlns:p14="http://schemas.microsoft.com/office/powerpoint/2010/main" val="14699257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7FF0E65-8F14-4577-AD16-0A511A9811CF}"/>
              </a:ext>
            </a:extLst>
          </p:cNvPr>
          <p:cNvSpPr>
            <a:spLocks noGrp="1"/>
          </p:cNvSpPr>
          <p:nvPr>
            <p:ph type="title"/>
          </p:nvPr>
        </p:nvSpPr>
        <p:spPr/>
        <p:txBody>
          <a:bodyPr/>
          <a:lstStyle/>
          <a:p>
            <a:r>
              <a:rPr lang="tr-TR" dirty="0"/>
              <a:t>Kaynaklar</a:t>
            </a:r>
            <a:endParaRPr lang="en-US" dirty="0"/>
          </a:p>
        </p:txBody>
      </p:sp>
      <p:sp>
        <p:nvSpPr>
          <p:cNvPr id="3" name="İçerik Yer Tutucusu 2">
            <a:extLst>
              <a:ext uri="{FF2B5EF4-FFF2-40B4-BE49-F238E27FC236}">
                <a16:creationId xmlns:a16="http://schemas.microsoft.com/office/drawing/2014/main" id="{29EF5159-2E5A-43FC-977B-33541753C9B7}"/>
              </a:ext>
            </a:extLst>
          </p:cNvPr>
          <p:cNvSpPr>
            <a:spLocks noGrp="1"/>
          </p:cNvSpPr>
          <p:nvPr>
            <p:ph idx="1"/>
          </p:nvPr>
        </p:nvSpPr>
        <p:spPr/>
        <p:txBody>
          <a:bodyPr/>
          <a:lstStyle/>
          <a:p>
            <a:r>
              <a:rPr lang="en-US" dirty="0" err="1"/>
              <a:t>Yıldırım</a:t>
            </a:r>
            <a:r>
              <a:rPr lang="en-US" dirty="0"/>
              <a:t> A. </a:t>
            </a:r>
            <a:r>
              <a:rPr lang="en-US" dirty="0" err="1"/>
              <a:t>Ve</a:t>
            </a:r>
            <a:r>
              <a:rPr lang="en-US" dirty="0"/>
              <a:t> </a:t>
            </a:r>
            <a:r>
              <a:rPr lang="en-US" dirty="0" err="1"/>
              <a:t>Şimşek</a:t>
            </a:r>
            <a:r>
              <a:rPr lang="en-US" dirty="0"/>
              <a:t> H. (20</a:t>
            </a:r>
            <a:r>
              <a:rPr lang="tr-TR" dirty="0"/>
              <a:t>11</a:t>
            </a:r>
            <a:r>
              <a:rPr lang="en-US" dirty="0"/>
              <a:t>) </a:t>
            </a:r>
            <a:r>
              <a:rPr lang="en-US" i="1" dirty="0" err="1"/>
              <a:t>Sosyal</a:t>
            </a:r>
            <a:r>
              <a:rPr lang="en-US" i="1" dirty="0"/>
              <a:t> </a:t>
            </a:r>
            <a:r>
              <a:rPr lang="en-US" i="1" dirty="0" err="1"/>
              <a:t>Bilimlerde</a:t>
            </a:r>
            <a:r>
              <a:rPr lang="en-US" i="1" dirty="0"/>
              <a:t> </a:t>
            </a:r>
            <a:r>
              <a:rPr lang="en-US" i="1" dirty="0" err="1"/>
              <a:t>Nitel</a:t>
            </a:r>
            <a:r>
              <a:rPr lang="en-US" i="1" dirty="0"/>
              <a:t> </a:t>
            </a:r>
            <a:r>
              <a:rPr lang="en-US" i="1" dirty="0" err="1"/>
              <a:t>Araştırma</a:t>
            </a:r>
            <a:r>
              <a:rPr lang="en-US" i="1" dirty="0"/>
              <a:t> </a:t>
            </a:r>
            <a:r>
              <a:rPr lang="en-US" i="1" dirty="0" err="1"/>
              <a:t>Yöntemleri</a:t>
            </a:r>
            <a:r>
              <a:rPr lang="en-US" i="1" dirty="0"/>
              <a:t>. (</a:t>
            </a:r>
            <a:r>
              <a:rPr lang="tr-TR" i="1"/>
              <a:t>8</a:t>
            </a:r>
            <a:r>
              <a:rPr lang="en-US" i="1"/>
              <a:t>. </a:t>
            </a:r>
            <a:r>
              <a:rPr lang="en-US" i="1" dirty="0" err="1"/>
              <a:t>Baskı</a:t>
            </a:r>
            <a:r>
              <a:rPr lang="en-US" i="1" dirty="0"/>
              <a:t>)</a:t>
            </a:r>
            <a:r>
              <a:rPr lang="en-US" dirty="0"/>
              <a:t>. Ankara: </a:t>
            </a:r>
            <a:r>
              <a:rPr lang="en-US" dirty="0" err="1"/>
              <a:t>Seçkin</a:t>
            </a:r>
            <a:r>
              <a:rPr lang="en-US" dirty="0"/>
              <a:t> </a:t>
            </a:r>
            <a:r>
              <a:rPr lang="en-US" dirty="0" err="1"/>
              <a:t>Yayıncılık</a:t>
            </a:r>
            <a:r>
              <a:rPr lang="en-US" dirty="0"/>
              <a:t> </a:t>
            </a:r>
          </a:p>
          <a:p>
            <a:endParaRPr lang="en-US" dirty="0"/>
          </a:p>
        </p:txBody>
      </p:sp>
    </p:spTree>
    <p:extLst>
      <p:ext uri="{BB962C8B-B14F-4D97-AF65-F5344CB8AC3E}">
        <p14:creationId xmlns:p14="http://schemas.microsoft.com/office/powerpoint/2010/main" val="28512807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942D2AF-0105-4571-8EF2-4898ACD0C1C5}"/>
              </a:ext>
            </a:extLst>
          </p:cNvPr>
          <p:cNvSpPr>
            <a:spLocks noGrp="1"/>
          </p:cNvSpPr>
          <p:nvPr>
            <p:ph type="title"/>
          </p:nvPr>
        </p:nvSpPr>
        <p:spPr/>
        <p:txBody>
          <a:bodyPr/>
          <a:lstStyle/>
          <a:p>
            <a:r>
              <a:rPr lang="tr-TR" dirty="0"/>
              <a:t>Nicel-Nitel Karşılaştırması</a:t>
            </a:r>
            <a:endParaRPr lang="en-US" dirty="0"/>
          </a:p>
        </p:txBody>
      </p:sp>
      <p:sp>
        <p:nvSpPr>
          <p:cNvPr id="3" name="İçerik Yer Tutucusu 2">
            <a:extLst>
              <a:ext uri="{FF2B5EF4-FFF2-40B4-BE49-F238E27FC236}">
                <a16:creationId xmlns:a16="http://schemas.microsoft.com/office/drawing/2014/main" id="{329DDAE5-803B-4CF4-8BCD-48120CA0B5F0}"/>
              </a:ext>
            </a:extLst>
          </p:cNvPr>
          <p:cNvSpPr>
            <a:spLocks noGrp="1"/>
          </p:cNvSpPr>
          <p:nvPr>
            <p:ph idx="1"/>
          </p:nvPr>
        </p:nvSpPr>
        <p:spPr/>
        <p:txBody>
          <a:bodyPr/>
          <a:lstStyle/>
          <a:p>
            <a:r>
              <a:rPr lang="tr-TR" dirty="0"/>
              <a:t>Varsayım açısından karşılaştırılması:</a:t>
            </a:r>
          </a:p>
          <a:p>
            <a:pPr marL="0" indent="0">
              <a:buNone/>
            </a:pPr>
            <a:endParaRPr lang="en-US" dirty="0"/>
          </a:p>
        </p:txBody>
      </p:sp>
      <p:graphicFrame>
        <p:nvGraphicFramePr>
          <p:cNvPr id="4" name="Tablo 3">
            <a:extLst>
              <a:ext uri="{FF2B5EF4-FFF2-40B4-BE49-F238E27FC236}">
                <a16:creationId xmlns:a16="http://schemas.microsoft.com/office/drawing/2014/main" id="{AC31F122-904E-44FE-8CAB-6627C2444601}"/>
              </a:ext>
            </a:extLst>
          </p:cNvPr>
          <p:cNvGraphicFramePr>
            <a:graphicFrameLocks noGrp="1"/>
          </p:cNvGraphicFramePr>
          <p:nvPr>
            <p:extLst>
              <p:ext uri="{D42A27DB-BD31-4B8C-83A1-F6EECF244321}">
                <p14:modId xmlns:p14="http://schemas.microsoft.com/office/powerpoint/2010/main" val="3645437019"/>
              </p:ext>
            </p:extLst>
          </p:nvPr>
        </p:nvGraphicFramePr>
        <p:xfrm>
          <a:off x="2429565" y="3280731"/>
          <a:ext cx="8128000" cy="229616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4277307091"/>
                    </a:ext>
                  </a:extLst>
                </a:gridCol>
                <a:gridCol w="4064000">
                  <a:extLst>
                    <a:ext uri="{9D8B030D-6E8A-4147-A177-3AD203B41FA5}">
                      <a16:colId xmlns:a16="http://schemas.microsoft.com/office/drawing/2014/main" val="429778005"/>
                    </a:ext>
                  </a:extLst>
                </a:gridCol>
              </a:tblGrid>
              <a:tr h="370840">
                <a:tc>
                  <a:txBody>
                    <a:bodyPr/>
                    <a:lstStyle/>
                    <a:p>
                      <a:r>
                        <a:rPr lang="tr-TR" dirty="0"/>
                        <a:t>NİCEL ARAŞTIRMA</a:t>
                      </a:r>
                      <a:endParaRPr lang="en-US" dirty="0"/>
                    </a:p>
                  </a:txBody>
                  <a:tcPr/>
                </a:tc>
                <a:tc>
                  <a:txBody>
                    <a:bodyPr/>
                    <a:lstStyle/>
                    <a:p>
                      <a:r>
                        <a:rPr lang="tr-TR" dirty="0"/>
                        <a:t>NİTEL ARAŞTIRMA</a:t>
                      </a:r>
                      <a:endParaRPr lang="en-US" dirty="0"/>
                    </a:p>
                  </a:txBody>
                  <a:tcPr/>
                </a:tc>
                <a:extLst>
                  <a:ext uri="{0D108BD9-81ED-4DB2-BD59-A6C34878D82A}">
                    <a16:rowId xmlns:a16="http://schemas.microsoft.com/office/drawing/2014/main" val="3950286724"/>
                  </a:ext>
                </a:extLst>
              </a:tr>
              <a:tr h="370840">
                <a:tc>
                  <a:txBody>
                    <a:bodyPr/>
                    <a:lstStyle/>
                    <a:p>
                      <a:r>
                        <a:rPr lang="tr-TR" dirty="0"/>
                        <a:t>Gerçeklik nesneldir</a:t>
                      </a:r>
                      <a:endParaRPr lang="en-US" dirty="0"/>
                    </a:p>
                  </a:txBody>
                  <a:tcPr/>
                </a:tc>
                <a:tc>
                  <a:txBody>
                    <a:bodyPr/>
                    <a:lstStyle/>
                    <a:p>
                      <a:r>
                        <a:rPr lang="tr-TR" dirty="0"/>
                        <a:t>Gerçeklik oluşturulur</a:t>
                      </a:r>
                      <a:endParaRPr lang="en-US" dirty="0"/>
                    </a:p>
                  </a:txBody>
                  <a:tcPr/>
                </a:tc>
                <a:extLst>
                  <a:ext uri="{0D108BD9-81ED-4DB2-BD59-A6C34878D82A}">
                    <a16:rowId xmlns:a16="http://schemas.microsoft.com/office/drawing/2014/main" val="1912538224"/>
                  </a:ext>
                </a:extLst>
              </a:tr>
              <a:tr h="370840">
                <a:tc>
                  <a:txBody>
                    <a:bodyPr/>
                    <a:lstStyle/>
                    <a:p>
                      <a:r>
                        <a:rPr lang="tr-TR" dirty="0"/>
                        <a:t>Değişkenler kesin olarak saptanabilir ve aralarındaki ilişkiler ölçülebilir</a:t>
                      </a:r>
                      <a:endParaRPr lang="en-US" dirty="0"/>
                    </a:p>
                  </a:txBody>
                  <a:tcPr/>
                </a:tc>
                <a:tc>
                  <a:txBody>
                    <a:bodyPr/>
                    <a:lstStyle/>
                    <a:p>
                      <a:r>
                        <a:rPr lang="tr-TR" dirty="0"/>
                        <a:t>Değişkenler karmaşıktır ve aralarındaki ilişkileri ölçmek zordur</a:t>
                      </a:r>
                      <a:endParaRPr lang="en-US" dirty="0"/>
                    </a:p>
                  </a:txBody>
                  <a:tcPr/>
                </a:tc>
                <a:extLst>
                  <a:ext uri="{0D108BD9-81ED-4DB2-BD59-A6C34878D82A}">
                    <a16:rowId xmlns:a16="http://schemas.microsoft.com/office/drawing/2014/main" val="2997735232"/>
                  </a:ext>
                </a:extLst>
              </a:tr>
              <a:tr h="370840">
                <a:tc>
                  <a:txBody>
                    <a:bodyPr/>
                    <a:lstStyle/>
                    <a:p>
                      <a:r>
                        <a:rPr lang="tr-TR" dirty="0"/>
                        <a:t>Araştırmacı nesnel bir tavır sergiler</a:t>
                      </a:r>
                      <a:endParaRPr lang="en-US" dirty="0"/>
                    </a:p>
                  </a:txBody>
                  <a:tcPr/>
                </a:tc>
                <a:tc>
                  <a:txBody>
                    <a:bodyPr/>
                    <a:lstStyle/>
                    <a:p>
                      <a:r>
                        <a:rPr lang="tr-TR" dirty="0"/>
                        <a:t>Araştırmacı katılımcı bir tavır sergiler</a:t>
                      </a:r>
                      <a:endParaRPr lang="en-US" dirty="0"/>
                    </a:p>
                  </a:txBody>
                  <a:tcPr/>
                </a:tc>
                <a:extLst>
                  <a:ext uri="{0D108BD9-81ED-4DB2-BD59-A6C34878D82A}">
                    <a16:rowId xmlns:a16="http://schemas.microsoft.com/office/drawing/2014/main" val="868535064"/>
                  </a:ext>
                </a:extLst>
              </a:tr>
            </a:tbl>
          </a:graphicData>
        </a:graphic>
      </p:graphicFrame>
      <p:sp>
        <p:nvSpPr>
          <p:cNvPr id="5" name="Metin kutusu 4">
            <a:extLst>
              <a:ext uri="{FF2B5EF4-FFF2-40B4-BE49-F238E27FC236}">
                <a16:creationId xmlns:a16="http://schemas.microsoft.com/office/drawing/2014/main" id="{5945EA6F-AB9A-4714-BC07-0F6577F8CA3F}"/>
              </a:ext>
            </a:extLst>
          </p:cNvPr>
          <p:cNvSpPr txBox="1"/>
          <p:nvPr/>
        </p:nvSpPr>
        <p:spPr>
          <a:xfrm>
            <a:off x="8666921" y="6233890"/>
            <a:ext cx="2837691" cy="369332"/>
          </a:xfrm>
          <a:prstGeom prst="rect">
            <a:avLst/>
          </a:prstGeom>
          <a:noFill/>
        </p:spPr>
        <p:txBody>
          <a:bodyPr wrap="square" rtlCol="0">
            <a:spAutoFit/>
          </a:bodyPr>
          <a:lstStyle/>
          <a:p>
            <a:r>
              <a:rPr lang="tr-TR" dirty="0"/>
              <a:t>(</a:t>
            </a:r>
            <a:r>
              <a:rPr lang="tr-TR" dirty="0" err="1"/>
              <a:t>Glesne</a:t>
            </a:r>
            <a:r>
              <a:rPr lang="tr-TR" dirty="0"/>
              <a:t> ve </a:t>
            </a:r>
            <a:r>
              <a:rPr lang="tr-TR" dirty="0" err="1"/>
              <a:t>Peskin</a:t>
            </a:r>
            <a:r>
              <a:rPr lang="tr-TR" dirty="0"/>
              <a:t>, 1992)</a:t>
            </a:r>
            <a:endParaRPr lang="en-US" dirty="0"/>
          </a:p>
        </p:txBody>
      </p:sp>
    </p:spTree>
    <p:extLst>
      <p:ext uri="{BB962C8B-B14F-4D97-AF65-F5344CB8AC3E}">
        <p14:creationId xmlns:p14="http://schemas.microsoft.com/office/powerpoint/2010/main" val="13666806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ACB7A70-5D3F-47D5-B80A-022BC52A9E00}"/>
              </a:ext>
            </a:extLst>
          </p:cNvPr>
          <p:cNvSpPr>
            <a:spLocks noGrp="1"/>
          </p:cNvSpPr>
          <p:nvPr>
            <p:ph type="title"/>
          </p:nvPr>
        </p:nvSpPr>
        <p:spPr/>
        <p:txBody>
          <a:bodyPr/>
          <a:lstStyle/>
          <a:p>
            <a:r>
              <a:rPr lang="tr-TR" dirty="0"/>
              <a:t>Varsayım açısından karşılaştırılması…</a:t>
            </a:r>
            <a:endParaRPr lang="en-US" dirty="0"/>
          </a:p>
        </p:txBody>
      </p:sp>
      <p:sp>
        <p:nvSpPr>
          <p:cNvPr id="3" name="İçerik Yer Tutucusu 2">
            <a:extLst>
              <a:ext uri="{FF2B5EF4-FFF2-40B4-BE49-F238E27FC236}">
                <a16:creationId xmlns:a16="http://schemas.microsoft.com/office/drawing/2014/main" id="{D46F6D4B-B781-4972-9232-197EBD7AAB6B}"/>
              </a:ext>
            </a:extLst>
          </p:cNvPr>
          <p:cNvSpPr>
            <a:spLocks noGrp="1"/>
          </p:cNvSpPr>
          <p:nvPr>
            <p:ph idx="1"/>
          </p:nvPr>
        </p:nvSpPr>
        <p:spPr/>
        <p:txBody>
          <a:bodyPr/>
          <a:lstStyle/>
          <a:p>
            <a:r>
              <a:rPr lang="tr-TR" dirty="0"/>
              <a:t>Nicel araştırmalarda insandan, kültürden bağımsız doğruları keşfetmek ve genelleştirmek amaçlanır. Nitel  yaklaşımda gerçekliğin zaman ve kültüre bağlı bir olgu olduğu varsayılır.</a:t>
            </a:r>
          </a:p>
          <a:p>
            <a:r>
              <a:rPr lang="tr-TR" dirty="0"/>
              <a:t>Sınırlı sayıda değişken kontrol ve ölçmeye olanak sağladığı için nicel araştırmalarda sınırlı sayıda değişken ele alınır. Nitel araştırmalar olay ve olguların arasında karmaşık ilişki olduğunu, birbirlerinden ayrı, bağımsız olmadığını varsayar.</a:t>
            </a:r>
          </a:p>
          <a:p>
            <a:r>
              <a:rPr lang="tr-TR" dirty="0"/>
              <a:t>Nicel araştırmalarda, pozitivizmin </a:t>
            </a:r>
            <a:r>
              <a:rPr lang="tr-TR" dirty="0" err="1"/>
              <a:t>varsayamına</a:t>
            </a:r>
            <a:r>
              <a:rPr lang="tr-TR" dirty="0"/>
              <a:t> bağlı olarak bilginin üretilmesi sürecinde araştırmacının nesnelliği önemlidir. Nitel araştırmalarda, araştırmacının sosyal değerleri ve gerçekliği göz ardı ederek yansız olması güçtür.</a:t>
            </a:r>
            <a:endParaRPr lang="en-US" dirty="0"/>
          </a:p>
        </p:txBody>
      </p:sp>
      <p:sp>
        <p:nvSpPr>
          <p:cNvPr id="4" name="Metin kutusu 3">
            <a:extLst>
              <a:ext uri="{FF2B5EF4-FFF2-40B4-BE49-F238E27FC236}">
                <a16:creationId xmlns:a16="http://schemas.microsoft.com/office/drawing/2014/main" id="{2287F4F8-53F9-4ADF-875E-B62A3BD1C7AF}"/>
              </a:ext>
            </a:extLst>
          </p:cNvPr>
          <p:cNvSpPr txBox="1"/>
          <p:nvPr/>
        </p:nvSpPr>
        <p:spPr>
          <a:xfrm>
            <a:off x="8428383" y="5911222"/>
            <a:ext cx="3458817" cy="369332"/>
          </a:xfrm>
          <a:prstGeom prst="rect">
            <a:avLst/>
          </a:prstGeom>
          <a:noFill/>
        </p:spPr>
        <p:txBody>
          <a:bodyPr wrap="square" rtlCol="0">
            <a:spAutoFit/>
          </a:bodyPr>
          <a:lstStyle/>
          <a:p>
            <a:r>
              <a:rPr lang="tr-TR" dirty="0"/>
              <a:t>(Yıldırım ve Şimşek , 2011)</a:t>
            </a:r>
            <a:endParaRPr lang="en-US" dirty="0"/>
          </a:p>
        </p:txBody>
      </p:sp>
    </p:spTree>
    <p:extLst>
      <p:ext uri="{BB962C8B-B14F-4D97-AF65-F5344CB8AC3E}">
        <p14:creationId xmlns:p14="http://schemas.microsoft.com/office/powerpoint/2010/main" val="1897502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942D2AF-0105-4571-8EF2-4898ACD0C1C5}"/>
              </a:ext>
            </a:extLst>
          </p:cNvPr>
          <p:cNvSpPr>
            <a:spLocks noGrp="1"/>
          </p:cNvSpPr>
          <p:nvPr>
            <p:ph type="title"/>
          </p:nvPr>
        </p:nvSpPr>
        <p:spPr/>
        <p:txBody>
          <a:bodyPr/>
          <a:lstStyle/>
          <a:p>
            <a:r>
              <a:rPr lang="tr-TR" dirty="0"/>
              <a:t>Nicel-Nitel Karşılaştırması</a:t>
            </a:r>
            <a:endParaRPr lang="en-US" dirty="0"/>
          </a:p>
        </p:txBody>
      </p:sp>
      <p:sp>
        <p:nvSpPr>
          <p:cNvPr id="3" name="İçerik Yer Tutucusu 2">
            <a:extLst>
              <a:ext uri="{FF2B5EF4-FFF2-40B4-BE49-F238E27FC236}">
                <a16:creationId xmlns:a16="http://schemas.microsoft.com/office/drawing/2014/main" id="{329DDAE5-803B-4CF4-8BCD-48120CA0B5F0}"/>
              </a:ext>
            </a:extLst>
          </p:cNvPr>
          <p:cNvSpPr>
            <a:spLocks noGrp="1"/>
          </p:cNvSpPr>
          <p:nvPr>
            <p:ph idx="1"/>
          </p:nvPr>
        </p:nvSpPr>
        <p:spPr/>
        <p:txBody>
          <a:bodyPr/>
          <a:lstStyle/>
          <a:p>
            <a:r>
              <a:rPr lang="tr-TR" dirty="0"/>
              <a:t>Amaç açısından karşılaştırılması:</a:t>
            </a:r>
          </a:p>
          <a:p>
            <a:pPr marL="0" indent="0">
              <a:buNone/>
            </a:pPr>
            <a:endParaRPr lang="en-US" dirty="0"/>
          </a:p>
        </p:txBody>
      </p:sp>
      <p:graphicFrame>
        <p:nvGraphicFramePr>
          <p:cNvPr id="4" name="Tablo 3">
            <a:extLst>
              <a:ext uri="{FF2B5EF4-FFF2-40B4-BE49-F238E27FC236}">
                <a16:creationId xmlns:a16="http://schemas.microsoft.com/office/drawing/2014/main" id="{AC31F122-904E-44FE-8CAB-6627C2444601}"/>
              </a:ext>
            </a:extLst>
          </p:cNvPr>
          <p:cNvGraphicFramePr>
            <a:graphicFrameLocks noGrp="1"/>
          </p:cNvGraphicFramePr>
          <p:nvPr>
            <p:extLst>
              <p:ext uri="{D42A27DB-BD31-4B8C-83A1-F6EECF244321}">
                <p14:modId xmlns:p14="http://schemas.microsoft.com/office/powerpoint/2010/main" val="2010412613"/>
              </p:ext>
            </p:extLst>
          </p:nvPr>
        </p:nvGraphicFramePr>
        <p:xfrm>
          <a:off x="2429565" y="3280731"/>
          <a:ext cx="8128000" cy="1595406"/>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4277307091"/>
                    </a:ext>
                  </a:extLst>
                </a:gridCol>
                <a:gridCol w="4064000">
                  <a:extLst>
                    <a:ext uri="{9D8B030D-6E8A-4147-A177-3AD203B41FA5}">
                      <a16:colId xmlns:a16="http://schemas.microsoft.com/office/drawing/2014/main" val="429778005"/>
                    </a:ext>
                  </a:extLst>
                </a:gridCol>
              </a:tblGrid>
              <a:tr h="482886">
                <a:tc>
                  <a:txBody>
                    <a:bodyPr/>
                    <a:lstStyle/>
                    <a:p>
                      <a:r>
                        <a:rPr lang="tr-TR" dirty="0"/>
                        <a:t>NİCEL ARAŞTIRMA</a:t>
                      </a:r>
                      <a:endParaRPr lang="en-US" dirty="0"/>
                    </a:p>
                  </a:txBody>
                  <a:tcPr/>
                </a:tc>
                <a:tc>
                  <a:txBody>
                    <a:bodyPr/>
                    <a:lstStyle/>
                    <a:p>
                      <a:r>
                        <a:rPr lang="tr-TR" dirty="0"/>
                        <a:t>NİTEL ARAŞTIRMA</a:t>
                      </a:r>
                      <a:endParaRPr lang="en-US" dirty="0"/>
                    </a:p>
                  </a:txBody>
                  <a:tcPr/>
                </a:tc>
                <a:extLst>
                  <a:ext uri="{0D108BD9-81ED-4DB2-BD59-A6C34878D82A}">
                    <a16:rowId xmlns:a16="http://schemas.microsoft.com/office/drawing/2014/main" val="3950286724"/>
                  </a:ext>
                </a:extLst>
              </a:tr>
              <a:tr h="370840">
                <a:tc>
                  <a:txBody>
                    <a:bodyPr/>
                    <a:lstStyle/>
                    <a:p>
                      <a:r>
                        <a:rPr lang="tr-TR" dirty="0"/>
                        <a:t>Genelleme</a:t>
                      </a:r>
                      <a:endParaRPr lang="en-US" dirty="0"/>
                    </a:p>
                  </a:txBody>
                  <a:tcPr/>
                </a:tc>
                <a:tc>
                  <a:txBody>
                    <a:bodyPr/>
                    <a:lstStyle/>
                    <a:p>
                      <a:r>
                        <a:rPr lang="tr-TR" dirty="0"/>
                        <a:t>Derinlemesine betimleme</a:t>
                      </a:r>
                      <a:endParaRPr lang="en-US" dirty="0"/>
                    </a:p>
                  </a:txBody>
                  <a:tcPr/>
                </a:tc>
                <a:extLst>
                  <a:ext uri="{0D108BD9-81ED-4DB2-BD59-A6C34878D82A}">
                    <a16:rowId xmlns:a16="http://schemas.microsoft.com/office/drawing/2014/main" val="1912538224"/>
                  </a:ext>
                </a:extLst>
              </a:tr>
              <a:tr h="370840">
                <a:tc>
                  <a:txBody>
                    <a:bodyPr/>
                    <a:lstStyle/>
                    <a:p>
                      <a:r>
                        <a:rPr lang="tr-TR" dirty="0"/>
                        <a:t>Tahmin</a:t>
                      </a:r>
                      <a:endParaRPr lang="en-US" dirty="0"/>
                    </a:p>
                  </a:txBody>
                  <a:tcPr/>
                </a:tc>
                <a:tc>
                  <a:txBody>
                    <a:bodyPr/>
                    <a:lstStyle/>
                    <a:p>
                      <a:r>
                        <a:rPr lang="tr-TR" dirty="0"/>
                        <a:t>Yorumlama</a:t>
                      </a:r>
                      <a:endParaRPr lang="en-US" dirty="0"/>
                    </a:p>
                  </a:txBody>
                  <a:tcPr/>
                </a:tc>
                <a:extLst>
                  <a:ext uri="{0D108BD9-81ED-4DB2-BD59-A6C34878D82A}">
                    <a16:rowId xmlns:a16="http://schemas.microsoft.com/office/drawing/2014/main" val="2997735232"/>
                  </a:ext>
                </a:extLst>
              </a:tr>
              <a:tr h="370840">
                <a:tc>
                  <a:txBody>
                    <a:bodyPr/>
                    <a:lstStyle/>
                    <a:p>
                      <a:r>
                        <a:rPr lang="tr-TR" dirty="0"/>
                        <a:t>Nedensellik ilişkisini açıklama</a:t>
                      </a:r>
                      <a:endParaRPr lang="en-US" dirty="0"/>
                    </a:p>
                  </a:txBody>
                  <a:tcPr/>
                </a:tc>
                <a:tc>
                  <a:txBody>
                    <a:bodyPr/>
                    <a:lstStyle/>
                    <a:p>
                      <a:r>
                        <a:rPr lang="tr-TR" dirty="0"/>
                        <a:t>Aktörlerin bakış açılarını anlama</a:t>
                      </a:r>
                      <a:endParaRPr lang="en-US" dirty="0"/>
                    </a:p>
                  </a:txBody>
                  <a:tcPr/>
                </a:tc>
                <a:extLst>
                  <a:ext uri="{0D108BD9-81ED-4DB2-BD59-A6C34878D82A}">
                    <a16:rowId xmlns:a16="http://schemas.microsoft.com/office/drawing/2014/main" val="868535064"/>
                  </a:ext>
                </a:extLst>
              </a:tr>
            </a:tbl>
          </a:graphicData>
        </a:graphic>
      </p:graphicFrame>
      <p:sp>
        <p:nvSpPr>
          <p:cNvPr id="5" name="Metin kutusu 4">
            <a:extLst>
              <a:ext uri="{FF2B5EF4-FFF2-40B4-BE49-F238E27FC236}">
                <a16:creationId xmlns:a16="http://schemas.microsoft.com/office/drawing/2014/main" id="{679F6265-057B-4E73-9478-AE2FE30E5DC0}"/>
              </a:ext>
            </a:extLst>
          </p:cNvPr>
          <p:cNvSpPr txBox="1"/>
          <p:nvPr/>
        </p:nvSpPr>
        <p:spPr>
          <a:xfrm>
            <a:off x="8666921" y="6233890"/>
            <a:ext cx="2837691" cy="369332"/>
          </a:xfrm>
          <a:prstGeom prst="rect">
            <a:avLst/>
          </a:prstGeom>
          <a:noFill/>
        </p:spPr>
        <p:txBody>
          <a:bodyPr wrap="square" rtlCol="0">
            <a:spAutoFit/>
          </a:bodyPr>
          <a:lstStyle/>
          <a:p>
            <a:r>
              <a:rPr lang="tr-TR" dirty="0"/>
              <a:t>(</a:t>
            </a:r>
            <a:r>
              <a:rPr lang="tr-TR" dirty="0" err="1"/>
              <a:t>Glesne</a:t>
            </a:r>
            <a:r>
              <a:rPr lang="tr-TR" dirty="0"/>
              <a:t> ve </a:t>
            </a:r>
            <a:r>
              <a:rPr lang="tr-TR" dirty="0" err="1"/>
              <a:t>Peskin</a:t>
            </a:r>
            <a:r>
              <a:rPr lang="tr-TR" dirty="0"/>
              <a:t>, 1992)</a:t>
            </a:r>
            <a:endParaRPr lang="en-US" dirty="0"/>
          </a:p>
        </p:txBody>
      </p:sp>
    </p:spTree>
    <p:extLst>
      <p:ext uri="{BB962C8B-B14F-4D97-AF65-F5344CB8AC3E}">
        <p14:creationId xmlns:p14="http://schemas.microsoft.com/office/powerpoint/2010/main" val="42352880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E7A8110-E138-4428-A9B5-0B15BEF18ED8}"/>
              </a:ext>
            </a:extLst>
          </p:cNvPr>
          <p:cNvSpPr>
            <a:spLocks noGrp="1"/>
          </p:cNvSpPr>
          <p:nvPr>
            <p:ph type="title"/>
          </p:nvPr>
        </p:nvSpPr>
        <p:spPr/>
        <p:txBody>
          <a:bodyPr/>
          <a:lstStyle/>
          <a:p>
            <a:r>
              <a:rPr lang="tr-TR" dirty="0"/>
              <a:t>Amaç açısından karşılaştırılması…</a:t>
            </a:r>
            <a:br>
              <a:rPr lang="tr-TR" dirty="0"/>
            </a:br>
            <a:endParaRPr lang="en-US" dirty="0"/>
          </a:p>
        </p:txBody>
      </p:sp>
      <p:sp>
        <p:nvSpPr>
          <p:cNvPr id="3" name="İçerik Yer Tutucusu 2">
            <a:extLst>
              <a:ext uri="{FF2B5EF4-FFF2-40B4-BE49-F238E27FC236}">
                <a16:creationId xmlns:a16="http://schemas.microsoft.com/office/drawing/2014/main" id="{B6A1F0B8-C9F8-4D63-B3C1-4F257339AF2D}"/>
              </a:ext>
            </a:extLst>
          </p:cNvPr>
          <p:cNvSpPr>
            <a:spLocks noGrp="1"/>
          </p:cNvSpPr>
          <p:nvPr>
            <p:ph idx="1"/>
          </p:nvPr>
        </p:nvSpPr>
        <p:spPr/>
        <p:txBody>
          <a:bodyPr/>
          <a:lstStyle/>
          <a:p>
            <a:r>
              <a:rPr lang="tr-TR" dirty="0"/>
              <a:t>Nicel araştırmalarda, çalışılan bir olgunun evrende normal dağıldığı ilkesinden yola çıkılarak örneklem üzerinde yapılan çalışmalar sonucunda elde edilen sonuçlar bütünü temsil eder. Nitel araştırmalarda bir olayın ayrıntılı çalışılması ve ilişkilerin sınırlı bir çerçevede anlaşılması daha önemlidir.</a:t>
            </a:r>
          </a:p>
          <a:p>
            <a:r>
              <a:rPr lang="tr-TR" dirty="0"/>
              <a:t>Nicel araştırmalarda evrene hakim olan yasalar bulunmaya çalışılırken  ileriye yönelik tahminde bulunulmaktadır. Nitel araştırmacılar, bir duruma egemen olan ilişkiler ağını belirli bir sistematik yaklaşımla yorumlamayı daha anlamlı bulurlar.</a:t>
            </a:r>
          </a:p>
          <a:p>
            <a:r>
              <a:rPr lang="tr-TR" dirty="0"/>
              <a:t>Nicel araştırmalarda, bir duruma neden olan ilişkiler sınırlı sayıdaki değişkenlere ve ilişkilere indirgenerek açıklanır. Nitel araştırmalarda, bir duruma dahil olan aktörlerin algı ve bakış açılarını yorumlamaya odaklanılır.</a:t>
            </a:r>
            <a:endParaRPr lang="en-US" dirty="0"/>
          </a:p>
        </p:txBody>
      </p:sp>
      <p:sp>
        <p:nvSpPr>
          <p:cNvPr id="4" name="Metin kutusu 3">
            <a:extLst>
              <a:ext uri="{FF2B5EF4-FFF2-40B4-BE49-F238E27FC236}">
                <a16:creationId xmlns:a16="http://schemas.microsoft.com/office/drawing/2014/main" id="{392E7C62-1F59-4732-A682-3B8BC8C0D6E1}"/>
              </a:ext>
            </a:extLst>
          </p:cNvPr>
          <p:cNvSpPr txBox="1"/>
          <p:nvPr/>
        </p:nvSpPr>
        <p:spPr>
          <a:xfrm>
            <a:off x="8428383" y="5911222"/>
            <a:ext cx="3458817" cy="369332"/>
          </a:xfrm>
          <a:prstGeom prst="rect">
            <a:avLst/>
          </a:prstGeom>
          <a:noFill/>
        </p:spPr>
        <p:txBody>
          <a:bodyPr wrap="square" rtlCol="0">
            <a:spAutoFit/>
          </a:bodyPr>
          <a:lstStyle/>
          <a:p>
            <a:r>
              <a:rPr lang="tr-TR" dirty="0"/>
              <a:t>(Yıldırım ve Şimşek , 2011)</a:t>
            </a:r>
            <a:endParaRPr lang="en-US" dirty="0"/>
          </a:p>
        </p:txBody>
      </p:sp>
    </p:spTree>
    <p:extLst>
      <p:ext uri="{BB962C8B-B14F-4D97-AF65-F5344CB8AC3E}">
        <p14:creationId xmlns:p14="http://schemas.microsoft.com/office/powerpoint/2010/main" val="18776473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942D2AF-0105-4571-8EF2-4898ACD0C1C5}"/>
              </a:ext>
            </a:extLst>
          </p:cNvPr>
          <p:cNvSpPr>
            <a:spLocks noGrp="1"/>
          </p:cNvSpPr>
          <p:nvPr>
            <p:ph type="title"/>
          </p:nvPr>
        </p:nvSpPr>
        <p:spPr/>
        <p:txBody>
          <a:bodyPr/>
          <a:lstStyle/>
          <a:p>
            <a:r>
              <a:rPr lang="tr-TR" dirty="0"/>
              <a:t>Nicel-Nitel Karşılaştırması</a:t>
            </a:r>
            <a:endParaRPr lang="en-US" dirty="0"/>
          </a:p>
        </p:txBody>
      </p:sp>
      <p:sp>
        <p:nvSpPr>
          <p:cNvPr id="3" name="İçerik Yer Tutucusu 2">
            <a:extLst>
              <a:ext uri="{FF2B5EF4-FFF2-40B4-BE49-F238E27FC236}">
                <a16:creationId xmlns:a16="http://schemas.microsoft.com/office/drawing/2014/main" id="{329DDAE5-803B-4CF4-8BCD-48120CA0B5F0}"/>
              </a:ext>
            </a:extLst>
          </p:cNvPr>
          <p:cNvSpPr>
            <a:spLocks noGrp="1"/>
          </p:cNvSpPr>
          <p:nvPr>
            <p:ph idx="1"/>
          </p:nvPr>
        </p:nvSpPr>
        <p:spPr/>
        <p:txBody>
          <a:bodyPr/>
          <a:lstStyle/>
          <a:p>
            <a:r>
              <a:rPr lang="tr-TR" dirty="0"/>
              <a:t>Yaklaşım açısından karşılaştırılması:</a:t>
            </a:r>
          </a:p>
          <a:p>
            <a:pPr marL="0" indent="0">
              <a:buNone/>
            </a:pPr>
            <a:endParaRPr lang="en-US" dirty="0"/>
          </a:p>
        </p:txBody>
      </p:sp>
      <p:graphicFrame>
        <p:nvGraphicFramePr>
          <p:cNvPr id="4" name="Tablo 3">
            <a:extLst>
              <a:ext uri="{FF2B5EF4-FFF2-40B4-BE49-F238E27FC236}">
                <a16:creationId xmlns:a16="http://schemas.microsoft.com/office/drawing/2014/main" id="{AC31F122-904E-44FE-8CAB-6627C2444601}"/>
              </a:ext>
            </a:extLst>
          </p:cNvPr>
          <p:cNvGraphicFramePr>
            <a:graphicFrameLocks noGrp="1"/>
          </p:cNvGraphicFramePr>
          <p:nvPr>
            <p:extLst>
              <p:ext uri="{D42A27DB-BD31-4B8C-83A1-F6EECF244321}">
                <p14:modId xmlns:p14="http://schemas.microsoft.com/office/powerpoint/2010/main" val="21546512"/>
              </p:ext>
            </p:extLst>
          </p:nvPr>
        </p:nvGraphicFramePr>
        <p:xfrm>
          <a:off x="2429565" y="3280731"/>
          <a:ext cx="8128000" cy="175260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4277307091"/>
                    </a:ext>
                  </a:extLst>
                </a:gridCol>
                <a:gridCol w="4064000">
                  <a:extLst>
                    <a:ext uri="{9D8B030D-6E8A-4147-A177-3AD203B41FA5}">
                      <a16:colId xmlns:a16="http://schemas.microsoft.com/office/drawing/2014/main" val="429778005"/>
                    </a:ext>
                  </a:extLst>
                </a:gridCol>
              </a:tblGrid>
              <a:tr h="370840">
                <a:tc>
                  <a:txBody>
                    <a:bodyPr/>
                    <a:lstStyle/>
                    <a:p>
                      <a:r>
                        <a:rPr lang="tr-TR" dirty="0"/>
                        <a:t>NİCEL ARAŞTIRMA</a:t>
                      </a:r>
                      <a:endParaRPr lang="en-US" dirty="0"/>
                    </a:p>
                  </a:txBody>
                  <a:tcPr/>
                </a:tc>
                <a:tc>
                  <a:txBody>
                    <a:bodyPr/>
                    <a:lstStyle/>
                    <a:p>
                      <a:r>
                        <a:rPr lang="tr-TR" dirty="0"/>
                        <a:t>NİTEL ARAŞTIRMA</a:t>
                      </a:r>
                      <a:endParaRPr lang="en-US" dirty="0"/>
                    </a:p>
                  </a:txBody>
                  <a:tcPr/>
                </a:tc>
                <a:extLst>
                  <a:ext uri="{0D108BD9-81ED-4DB2-BD59-A6C34878D82A}">
                    <a16:rowId xmlns:a16="http://schemas.microsoft.com/office/drawing/2014/main" val="3950286724"/>
                  </a:ext>
                </a:extLst>
              </a:tr>
              <a:tr h="370840">
                <a:tc>
                  <a:txBody>
                    <a:bodyPr/>
                    <a:lstStyle/>
                    <a:p>
                      <a:r>
                        <a:rPr lang="tr-TR" dirty="0"/>
                        <a:t>Kuram ve denence ile başlar</a:t>
                      </a:r>
                      <a:endParaRPr lang="en-US" dirty="0"/>
                    </a:p>
                  </a:txBody>
                  <a:tcPr/>
                </a:tc>
                <a:tc>
                  <a:txBody>
                    <a:bodyPr/>
                    <a:lstStyle/>
                    <a:p>
                      <a:r>
                        <a:rPr lang="tr-TR" dirty="0"/>
                        <a:t>Kuram ve denence ile son bulur</a:t>
                      </a:r>
                      <a:endParaRPr lang="en-US" dirty="0"/>
                    </a:p>
                  </a:txBody>
                  <a:tcPr/>
                </a:tc>
                <a:extLst>
                  <a:ext uri="{0D108BD9-81ED-4DB2-BD59-A6C34878D82A}">
                    <a16:rowId xmlns:a16="http://schemas.microsoft.com/office/drawing/2014/main" val="1912538224"/>
                  </a:ext>
                </a:extLst>
              </a:tr>
              <a:tr h="370840">
                <a:tc>
                  <a:txBody>
                    <a:bodyPr/>
                    <a:lstStyle/>
                    <a:p>
                      <a:r>
                        <a:rPr lang="tr-TR" dirty="0"/>
                        <a:t>Deney, manipülasyon ve kontrol</a:t>
                      </a:r>
                      <a:endParaRPr lang="en-US" dirty="0"/>
                    </a:p>
                  </a:txBody>
                  <a:tcPr/>
                </a:tc>
                <a:tc>
                  <a:txBody>
                    <a:bodyPr/>
                    <a:lstStyle/>
                    <a:p>
                      <a:r>
                        <a:rPr lang="tr-TR" dirty="0"/>
                        <a:t>Kendi bütünlüğü içinde ve doğal</a:t>
                      </a:r>
                      <a:endParaRPr lang="en-US" dirty="0"/>
                    </a:p>
                  </a:txBody>
                  <a:tcPr/>
                </a:tc>
                <a:extLst>
                  <a:ext uri="{0D108BD9-81ED-4DB2-BD59-A6C34878D82A}">
                    <a16:rowId xmlns:a16="http://schemas.microsoft.com/office/drawing/2014/main" val="2997735232"/>
                  </a:ext>
                </a:extLst>
              </a:tr>
              <a:tr h="370840">
                <a:tc>
                  <a:txBody>
                    <a:bodyPr/>
                    <a:lstStyle/>
                    <a:p>
                      <a:r>
                        <a:rPr lang="tr-TR" dirty="0"/>
                        <a:t>Standardize edilmiş veri toplama araçları</a:t>
                      </a:r>
                      <a:endParaRPr lang="en-US" dirty="0"/>
                    </a:p>
                  </a:txBody>
                  <a:tcPr/>
                </a:tc>
                <a:tc>
                  <a:txBody>
                    <a:bodyPr/>
                    <a:lstStyle/>
                    <a:p>
                      <a:r>
                        <a:rPr lang="tr-TR" dirty="0"/>
                        <a:t>Araştırmacının kendisinin veri toplama aracı olması</a:t>
                      </a:r>
                      <a:endParaRPr lang="en-US" dirty="0"/>
                    </a:p>
                  </a:txBody>
                  <a:tcPr/>
                </a:tc>
                <a:extLst>
                  <a:ext uri="{0D108BD9-81ED-4DB2-BD59-A6C34878D82A}">
                    <a16:rowId xmlns:a16="http://schemas.microsoft.com/office/drawing/2014/main" val="868535064"/>
                  </a:ext>
                </a:extLst>
              </a:tr>
            </a:tbl>
          </a:graphicData>
        </a:graphic>
      </p:graphicFrame>
      <p:sp>
        <p:nvSpPr>
          <p:cNvPr id="5" name="Metin kutusu 4">
            <a:extLst>
              <a:ext uri="{FF2B5EF4-FFF2-40B4-BE49-F238E27FC236}">
                <a16:creationId xmlns:a16="http://schemas.microsoft.com/office/drawing/2014/main" id="{EA4F96F4-B5EC-4493-8B21-9D88FB5B10A0}"/>
              </a:ext>
            </a:extLst>
          </p:cNvPr>
          <p:cNvSpPr txBox="1"/>
          <p:nvPr/>
        </p:nvSpPr>
        <p:spPr>
          <a:xfrm>
            <a:off x="8666921" y="6233890"/>
            <a:ext cx="2837691" cy="369332"/>
          </a:xfrm>
          <a:prstGeom prst="rect">
            <a:avLst/>
          </a:prstGeom>
          <a:noFill/>
        </p:spPr>
        <p:txBody>
          <a:bodyPr wrap="square" rtlCol="0">
            <a:spAutoFit/>
          </a:bodyPr>
          <a:lstStyle/>
          <a:p>
            <a:r>
              <a:rPr lang="tr-TR" dirty="0"/>
              <a:t>(</a:t>
            </a:r>
            <a:r>
              <a:rPr lang="tr-TR" dirty="0" err="1"/>
              <a:t>Glesne</a:t>
            </a:r>
            <a:r>
              <a:rPr lang="tr-TR" dirty="0"/>
              <a:t> ve </a:t>
            </a:r>
            <a:r>
              <a:rPr lang="tr-TR" dirty="0" err="1"/>
              <a:t>Peskin</a:t>
            </a:r>
            <a:r>
              <a:rPr lang="tr-TR" dirty="0"/>
              <a:t>, 1992)</a:t>
            </a:r>
            <a:endParaRPr lang="en-US" dirty="0"/>
          </a:p>
        </p:txBody>
      </p:sp>
    </p:spTree>
    <p:extLst>
      <p:ext uri="{BB962C8B-B14F-4D97-AF65-F5344CB8AC3E}">
        <p14:creationId xmlns:p14="http://schemas.microsoft.com/office/powerpoint/2010/main" val="2922108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59BE73B-24C5-4C14-A17D-1314413C0823}"/>
              </a:ext>
            </a:extLst>
          </p:cNvPr>
          <p:cNvSpPr>
            <a:spLocks noGrp="1"/>
          </p:cNvSpPr>
          <p:nvPr>
            <p:ph type="title"/>
          </p:nvPr>
        </p:nvSpPr>
        <p:spPr/>
        <p:txBody>
          <a:bodyPr/>
          <a:lstStyle/>
          <a:p>
            <a:r>
              <a:rPr lang="tr-TR" dirty="0"/>
              <a:t>Yaklaşım açısından karşılaştırılması…</a:t>
            </a:r>
            <a:br>
              <a:rPr lang="tr-TR" dirty="0"/>
            </a:br>
            <a:endParaRPr lang="en-US" dirty="0"/>
          </a:p>
        </p:txBody>
      </p:sp>
      <p:sp>
        <p:nvSpPr>
          <p:cNvPr id="3" name="İçerik Yer Tutucusu 2">
            <a:extLst>
              <a:ext uri="{FF2B5EF4-FFF2-40B4-BE49-F238E27FC236}">
                <a16:creationId xmlns:a16="http://schemas.microsoft.com/office/drawing/2014/main" id="{BED23C0D-E2D5-4A3A-A08D-AA0263A049B2}"/>
              </a:ext>
            </a:extLst>
          </p:cNvPr>
          <p:cNvSpPr>
            <a:spLocks noGrp="1"/>
          </p:cNvSpPr>
          <p:nvPr>
            <p:ph idx="1"/>
          </p:nvPr>
        </p:nvSpPr>
        <p:spPr/>
        <p:txBody>
          <a:bodyPr/>
          <a:lstStyle/>
          <a:p>
            <a:r>
              <a:rPr lang="tr-TR" dirty="0"/>
              <a:t>Nicel araştırma denence veya kuramla yola çıkarak, bu </a:t>
            </a:r>
            <a:r>
              <a:rPr lang="tr-TR" dirty="0" err="1"/>
              <a:t>denencelerin</a:t>
            </a:r>
            <a:r>
              <a:rPr lang="tr-TR" dirty="0"/>
              <a:t> geçerliğini ya da kuramın probleme ne derece uyduğunu test etmeyi deneyecektir(</a:t>
            </a:r>
            <a:r>
              <a:rPr lang="tr-TR" dirty="0" err="1"/>
              <a:t>tümdengelimci</a:t>
            </a:r>
            <a:r>
              <a:rPr lang="tr-TR" dirty="0"/>
              <a:t>). Nitel araştırma, aktörlerin bakış açılarından yola çıkarak sonuç elde etmeye çalışır ve bu sonuçlar belirli bir eğilim sergilediği zaman denence geliştirir (</a:t>
            </a:r>
            <a:r>
              <a:rPr lang="tr-TR" dirty="0" err="1"/>
              <a:t>tümevarımcı</a:t>
            </a:r>
            <a:r>
              <a:rPr lang="tr-TR" dirty="0"/>
              <a:t>).</a:t>
            </a:r>
          </a:p>
          <a:p>
            <a:r>
              <a:rPr lang="tr-TR" dirty="0"/>
              <a:t>Nicel araştırmalarda, hangi değişkenin hangi diğer değişkenler üzerinde etkili olduğunu bilmek ve ölçmek önemlidir. Nitel araştırmada, duruma özgü koşullar dışarıdan bir etki yoluyla manipüle edilmez.</a:t>
            </a:r>
          </a:p>
          <a:p>
            <a:r>
              <a:rPr lang="tr-TR" dirty="0"/>
              <a:t>Nicel araştırmalarda değişkenler arasındaki ilişkiyi ölçmeyi hedefleyen araçların olması gerekir. Nitel araştırmada, çalışılan duruma anlam verme bireysel yorumlamayı gerektirdiği için araştırmacı araştırma sürecinde önemli bir etkendir.</a:t>
            </a:r>
            <a:endParaRPr lang="en-US" dirty="0"/>
          </a:p>
          <a:p>
            <a:endParaRPr lang="en-US" dirty="0"/>
          </a:p>
        </p:txBody>
      </p:sp>
      <p:sp>
        <p:nvSpPr>
          <p:cNvPr id="4" name="Metin kutusu 3">
            <a:extLst>
              <a:ext uri="{FF2B5EF4-FFF2-40B4-BE49-F238E27FC236}">
                <a16:creationId xmlns:a16="http://schemas.microsoft.com/office/drawing/2014/main" id="{AA80EF95-0ED2-4E2B-9F4A-9C6A1A41F584}"/>
              </a:ext>
            </a:extLst>
          </p:cNvPr>
          <p:cNvSpPr txBox="1"/>
          <p:nvPr/>
        </p:nvSpPr>
        <p:spPr>
          <a:xfrm>
            <a:off x="8428383" y="5911222"/>
            <a:ext cx="3458817" cy="369332"/>
          </a:xfrm>
          <a:prstGeom prst="rect">
            <a:avLst/>
          </a:prstGeom>
          <a:noFill/>
        </p:spPr>
        <p:txBody>
          <a:bodyPr wrap="square" rtlCol="0">
            <a:spAutoFit/>
          </a:bodyPr>
          <a:lstStyle/>
          <a:p>
            <a:r>
              <a:rPr lang="tr-TR" dirty="0"/>
              <a:t>(Yıldırım ve Şimşek , 2011)</a:t>
            </a:r>
            <a:endParaRPr lang="en-US" dirty="0"/>
          </a:p>
        </p:txBody>
      </p:sp>
    </p:spTree>
    <p:extLst>
      <p:ext uri="{BB962C8B-B14F-4D97-AF65-F5344CB8AC3E}">
        <p14:creationId xmlns:p14="http://schemas.microsoft.com/office/powerpoint/2010/main" val="18519694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942D2AF-0105-4571-8EF2-4898ACD0C1C5}"/>
              </a:ext>
            </a:extLst>
          </p:cNvPr>
          <p:cNvSpPr>
            <a:spLocks noGrp="1"/>
          </p:cNvSpPr>
          <p:nvPr>
            <p:ph type="title"/>
          </p:nvPr>
        </p:nvSpPr>
        <p:spPr/>
        <p:txBody>
          <a:bodyPr/>
          <a:lstStyle/>
          <a:p>
            <a:r>
              <a:rPr lang="tr-TR" dirty="0"/>
              <a:t>Nicel-Nitel Karşılaştırması</a:t>
            </a:r>
            <a:endParaRPr lang="en-US" dirty="0"/>
          </a:p>
        </p:txBody>
      </p:sp>
      <p:sp>
        <p:nvSpPr>
          <p:cNvPr id="3" name="İçerik Yer Tutucusu 2">
            <a:extLst>
              <a:ext uri="{FF2B5EF4-FFF2-40B4-BE49-F238E27FC236}">
                <a16:creationId xmlns:a16="http://schemas.microsoft.com/office/drawing/2014/main" id="{329DDAE5-803B-4CF4-8BCD-48120CA0B5F0}"/>
              </a:ext>
            </a:extLst>
          </p:cNvPr>
          <p:cNvSpPr>
            <a:spLocks noGrp="1"/>
          </p:cNvSpPr>
          <p:nvPr>
            <p:ph idx="1"/>
          </p:nvPr>
        </p:nvSpPr>
        <p:spPr/>
        <p:txBody>
          <a:bodyPr/>
          <a:lstStyle/>
          <a:p>
            <a:r>
              <a:rPr lang="tr-TR" dirty="0"/>
              <a:t>Araştırmacının rolü açısından karşılaştırılması:</a:t>
            </a:r>
          </a:p>
          <a:p>
            <a:pPr marL="0" indent="0">
              <a:buNone/>
            </a:pPr>
            <a:endParaRPr lang="en-US" dirty="0"/>
          </a:p>
        </p:txBody>
      </p:sp>
      <p:graphicFrame>
        <p:nvGraphicFramePr>
          <p:cNvPr id="4" name="Tablo 3">
            <a:extLst>
              <a:ext uri="{FF2B5EF4-FFF2-40B4-BE49-F238E27FC236}">
                <a16:creationId xmlns:a16="http://schemas.microsoft.com/office/drawing/2014/main" id="{AC31F122-904E-44FE-8CAB-6627C2444601}"/>
              </a:ext>
            </a:extLst>
          </p:cNvPr>
          <p:cNvGraphicFramePr>
            <a:graphicFrameLocks noGrp="1"/>
          </p:cNvGraphicFramePr>
          <p:nvPr>
            <p:extLst>
              <p:ext uri="{D42A27DB-BD31-4B8C-83A1-F6EECF244321}">
                <p14:modId xmlns:p14="http://schemas.microsoft.com/office/powerpoint/2010/main" val="637720821"/>
              </p:ext>
            </p:extLst>
          </p:nvPr>
        </p:nvGraphicFramePr>
        <p:xfrm>
          <a:off x="2429565" y="3280731"/>
          <a:ext cx="8128000" cy="101092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4277307091"/>
                    </a:ext>
                  </a:extLst>
                </a:gridCol>
                <a:gridCol w="4064000">
                  <a:extLst>
                    <a:ext uri="{9D8B030D-6E8A-4147-A177-3AD203B41FA5}">
                      <a16:colId xmlns:a16="http://schemas.microsoft.com/office/drawing/2014/main" val="429778005"/>
                    </a:ext>
                  </a:extLst>
                </a:gridCol>
              </a:tblGrid>
              <a:tr h="370840">
                <a:tc>
                  <a:txBody>
                    <a:bodyPr/>
                    <a:lstStyle/>
                    <a:p>
                      <a:r>
                        <a:rPr lang="tr-TR" dirty="0"/>
                        <a:t>NİCEL ARAŞTIRMA</a:t>
                      </a:r>
                      <a:endParaRPr lang="en-US" dirty="0"/>
                    </a:p>
                  </a:txBody>
                  <a:tcPr/>
                </a:tc>
                <a:tc>
                  <a:txBody>
                    <a:bodyPr/>
                    <a:lstStyle/>
                    <a:p>
                      <a:r>
                        <a:rPr lang="tr-TR" dirty="0"/>
                        <a:t>NİTEL ARAŞTIRMA</a:t>
                      </a:r>
                      <a:endParaRPr lang="en-US" dirty="0"/>
                    </a:p>
                  </a:txBody>
                  <a:tcPr/>
                </a:tc>
                <a:extLst>
                  <a:ext uri="{0D108BD9-81ED-4DB2-BD59-A6C34878D82A}">
                    <a16:rowId xmlns:a16="http://schemas.microsoft.com/office/drawing/2014/main" val="3950286724"/>
                  </a:ext>
                </a:extLst>
              </a:tr>
              <a:tr h="370840">
                <a:tc>
                  <a:txBody>
                    <a:bodyPr/>
                    <a:lstStyle/>
                    <a:p>
                      <a:r>
                        <a:rPr lang="tr-TR" dirty="0"/>
                        <a:t>Olay ve olguların dışında, yansız ve nesnel</a:t>
                      </a:r>
                      <a:endParaRPr lang="en-US" dirty="0"/>
                    </a:p>
                  </a:txBody>
                  <a:tcPr/>
                </a:tc>
                <a:tc>
                  <a:txBody>
                    <a:bodyPr/>
                    <a:lstStyle/>
                    <a:p>
                      <a:r>
                        <a:rPr lang="tr-TR" dirty="0"/>
                        <a:t>Olay ve olgulara dahil, öznel bakış açılı</a:t>
                      </a:r>
                      <a:endParaRPr lang="en-US" dirty="0"/>
                    </a:p>
                  </a:txBody>
                  <a:tcPr/>
                </a:tc>
                <a:extLst>
                  <a:ext uri="{0D108BD9-81ED-4DB2-BD59-A6C34878D82A}">
                    <a16:rowId xmlns:a16="http://schemas.microsoft.com/office/drawing/2014/main" val="1912538224"/>
                  </a:ext>
                </a:extLst>
              </a:tr>
            </a:tbl>
          </a:graphicData>
        </a:graphic>
      </p:graphicFrame>
      <p:sp>
        <p:nvSpPr>
          <p:cNvPr id="5" name="Metin kutusu 4">
            <a:extLst>
              <a:ext uri="{FF2B5EF4-FFF2-40B4-BE49-F238E27FC236}">
                <a16:creationId xmlns:a16="http://schemas.microsoft.com/office/drawing/2014/main" id="{BB1F853F-6EA8-4D5F-AB1D-AE64EDB9B2E4}"/>
              </a:ext>
            </a:extLst>
          </p:cNvPr>
          <p:cNvSpPr txBox="1"/>
          <p:nvPr/>
        </p:nvSpPr>
        <p:spPr>
          <a:xfrm>
            <a:off x="8666921" y="6233890"/>
            <a:ext cx="2837691" cy="369332"/>
          </a:xfrm>
          <a:prstGeom prst="rect">
            <a:avLst/>
          </a:prstGeom>
          <a:noFill/>
        </p:spPr>
        <p:txBody>
          <a:bodyPr wrap="square" rtlCol="0">
            <a:spAutoFit/>
          </a:bodyPr>
          <a:lstStyle/>
          <a:p>
            <a:r>
              <a:rPr lang="tr-TR" dirty="0"/>
              <a:t>(</a:t>
            </a:r>
            <a:r>
              <a:rPr lang="tr-TR" dirty="0" err="1"/>
              <a:t>Glesne</a:t>
            </a:r>
            <a:r>
              <a:rPr lang="tr-TR" dirty="0"/>
              <a:t> ve </a:t>
            </a:r>
            <a:r>
              <a:rPr lang="tr-TR" dirty="0" err="1"/>
              <a:t>Peskin</a:t>
            </a:r>
            <a:r>
              <a:rPr lang="tr-TR" dirty="0"/>
              <a:t>, 1992)</a:t>
            </a:r>
            <a:endParaRPr lang="en-US" dirty="0"/>
          </a:p>
        </p:txBody>
      </p:sp>
    </p:spTree>
    <p:extLst>
      <p:ext uri="{BB962C8B-B14F-4D97-AF65-F5344CB8AC3E}">
        <p14:creationId xmlns:p14="http://schemas.microsoft.com/office/powerpoint/2010/main" val="23391961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10ACC1F-07B1-4414-911F-7BB92425C2BD}"/>
              </a:ext>
            </a:extLst>
          </p:cNvPr>
          <p:cNvSpPr>
            <a:spLocks noGrp="1"/>
          </p:cNvSpPr>
          <p:nvPr>
            <p:ph type="title"/>
          </p:nvPr>
        </p:nvSpPr>
        <p:spPr>
          <a:xfrm>
            <a:off x="2133601" y="928910"/>
            <a:ext cx="9371012" cy="1280890"/>
          </a:xfrm>
        </p:spPr>
        <p:txBody>
          <a:bodyPr>
            <a:normAutofit fontScale="90000"/>
          </a:bodyPr>
          <a:lstStyle/>
          <a:p>
            <a:r>
              <a:rPr lang="tr-TR" dirty="0"/>
              <a:t>Araştırmacının rolü açısından karşılaştırılması…</a:t>
            </a:r>
            <a:br>
              <a:rPr lang="tr-TR" dirty="0"/>
            </a:br>
            <a:endParaRPr lang="en-US" dirty="0"/>
          </a:p>
        </p:txBody>
      </p:sp>
      <p:sp>
        <p:nvSpPr>
          <p:cNvPr id="3" name="İçerik Yer Tutucusu 2">
            <a:extLst>
              <a:ext uri="{FF2B5EF4-FFF2-40B4-BE49-F238E27FC236}">
                <a16:creationId xmlns:a16="http://schemas.microsoft.com/office/drawing/2014/main" id="{921BC9ED-2D95-4816-91A8-A6AFB72A4A37}"/>
              </a:ext>
            </a:extLst>
          </p:cNvPr>
          <p:cNvSpPr>
            <a:spLocks noGrp="1"/>
          </p:cNvSpPr>
          <p:nvPr>
            <p:ph idx="1"/>
          </p:nvPr>
        </p:nvSpPr>
        <p:spPr>
          <a:xfrm>
            <a:off x="2014332" y="2421835"/>
            <a:ext cx="8468138" cy="3777622"/>
          </a:xfrm>
        </p:spPr>
        <p:txBody>
          <a:bodyPr>
            <a:normAutofit/>
          </a:bodyPr>
          <a:lstStyle/>
          <a:p>
            <a:r>
              <a:rPr lang="tr-TR" sz="2000" dirty="0"/>
              <a:t>Nicel araştırmada araştırmacıya yüklenen rol, kendinden bağımsız gerçeği yansız ve nesnel bir şekilde sunmasıdır. Nitel araştırmada ise gerçeklik insan tarafından oluşturulan yorumsal bir süreçtir. Bu yüzden onu oluşturan bireyden bağımsız düşünülemez.</a:t>
            </a:r>
            <a:endParaRPr lang="en-US" sz="2000" dirty="0"/>
          </a:p>
        </p:txBody>
      </p:sp>
      <p:sp>
        <p:nvSpPr>
          <p:cNvPr id="4" name="Dikdörtgen 3">
            <a:extLst>
              <a:ext uri="{FF2B5EF4-FFF2-40B4-BE49-F238E27FC236}">
                <a16:creationId xmlns:a16="http://schemas.microsoft.com/office/drawing/2014/main" id="{5AD4F160-37D1-4E39-BF76-8735357059BF}"/>
              </a:ext>
            </a:extLst>
          </p:cNvPr>
          <p:cNvSpPr/>
          <p:nvPr/>
        </p:nvSpPr>
        <p:spPr>
          <a:xfrm>
            <a:off x="7965060" y="5324926"/>
            <a:ext cx="2967479" cy="369332"/>
          </a:xfrm>
          <a:prstGeom prst="rect">
            <a:avLst/>
          </a:prstGeom>
        </p:spPr>
        <p:txBody>
          <a:bodyPr wrap="none">
            <a:spAutoFit/>
          </a:bodyPr>
          <a:lstStyle/>
          <a:p>
            <a:r>
              <a:rPr lang="tr-TR" dirty="0"/>
              <a:t>(Yıldırım ve Şimşek , 2011)</a:t>
            </a:r>
            <a:endParaRPr lang="en-US" dirty="0"/>
          </a:p>
        </p:txBody>
      </p:sp>
    </p:spTree>
    <p:extLst>
      <p:ext uri="{BB962C8B-B14F-4D97-AF65-F5344CB8AC3E}">
        <p14:creationId xmlns:p14="http://schemas.microsoft.com/office/powerpoint/2010/main" val="1869462401"/>
      </p:ext>
    </p:extLst>
  </p:cSld>
  <p:clrMapOvr>
    <a:masterClrMapping/>
  </p:clrMapOvr>
</p:sld>
</file>

<file path=ppt/theme/theme1.xml><?xml version="1.0" encoding="utf-8"?>
<a:theme xmlns:a="http://schemas.openxmlformats.org/drawingml/2006/main" name="Duma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104</TotalTime>
  <Words>571</Words>
  <Application>Microsoft Office PowerPoint</Application>
  <PresentationFormat>Geniş ekran</PresentationFormat>
  <Paragraphs>61</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Century Gothic</vt:lpstr>
      <vt:lpstr>Wingdings 3</vt:lpstr>
      <vt:lpstr>Duman</vt:lpstr>
      <vt:lpstr>PowerPoint Sunusu</vt:lpstr>
      <vt:lpstr>Nicel-Nitel Karşılaştırması</vt:lpstr>
      <vt:lpstr>Varsayım açısından karşılaştırılması…</vt:lpstr>
      <vt:lpstr>Nicel-Nitel Karşılaştırması</vt:lpstr>
      <vt:lpstr>Amaç açısından karşılaştırılması… </vt:lpstr>
      <vt:lpstr>Nicel-Nitel Karşılaştırması</vt:lpstr>
      <vt:lpstr>Yaklaşım açısından karşılaştırılması… </vt:lpstr>
      <vt:lpstr>Nicel-Nitel Karşılaştırması</vt:lpstr>
      <vt:lpstr>Araştırmacının rolü açısından karşılaştırılması… </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Bilim, Bilim Felsefesi, Bilimsel Araştırma ve Paradigmaları, Pozitivist Paradigma, Postpozitivist Paradigma</dc:title>
  <dc:creator>noname</dc:creator>
  <cp:lastModifiedBy>noname</cp:lastModifiedBy>
  <cp:revision>30</cp:revision>
  <dcterms:created xsi:type="dcterms:W3CDTF">2018-02-06T08:59:46Z</dcterms:created>
  <dcterms:modified xsi:type="dcterms:W3CDTF">2018-02-08T08:59:31Z</dcterms:modified>
</cp:coreProperties>
</file>