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0" r:id="rId3"/>
    <p:sldId id="261" r:id="rId4"/>
    <p:sldId id="263" r:id="rId5"/>
    <p:sldId id="264" r:id="rId6"/>
    <p:sldId id="265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7971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4470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316504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65362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732731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63692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22429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1469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9681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1380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4617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5319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9169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8562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438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0381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1569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dirty="0" smtClean="0">
                <a:solidFill>
                  <a:schemeClr val="tx1"/>
                </a:solidFill>
              </a:rPr>
              <a:t>Yönetim nedir?</a:t>
            </a:r>
            <a:endParaRPr lang="en-US" altLang="tr-TR" dirty="0" smtClean="0">
              <a:solidFill>
                <a:schemeClr val="tx1"/>
              </a:solidFill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1763486" y="1632857"/>
            <a:ext cx="9741126" cy="4278365"/>
          </a:xfrm>
        </p:spPr>
        <p:txBody>
          <a:bodyPr/>
          <a:lstStyle/>
          <a:p>
            <a:r>
              <a:rPr lang="tr-TR" altLang="tr-TR" dirty="0" smtClean="0">
                <a:latin typeface="Century Gothic" pitchFamily="34" charset="0"/>
              </a:rPr>
              <a:t>Bir başkası aracılığıyla iş yapma veya yaptırma faaliyetidir.  </a:t>
            </a:r>
            <a:endParaRPr lang="tr-TR" altLang="tr-TR" dirty="0" smtClean="0"/>
          </a:p>
          <a:p>
            <a:r>
              <a:rPr lang="tr-TR" altLang="tr-TR" dirty="0" smtClean="0"/>
              <a:t>Planlama, </a:t>
            </a:r>
            <a:r>
              <a:rPr lang="tr-TR" altLang="tr-TR" dirty="0" smtClean="0"/>
              <a:t>örgütleme, yöneltme, koordinasyon ve denetimin </a:t>
            </a:r>
            <a:r>
              <a:rPr lang="tr-TR" altLang="tr-TR" dirty="0" smtClean="0"/>
              <a:t>yapılarak işletmenin amaçlarına etkili bir şekilde ulaşma süreçlerine </a:t>
            </a:r>
            <a:r>
              <a:rPr lang="tr-TR" altLang="tr-TR" b="1" dirty="0" smtClean="0"/>
              <a:t>yönetim fonksiyonları </a:t>
            </a:r>
            <a:r>
              <a:rPr lang="tr-TR" altLang="tr-TR" dirty="0" smtClean="0"/>
              <a:t>denir.</a:t>
            </a:r>
          </a:p>
          <a:p>
            <a:r>
              <a:rPr lang="tr-TR" altLang="tr-TR" b="1" dirty="0" smtClean="0">
                <a:solidFill>
                  <a:schemeClr val="tx1"/>
                </a:solidFill>
              </a:rPr>
              <a:t>Yönetim Fonksiyonları;</a:t>
            </a:r>
          </a:p>
          <a:p>
            <a:pPr lvl="1"/>
            <a:r>
              <a:rPr lang="tr-TR" altLang="tr-TR" dirty="0"/>
              <a:t>Planlama</a:t>
            </a:r>
          </a:p>
          <a:p>
            <a:pPr lvl="1"/>
            <a:r>
              <a:rPr lang="tr-TR" altLang="tr-TR" dirty="0"/>
              <a:t>Örgütleme</a:t>
            </a:r>
          </a:p>
          <a:p>
            <a:pPr lvl="1"/>
            <a:r>
              <a:rPr lang="tr-TR" altLang="tr-TR" dirty="0"/>
              <a:t>Koordinasyon</a:t>
            </a:r>
          </a:p>
          <a:p>
            <a:pPr lvl="1"/>
            <a:r>
              <a:rPr lang="tr-TR" altLang="tr-TR" dirty="0"/>
              <a:t>Yöneltme</a:t>
            </a:r>
          </a:p>
          <a:p>
            <a:pPr lvl="1"/>
            <a:r>
              <a:rPr lang="tr-TR" altLang="tr-TR" dirty="0"/>
              <a:t>Denetim</a:t>
            </a:r>
            <a:endParaRPr lang="en-US" altLang="tr-TR" dirty="0"/>
          </a:p>
          <a:p>
            <a:pPr lvl="1"/>
            <a:endParaRPr lang="en-US" altLang="tr-TR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07771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613954"/>
            <a:ext cx="7772400" cy="757646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tr-TR" sz="4000" dirty="0">
                <a:solidFill>
                  <a:schemeClr val="tx1"/>
                </a:solidFill>
              </a:rPr>
              <a:t>Yönetim </a:t>
            </a:r>
            <a:r>
              <a:rPr lang="tr-TR" altLang="tr-TR" sz="3600" dirty="0" smtClean="0">
                <a:solidFill>
                  <a:schemeClr val="tx1"/>
                </a:solidFill>
              </a:rPr>
              <a:t>Fonksiyonları</a:t>
            </a:r>
            <a:endParaRPr lang="en-US" altLang="tr-TR" sz="4000" dirty="0">
              <a:solidFill>
                <a:schemeClr val="tx1"/>
              </a:solidFill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2209800" y="1763486"/>
            <a:ext cx="7772400" cy="4865913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tr-TR" altLang="tr-TR" b="1" dirty="0">
                <a:solidFill>
                  <a:schemeClr val="tx1"/>
                </a:solidFill>
              </a:rPr>
              <a:t>Planlama : </a:t>
            </a:r>
            <a:r>
              <a:rPr lang="tr-TR" altLang="tr-TR" dirty="0" smtClean="0"/>
              <a:t>Ne, </a:t>
            </a:r>
            <a:r>
              <a:rPr lang="tr-TR" altLang="tr-TR" dirty="0"/>
              <a:t>ne zaman, nerede, </a:t>
            </a:r>
            <a:r>
              <a:rPr lang="tr-TR" altLang="tr-TR" dirty="0" smtClean="0"/>
              <a:t>kim </a:t>
            </a:r>
            <a:r>
              <a:rPr lang="tr-TR" altLang="tr-TR" dirty="0"/>
              <a:t>ve nasıl yapılacağının önceden </a:t>
            </a:r>
            <a:r>
              <a:rPr lang="tr-TR" altLang="tr-TR" dirty="0" smtClean="0"/>
              <a:t>belirlenmesi olarak tanımlanmaktadır.</a:t>
            </a:r>
            <a:endParaRPr lang="tr-TR" altLang="tr-TR" dirty="0"/>
          </a:p>
          <a:p>
            <a:pPr marL="609600" indent="-609600">
              <a:buNone/>
            </a:pPr>
            <a:r>
              <a:rPr lang="tr-TR" altLang="tr-TR" dirty="0"/>
              <a:t>      </a:t>
            </a:r>
            <a:r>
              <a:rPr lang="tr-TR" altLang="tr-TR" dirty="0"/>
              <a:t>P</a:t>
            </a:r>
            <a:r>
              <a:rPr lang="tr-TR" altLang="tr-TR" dirty="0" smtClean="0"/>
              <a:t>lanlamanın </a:t>
            </a:r>
            <a:r>
              <a:rPr lang="tr-TR" altLang="tr-TR" dirty="0"/>
              <a:t>Aşamaları :</a:t>
            </a:r>
          </a:p>
          <a:p>
            <a:pPr marL="990600" lvl="1" indent="-533400">
              <a:buFontTx/>
              <a:buChar char="•"/>
            </a:pPr>
            <a:r>
              <a:rPr lang="tr-TR" altLang="tr-TR" dirty="0" smtClean="0"/>
              <a:t>Sorunların veya fırsatların </a:t>
            </a:r>
            <a:r>
              <a:rPr lang="tr-TR" altLang="tr-TR" dirty="0" smtClean="0"/>
              <a:t>tespiti</a:t>
            </a:r>
            <a:endParaRPr lang="tr-TR" altLang="tr-TR" dirty="0" smtClean="0"/>
          </a:p>
          <a:p>
            <a:pPr marL="990600" lvl="1" indent="-533400">
              <a:buFontTx/>
              <a:buChar char="•"/>
            </a:pPr>
            <a:r>
              <a:rPr lang="tr-TR" altLang="tr-TR" dirty="0" smtClean="0"/>
              <a:t>Amaçların belirlenmesi</a:t>
            </a:r>
          </a:p>
          <a:p>
            <a:pPr marL="990600" lvl="1" indent="-533400">
              <a:buFontTx/>
              <a:buChar char="•"/>
            </a:pPr>
            <a:r>
              <a:rPr lang="tr-TR" altLang="tr-TR" dirty="0" smtClean="0"/>
              <a:t>Planın dayandığı </a:t>
            </a:r>
            <a:r>
              <a:rPr lang="tr-TR" altLang="tr-TR" dirty="0" smtClean="0"/>
              <a:t>noktaların saptanması</a:t>
            </a:r>
            <a:endParaRPr lang="tr-TR" altLang="tr-TR" dirty="0" smtClean="0"/>
          </a:p>
          <a:p>
            <a:pPr marL="990600" lvl="1" indent="-533400">
              <a:buFontTx/>
              <a:buChar char="•"/>
            </a:pPr>
            <a:r>
              <a:rPr lang="tr-TR" altLang="tr-TR" dirty="0" smtClean="0"/>
              <a:t>Seçeneklerin </a:t>
            </a:r>
            <a:r>
              <a:rPr lang="tr-TR" altLang="tr-TR" dirty="0" smtClean="0"/>
              <a:t>belirlenerek, seçeneklerin değerlendirilmesi</a:t>
            </a:r>
            <a:endParaRPr lang="tr-TR" altLang="tr-TR" dirty="0" smtClean="0"/>
          </a:p>
          <a:p>
            <a:pPr marL="990600" lvl="1" indent="-533400">
              <a:buFontTx/>
              <a:buChar char="•"/>
            </a:pPr>
            <a:r>
              <a:rPr lang="tr-TR" altLang="tr-TR" dirty="0" smtClean="0"/>
              <a:t>En uygun </a:t>
            </a:r>
            <a:r>
              <a:rPr lang="tr-TR" altLang="tr-TR" dirty="0" smtClean="0"/>
              <a:t>alternatif yol bulunması ve </a:t>
            </a:r>
            <a:r>
              <a:rPr lang="tr-TR" altLang="tr-TR" dirty="0" smtClean="0"/>
              <a:t>seçilmesi</a:t>
            </a:r>
          </a:p>
          <a:p>
            <a:pPr marL="990600" lvl="1" indent="-533400">
              <a:buFontTx/>
              <a:buChar char="•"/>
            </a:pPr>
            <a:r>
              <a:rPr lang="tr-TR" altLang="tr-TR" dirty="0" smtClean="0"/>
              <a:t>Tek bir planlana bağlı kalmamak için B planının </a:t>
            </a:r>
            <a:r>
              <a:rPr lang="tr-TR" altLang="tr-TR" dirty="0" smtClean="0"/>
              <a:t>düzenlenmesi</a:t>
            </a:r>
          </a:p>
          <a:p>
            <a:pPr marL="990600" lvl="1" indent="-533400">
              <a:buFontTx/>
              <a:buChar char="•"/>
            </a:pPr>
            <a:r>
              <a:rPr lang="tr-TR" altLang="tr-TR" dirty="0" smtClean="0"/>
              <a:t>Planları</a:t>
            </a:r>
            <a:r>
              <a:rPr lang="tr-TR" altLang="tr-TR" dirty="0"/>
              <a:t> </a:t>
            </a:r>
            <a:r>
              <a:rPr lang="tr-TR" altLang="tr-TR" dirty="0" smtClean="0"/>
              <a:t>bütçelemek.</a:t>
            </a:r>
            <a:endParaRPr lang="en-US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3465592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000" dirty="0">
                <a:solidFill>
                  <a:schemeClr val="tx1"/>
                </a:solidFill>
              </a:rPr>
              <a:t>Yönetim </a:t>
            </a:r>
            <a:r>
              <a:rPr lang="tr-TR" altLang="tr-TR" dirty="0">
                <a:solidFill>
                  <a:schemeClr val="tx1"/>
                </a:solidFill>
              </a:rPr>
              <a:t>Fonksiyonları</a:t>
            </a:r>
            <a:endParaRPr lang="en-US" altLang="tr-TR" dirty="0" smtClean="0">
              <a:solidFill>
                <a:srgbClr val="FF0000"/>
              </a:solidFill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2050869" y="1724297"/>
            <a:ext cx="9453743" cy="4186925"/>
          </a:xfrm>
        </p:spPr>
        <p:txBody>
          <a:bodyPr/>
          <a:lstStyle/>
          <a:p>
            <a:pPr>
              <a:buFont typeface="+mj-lt"/>
              <a:buAutoNum type="arabicPeriod" startAt="2"/>
            </a:pPr>
            <a:r>
              <a:rPr lang="tr-TR" altLang="tr-TR" b="1" dirty="0" smtClean="0">
                <a:solidFill>
                  <a:schemeClr val="tx1"/>
                </a:solidFill>
              </a:rPr>
              <a:t>Örgütleme:</a:t>
            </a:r>
            <a:r>
              <a:rPr lang="tr-TR" altLang="tr-TR" dirty="0" smtClean="0">
                <a:solidFill>
                  <a:schemeClr val="tx1"/>
                </a:solidFill>
              </a:rPr>
              <a:t> </a:t>
            </a:r>
            <a:r>
              <a:rPr lang="tr-TR" altLang="tr-TR" dirty="0"/>
              <a:t>Belirli </a:t>
            </a:r>
            <a:r>
              <a:rPr lang="tr-TR" altLang="tr-TR" dirty="0" smtClean="0"/>
              <a:t>bir amaca </a:t>
            </a:r>
            <a:r>
              <a:rPr lang="tr-TR" altLang="tr-TR" dirty="0"/>
              <a:t>ulaşmak için yapılacak işlerin ve bu işleri yapacak kişilerin </a:t>
            </a:r>
            <a:r>
              <a:rPr lang="tr-TR" altLang="tr-TR" dirty="0" smtClean="0"/>
              <a:t>bir araya getirilmesidir.</a:t>
            </a:r>
            <a:endParaRPr lang="tr-TR" altLang="tr-TR" dirty="0"/>
          </a:p>
          <a:p>
            <a:pPr marL="609600" indent="-609600">
              <a:buNone/>
            </a:pPr>
            <a:r>
              <a:rPr lang="tr-TR" altLang="tr-TR" dirty="0"/>
              <a:t>   </a:t>
            </a:r>
            <a:r>
              <a:rPr lang="tr-TR" altLang="tr-TR" dirty="0" smtClean="0"/>
              <a:t>  </a:t>
            </a:r>
            <a:r>
              <a:rPr lang="tr-TR" altLang="tr-TR" dirty="0" smtClean="0"/>
              <a:t>Ö</a:t>
            </a:r>
            <a:r>
              <a:rPr lang="tr-TR" altLang="tr-TR" dirty="0" smtClean="0"/>
              <a:t>rgütlenme Aşamaları :</a:t>
            </a:r>
          </a:p>
          <a:p>
            <a:pPr lvl="1"/>
            <a:r>
              <a:rPr lang="tr-TR" altLang="tr-TR" dirty="0" smtClean="0"/>
              <a:t>Örgütsel </a:t>
            </a:r>
            <a:r>
              <a:rPr lang="tr-TR" altLang="tr-TR" dirty="0"/>
              <a:t>yapının kurulması</a:t>
            </a:r>
          </a:p>
          <a:p>
            <a:pPr marL="685800" lvl="1"/>
            <a:r>
              <a:rPr lang="tr-TR" altLang="tr-TR" dirty="0"/>
              <a:t>İlişkilerin saptanması</a:t>
            </a:r>
          </a:p>
          <a:p>
            <a:pPr marL="685800" lvl="1"/>
            <a:r>
              <a:rPr lang="tr-TR" altLang="tr-TR" dirty="0"/>
              <a:t>Görev tanımlarının yapılması</a:t>
            </a:r>
          </a:p>
          <a:p>
            <a:pPr marL="685800" lvl="1"/>
            <a:r>
              <a:rPr lang="tr-TR" altLang="tr-TR" dirty="0"/>
              <a:t>Görevin gerektirdiği niteliklerin tanımlanması</a:t>
            </a:r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3232189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000" dirty="0">
                <a:solidFill>
                  <a:schemeClr val="tx1"/>
                </a:solidFill>
              </a:rPr>
              <a:t>Yönetim </a:t>
            </a:r>
            <a:r>
              <a:rPr lang="tr-TR" altLang="tr-TR" dirty="0">
                <a:solidFill>
                  <a:schemeClr val="tx1"/>
                </a:solidFill>
              </a:rPr>
              <a:t>Fonksiyonları</a:t>
            </a:r>
            <a:endParaRPr lang="en-US" altLang="tr-TR" dirty="0" smtClean="0">
              <a:solidFill>
                <a:srgbClr val="FF0000"/>
              </a:solidFill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1907177" y="1905000"/>
            <a:ext cx="9597435" cy="4006222"/>
          </a:xfrm>
        </p:spPr>
        <p:txBody>
          <a:bodyPr/>
          <a:lstStyle/>
          <a:p>
            <a:pPr>
              <a:buFont typeface="+mj-lt"/>
              <a:buAutoNum type="arabicPeriod" startAt="3"/>
            </a:pPr>
            <a:r>
              <a:rPr lang="tr-TR" altLang="tr-TR" b="1" dirty="0" smtClean="0">
                <a:solidFill>
                  <a:schemeClr val="tx1"/>
                </a:solidFill>
              </a:rPr>
              <a:t>Koordinasyon </a:t>
            </a:r>
            <a:r>
              <a:rPr lang="tr-TR" altLang="tr-TR" dirty="0" smtClean="0">
                <a:solidFill>
                  <a:schemeClr val="tx1"/>
                </a:solidFill>
              </a:rPr>
              <a:t>: </a:t>
            </a:r>
            <a:r>
              <a:rPr lang="tr-TR" altLang="tr-TR" dirty="0">
                <a:solidFill>
                  <a:schemeClr val="tx1"/>
                </a:solidFill>
              </a:rPr>
              <a:t>Ö</a:t>
            </a:r>
            <a:r>
              <a:rPr lang="tr-TR" altLang="tr-TR" dirty="0" smtClean="0">
                <a:solidFill>
                  <a:schemeClr val="tx1"/>
                </a:solidFill>
              </a:rPr>
              <a:t>rgütün içindeki çeşitli bölümlerin yaptıkları işleri bir araya getirilmesidir.</a:t>
            </a:r>
          </a:p>
          <a:p>
            <a:pPr marL="0" indent="0">
              <a:buNone/>
            </a:pPr>
            <a:r>
              <a:rPr lang="tr-TR" altLang="tr-TR" dirty="0" smtClean="0">
                <a:solidFill>
                  <a:schemeClr val="tx1"/>
                </a:solidFill>
              </a:rPr>
              <a:t>      </a:t>
            </a:r>
            <a:r>
              <a:rPr lang="tr-TR" altLang="tr-TR" b="1" dirty="0" smtClean="0"/>
              <a:t>Etkin </a:t>
            </a:r>
            <a:r>
              <a:rPr lang="tr-TR" altLang="tr-TR" b="1" dirty="0" smtClean="0"/>
              <a:t>koordinasyon için ;</a:t>
            </a:r>
          </a:p>
          <a:p>
            <a:pPr lvl="1"/>
            <a:r>
              <a:rPr lang="tr-TR" altLang="tr-TR" dirty="0" smtClean="0"/>
              <a:t>İyi ve yalın bir organizasyon yapısı gereklidir.</a:t>
            </a:r>
          </a:p>
          <a:p>
            <a:pPr lvl="1"/>
            <a:r>
              <a:rPr lang="tr-TR" altLang="tr-TR" dirty="0" smtClean="0"/>
              <a:t>Plan ve programların </a:t>
            </a:r>
            <a:r>
              <a:rPr lang="tr-TR" altLang="tr-TR" dirty="0" smtClean="0"/>
              <a:t>birbirleriyle eş olması.</a:t>
            </a:r>
            <a:endParaRPr lang="tr-TR" altLang="tr-TR" dirty="0" smtClean="0"/>
          </a:p>
          <a:p>
            <a:pPr lvl="1"/>
            <a:r>
              <a:rPr lang="tr-TR" altLang="tr-TR" dirty="0" smtClean="0"/>
              <a:t>Özendirilme </a:t>
            </a:r>
            <a:endParaRPr lang="tr-TR" altLang="tr-TR" dirty="0" smtClean="0"/>
          </a:p>
          <a:p>
            <a:pPr lvl="1"/>
            <a:r>
              <a:rPr lang="tr-TR" altLang="tr-TR" dirty="0" smtClean="0"/>
              <a:t>İyi </a:t>
            </a:r>
            <a:r>
              <a:rPr lang="tr-TR" altLang="tr-TR" dirty="0" smtClean="0"/>
              <a:t>bir </a:t>
            </a:r>
            <a:r>
              <a:rPr lang="tr-TR" altLang="tr-TR" dirty="0" smtClean="0"/>
              <a:t>haberleşme sisteminin kurulması.</a:t>
            </a:r>
            <a:endParaRPr lang="en-US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25435536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000" dirty="0">
                <a:solidFill>
                  <a:schemeClr val="tx1"/>
                </a:solidFill>
              </a:rPr>
              <a:t>Yönetim </a:t>
            </a:r>
            <a:r>
              <a:rPr lang="tr-TR" altLang="tr-TR" dirty="0">
                <a:solidFill>
                  <a:schemeClr val="tx1"/>
                </a:solidFill>
              </a:rPr>
              <a:t>Fonksiyonları</a:t>
            </a:r>
            <a:endParaRPr lang="en-US" altLang="tr-TR" dirty="0" smtClean="0">
              <a:solidFill>
                <a:srgbClr val="FF0000"/>
              </a:solidFill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1802674" y="1645920"/>
            <a:ext cx="9701938" cy="426530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+mj-lt"/>
              <a:buAutoNum type="arabicPeriod" startAt="4"/>
            </a:pPr>
            <a:r>
              <a:rPr lang="tr-TR" altLang="tr-TR" b="1" dirty="0" smtClean="0">
                <a:solidFill>
                  <a:schemeClr val="tx1"/>
                </a:solidFill>
              </a:rPr>
              <a:t>Yöneltme </a:t>
            </a:r>
            <a:r>
              <a:rPr lang="tr-TR" altLang="tr-TR" b="1" dirty="0">
                <a:solidFill>
                  <a:schemeClr val="tx1"/>
                </a:solidFill>
              </a:rPr>
              <a:t>: </a:t>
            </a:r>
            <a:r>
              <a:rPr lang="tr-TR" altLang="tr-TR" dirty="0"/>
              <a:t>Ç</a:t>
            </a:r>
            <a:r>
              <a:rPr lang="tr-TR" altLang="tr-TR" dirty="0" smtClean="0"/>
              <a:t>alışanların </a:t>
            </a:r>
            <a:r>
              <a:rPr lang="tr-TR" altLang="tr-TR" dirty="0" smtClean="0"/>
              <a:t>kendilerine </a:t>
            </a:r>
            <a:r>
              <a:rPr lang="tr-TR" altLang="tr-TR" dirty="0"/>
              <a:t>verilen görevleri etkin bir biçimde yerine </a:t>
            </a:r>
            <a:r>
              <a:rPr lang="tr-TR" altLang="tr-TR" dirty="0" smtClean="0"/>
              <a:t>getirilmesini sağlamaktadır.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b="1" dirty="0" smtClean="0"/>
              <a:t>    Kapsamı :</a:t>
            </a:r>
          </a:p>
          <a:p>
            <a:pPr lvl="1">
              <a:lnSpc>
                <a:spcPct val="90000"/>
              </a:lnSpc>
            </a:pPr>
            <a:r>
              <a:rPr lang="tr-TR" altLang="tr-TR" dirty="0" smtClean="0"/>
              <a:t>Görevler, astların </a:t>
            </a:r>
            <a:r>
              <a:rPr lang="tr-TR" altLang="tr-TR" dirty="0"/>
              <a:t>özelliklerine göre hazırlanmış </a:t>
            </a:r>
            <a:r>
              <a:rPr lang="tr-TR" altLang="tr-TR" dirty="0" smtClean="0"/>
              <a:t>olmalı ve talimatlar açık ve anlaşılır olması gerekmektedir.</a:t>
            </a:r>
            <a:endParaRPr lang="tr-TR" altLang="tr-TR" dirty="0"/>
          </a:p>
          <a:p>
            <a:pPr lvl="1">
              <a:lnSpc>
                <a:spcPct val="90000"/>
              </a:lnSpc>
            </a:pPr>
            <a:r>
              <a:rPr lang="tr-TR" altLang="tr-TR" dirty="0" smtClean="0"/>
              <a:t>Eğitim faaliyetleri sürekli olması gerekir.</a:t>
            </a:r>
            <a:endParaRPr lang="tr-TR" altLang="tr-TR" dirty="0"/>
          </a:p>
          <a:p>
            <a:pPr lvl="1">
              <a:lnSpc>
                <a:spcPct val="90000"/>
              </a:lnSpc>
            </a:pPr>
            <a:r>
              <a:rPr lang="tr-TR" altLang="tr-TR" dirty="0" smtClean="0"/>
              <a:t>Çalışanların motivasyonu sağlanmalı</a:t>
            </a:r>
            <a:r>
              <a:rPr lang="tr-TR" altLang="tr-TR" dirty="0"/>
              <a:t> </a:t>
            </a:r>
            <a:r>
              <a:rPr lang="tr-TR" altLang="tr-TR" dirty="0" smtClean="0"/>
              <a:t>(</a:t>
            </a:r>
            <a:r>
              <a:rPr lang="tr-TR" altLang="tr-TR" dirty="0" smtClean="0"/>
              <a:t>Disiplin</a:t>
            </a:r>
            <a:r>
              <a:rPr lang="tr-TR" altLang="tr-TR" dirty="0"/>
              <a:t>, ödül ve ceza </a:t>
            </a:r>
            <a:r>
              <a:rPr lang="tr-TR" altLang="tr-TR" dirty="0" smtClean="0"/>
              <a:t>dengesi)</a:t>
            </a:r>
            <a:endParaRPr lang="tr-TR" altLang="tr-TR" dirty="0"/>
          </a:p>
          <a:p>
            <a:pPr lvl="1">
              <a:lnSpc>
                <a:spcPct val="90000"/>
              </a:lnSpc>
            </a:pPr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18345467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000" dirty="0">
                <a:solidFill>
                  <a:schemeClr val="tx1"/>
                </a:solidFill>
              </a:rPr>
              <a:t>Yönetim </a:t>
            </a:r>
            <a:r>
              <a:rPr lang="tr-TR" altLang="tr-TR" dirty="0">
                <a:solidFill>
                  <a:schemeClr val="tx1"/>
                </a:solidFill>
              </a:rPr>
              <a:t>Fonksiyonları</a:t>
            </a:r>
            <a:endParaRPr lang="en-US" altLang="tr-TR" dirty="0" smtClean="0">
              <a:solidFill>
                <a:srgbClr val="FF0000"/>
              </a:solidFill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2129246" y="1905000"/>
            <a:ext cx="9375366" cy="4006222"/>
          </a:xfrm>
        </p:spPr>
        <p:txBody>
          <a:bodyPr/>
          <a:lstStyle/>
          <a:p>
            <a:pPr eaLnBrk="1" hangingPunct="1">
              <a:buFont typeface="+mj-lt"/>
              <a:buAutoNum type="arabicPeriod" startAt="5"/>
            </a:pPr>
            <a:r>
              <a:rPr lang="tr-TR" altLang="tr-TR" b="1" dirty="0" smtClean="0">
                <a:solidFill>
                  <a:schemeClr val="tx1"/>
                </a:solidFill>
              </a:rPr>
              <a:t>Denetim </a:t>
            </a:r>
            <a:r>
              <a:rPr lang="tr-TR" altLang="tr-TR" b="1" dirty="0">
                <a:solidFill>
                  <a:schemeClr val="tx1"/>
                </a:solidFill>
              </a:rPr>
              <a:t>:</a:t>
            </a:r>
            <a:r>
              <a:rPr lang="tr-TR" altLang="tr-TR" dirty="0"/>
              <a:t> </a:t>
            </a:r>
            <a:r>
              <a:rPr lang="tr-TR" altLang="tr-TR" dirty="0" smtClean="0"/>
              <a:t>Örgütteki hedefler ile sonuçların karşılaştırılmasıyla ortaya çıkan sorunların nedeninin tespit edilmesidir.</a:t>
            </a:r>
            <a:endParaRPr lang="tr-TR" altLang="tr-TR" dirty="0"/>
          </a:p>
          <a:p>
            <a:pPr eaLnBrk="1" hangingPunct="1">
              <a:buFontTx/>
              <a:buNone/>
            </a:pPr>
            <a:r>
              <a:rPr lang="tr-TR" altLang="tr-TR" dirty="0"/>
              <a:t>   </a:t>
            </a:r>
            <a:r>
              <a:rPr lang="tr-TR" altLang="tr-TR" b="1" dirty="0"/>
              <a:t>Aşamaları :</a:t>
            </a:r>
          </a:p>
          <a:p>
            <a:pPr eaLnBrk="1" hangingPunct="1"/>
            <a:r>
              <a:rPr lang="tr-TR" altLang="tr-TR" dirty="0"/>
              <a:t>Standartların belirlenmesi</a:t>
            </a:r>
          </a:p>
          <a:p>
            <a:pPr eaLnBrk="1" hangingPunct="1"/>
            <a:r>
              <a:rPr lang="tr-TR" altLang="tr-TR" dirty="0"/>
              <a:t>Gerçekleşen durumun tespiti</a:t>
            </a:r>
          </a:p>
          <a:p>
            <a:pPr eaLnBrk="1" hangingPunct="1"/>
            <a:r>
              <a:rPr lang="tr-TR" altLang="tr-TR" dirty="0" smtClean="0"/>
              <a:t>Durum karşılaştırması</a:t>
            </a:r>
            <a:endParaRPr lang="tr-TR" altLang="tr-TR" dirty="0"/>
          </a:p>
          <a:p>
            <a:pPr eaLnBrk="1" hangingPunct="1"/>
            <a:r>
              <a:rPr lang="tr-TR" altLang="tr-TR" dirty="0"/>
              <a:t>Farklılıklar </a:t>
            </a:r>
            <a:r>
              <a:rPr lang="tr-TR" altLang="tr-TR" smtClean="0"/>
              <a:t>var ise </a:t>
            </a:r>
            <a:r>
              <a:rPr lang="tr-TR" altLang="tr-TR" dirty="0"/>
              <a:t>hareket tarzının belirlenmesi</a:t>
            </a:r>
          </a:p>
          <a:p>
            <a:pPr eaLnBrk="1" hangingPunct="1"/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190826818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29</TotalTime>
  <Words>258</Words>
  <Application>Microsoft Office PowerPoint</Application>
  <PresentationFormat>Geniş ekran</PresentationFormat>
  <Paragraphs>46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Duman</vt:lpstr>
      <vt:lpstr>Yönetim nedir?</vt:lpstr>
      <vt:lpstr>Yönetim Fonksiyonları</vt:lpstr>
      <vt:lpstr>Yönetim Fonksiyonları</vt:lpstr>
      <vt:lpstr>Yönetim Fonksiyonları</vt:lpstr>
      <vt:lpstr>Yönetim Fonksiyonları</vt:lpstr>
      <vt:lpstr>Yönetim Fonksiyonları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6</cp:revision>
  <dcterms:created xsi:type="dcterms:W3CDTF">2020-02-22T14:31:07Z</dcterms:created>
  <dcterms:modified xsi:type="dcterms:W3CDTF">2020-02-22T15:44:16Z</dcterms:modified>
</cp:coreProperties>
</file>