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27"/>
  </p:notesMasterIdLst>
  <p:sldIdLst>
    <p:sldId id="256" r:id="rId2"/>
    <p:sldId id="308" r:id="rId3"/>
    <p:sldId id="309" r:id="rId4"/>
    <p:sldId id="327" r:id="rId5"/>
    <p:sldId id="328" r:id="rId6"/>
    <p:sldId id="329" r:id="rId7"/>
    <p:sldId id="330" r:id="rId8"/>
    <p:sldId id="331" r:id="rId9"/>
    <p:sldId id="332" r:id="rId10"/>
    <p:sldId id="310" r:id="rId11"/>
    <p:sldId id="311" r:id="rId12"/>
    <p:sldId id="312" r:id="rId13"/>
    <p:sldId id="313" r:id="rId14"/>
    <p:sldId id="419" r:id="rId15"/>
    <p:sldId id="315" r:id="rId16"/>
    <p:sldId id="316" r:id="rId17"/>
    <p:sldId id="317" r:id="rId18"/>
    <p:sldId id="318" r:id="rId19"/>
    <p:sldId id="319" r:id="rId20"/>
    <p:sldId id="320" r:id="rId21"/>
    <p:sldId id="321" r:id="rId22"/>
    <p:sldId id="322" r:id="rId23"/>
    <p:sldId id="333" r:id="rId24"/>
    <p:sldId id="356" r:id="rId25"/>
    <p:sldId id="41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75" d="100"/>
          <a:sy n="75" d="100"/>
        </p:scale>
        <p:origin x="-1236"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794F70-D06C-4B31-9EAE-2D74CB17FC9F}"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2F119618-403F-40B9-95AD-822F64C61392}">
      <dgm:prSet/>
      <dgm:spPr/>
      <dgm:t>
        <a:bodyPr/>
        <a:lstStyle/>
        <a:p>
          <a:r>
            <a:rPr lang="tr-TR" b="1" dirty="0">
              <a:solidFill>
                <a:schemeClr val="tx1">
                  <a:lumMod val="75000"/>
                  <a:lumOff val="25000"/>
                </a:schemeClr>
              </a:solidFill>
            </a:rPr>
            <a:t>1)Hücre yaşayan organizmaların yapısal ve fonksiyonel temel birimidir. Bilinen tüm yaşayan canlılar bir yada birden çok hücreden oluşur.</a:t>
          </a:r>
          <a:endParaRPr lang="en-US" b="1" dirty="0">
            <a:solidFill>
              <a:schemeClr val="tx1">
                <a:lumMod val="75000"/>
                <a:lumOff val="25000"/>
              </a:schemeClr>
            </a:solidFill>
          </a:endParaRPr>
        </a:p>
      </dgm:t>
    </dgm:pt>
    <dgm:pt modelId="{922F3304-8DF8-428F-B4F0-D95447979C76}" type="parTrans" cxnId="{F6A5CF9A-E888-4B47-B14B-9A7D27A4994C}">
      <dgm:prSet/>
      <dgm:spPr/>
      <dgm:t>
        <a:bodyPr/>
        <a:lstStyle/>
        <a:p>
          <a:endParaRPr lang="en-US"/>
        </a:p>
      </dgm:t>
    </dgm:pt>
    <dgm:pt modelId="{89016CDC-52E5-4EC0-9097-91963ED7406C}" type="sibTrans" cxnId="{F6A5CF9A-E888-4B47-B14B-9A7D27A4994C}">
      <dgm:prSet/>
      <dgm:spPr/>
      <dgm:t>
        <a:bodyPr/>
        <a:lstStyle/>
        <a:p>
          <a:endParaRPr lang="en-US" b="1"/>
        </a:p>
      </dgm:t>
    </dgm:pt>
    <dgm:pt modelId="{66E11B91-FADB-4B3C-9702-E20B77BD12E0}">
      <dgm:prSet/>
      <dgm:spPr/>
      <dgm:t>
        <a:bodyPr/>
        <a:lstStyle/>
        <a:p>
          <a:r>
            <a:rPr lang="tr-TR" b="1" dirty="0">
              <a:solidFill>
                <a:schemeClr val="tx1">
                  <a:lumMod val="75000"/>
                  <a:lumOff val="25000"/>
                </a:schemeClr>
              </a:solidFill>
            </a:rPr>
            <a:t>2)Tüm hücreler var olan bir hücrenin bölünmesiyle meydana gelir.</a:t>
          </a:r>
          <a:endParaRPr lang="en-US" b="1" dirty="0">
            <a:solidFill>
              <a:schemeClr val="tx1">
                <a:lumMod val="75000"/>
                <a:lumOff val="25000"/>
              </a:schemeClr>
            </a:solidFill>
          </a:endParaRPr>
        </a:p>
      </dgm:t>
    </dgm:pt>
    <dgm:pt modelId="{75E613DE-4F10-4D8F-84F0-75AF0B158F7D}" type="parTrans" cxnId="{06C9297E-3312-4E64-BFAB-733CB2043570}">
      <dgm:prSet/>
      <dgm:spPr/>
      <dgm:t>
        <a:bodyPr/>
        <a:lstStyle/>
        <a:p>
          <a:endParaRPr lang="en-US"/>
        </a:p>
      </dgm:t>
    </dgm:pt>
    <dgm:pt modelId="{ADB1EB62-11CC-4848-951D-C705722B1DFB}" type="sibTrans" cxnId="{06C9297E-3312-4E64-BFAB-733CB2043570}">
      <dgm:prSet/>
      <dgm:spPr/>
      <dgm:t>
        <a:bodyPr/>
        <a:lstStyle/>
        <a:p>
          <a:endParaRPr lang="en-US" b="1"/>
        </a:p>
      </dgm:t>
    </dgm:pt>
    <dgm:pt modelId="{AC71930A-A5A2-4953-B052-1BDCF2F9DBC4}">
      <dgm:prSet/>
      <dgm:spPr/>
      <dgm:t>
        <a:bodyPr/>
        <a:lstStyle/>
        <a:p>
          <a:r>
            <a:rPr lang="tr-TR" b="1" dirty="0">
              <a:solidFill>
                <a:schemeClr val="tx1">
                  <a:lumMod val="75000"/>
                  <a:lumOff val="25000"/>
                </a:schemeClr>
              </a:solidFill>
            </a:rPr>
            <a:t>3)Tüm </a:t>
          </a:r>
          <a:r>
            <a:rPr lang="tr-TR" b="1" dirty="0" err="1">
              <a:solidFill>
                <a:schemeClr val="tx1">
                  <a:lumMod val="75000"/>
                  <a:lumOff val="25000"/>
                </a:schemeClr>
              </a:solidFill>
            </a:rPr>
            <a:t>metabolik</a:t>
          </a:r>
          <a:r>
            <a:rPr lang="tr-TR" b="1" dirty="0">
              <a:solidFill>
                <a:schemeClr val="tx1">
                  <a:lumMod val="75000"/>
                  <a:lumOff val="25000"/>
                </a:schemeClr>
              </a:solidFill>
            </a:rPr>
            <a:t> ve biyokimyasal enerji akışları hücrelerin içinde gerçekleşir.</a:t>
          </a:r>
          <a:endParaRPr lang="en-US" b="1" dirty="0">
            <a:solidFill>
              <a:schemeClr val="tx1">
                <a:lumMod val="75000"/>
                <a:lumOff val="25000"/>
              </a:schemeClr>
            </a:solidFill>
          </a:endParaRPr>
        </a:p>
      </dgm:t>
    </dgm:pt>
    <dgm:pt modelId="{12ECF933-888B-4359-85AB-D1B9C8F0009E}" type="parTrans" cxnId="{AC0113ED-B996-4F3C-8452-128AF55CD033}">
      <dgm:prSet/>
      <dgm:spPr/>
      <dgm:t>
        <a:bodyPr/>
        <a:lstStyle/>
        <a:p>
          <a:endParaRPr lang="en-US"/>
        </a:p>
      </dgm:t>
    </dgm:pt>
    <dgm:pt modelId="{2965044E-EABE-41D8-BD7A-5AD522223789}" type="sibTrans" cxnId="{AC0113ED-B996-4F3C-8452-128AF55CD033}">
      <dgm:prSet/>
      <dgm:spPr/>
      <dgm:t>
        <a:bodyPr/>
        <a:lstStyle/>
        <a:p>
          <a:endParaRPr lang="en-US" b="1"/>
        </a:p>
      </dgm:t>
    </dgm:pt>
    <dgm:pt modelId="{DBFEF398-3929-4FC4-830F-7CA0E784FF37}">
      <dgm:prSet/>
      <dgm:spPr/>
      <dgm:t>
        <a:bodyPr/>
        <a:lstStyle/>
        <a:p>
          <a:r>
            <a:rPr lang="tr-TR" b="1" dirty="0">
              <a:solidFill>
                <a:schemeClr val="tx1">
                  <a:lumMod val="75000"/>
                  <a:lumOff val="25000"/>
                </a:schemeClr>
              </a:solidFill>
            </a:rPr>
            <a:t>4)Hücreler sahip oldukları kalıtsal bilgiyi (</a:t>
          </a:r>
          <a:r>
            <a:rPr lang="tr-TR" b="1" dirty="0" err="1">
              <a:solidFill>
                <a:schemeClr val="tx1">
                  <a:lumMod val="75000"/>
                  <a:lumOff val="25000"/>
                </a:schemeClr>
              </a:solidFill>
            </a:rPr>
            <a:t>Nükleikasitler</a:t>
          </a:r>
          <a:r>
            <a:rPr lang="tr-TR" b="1" dirty="0">
              <a:solidFill>
                <a:schemeClr val="tx1">
                  <a:lumMod val="75000"/>
                  <a:lumOff val="25000"/>
                </a:schemeClr>
              </a:solidFill>
            </a:rPr>
            <a:t> yada DNA) hücre bölünmesi aracılığı ile bir hücreden diğer hücreye aktarırlar.</a:t>
          </a:r>
          <a:endParaRPr lang="en-US" b="1" dirty="0">
            <a:solidFill>
              <a:schemeClr val="tx1">
                <a:lumMod val="75000"/>
                <a:lumOff val="25000"/>
              </a:schemeClr>
            </a:solidFill>
          </a:endParaRPr>
        </a:p>
      </dgm:t>
    </dgm:pt>
    <dgm:pt modelId="{5531880A-2031-4DF2-8E82-DF7352843E6A}" type="parTrans" cxnId="{EE80D3D2-6132-4E11-9563-B541DEF75843}">
      <dgm:prSet/>
      <dgm:spPr/>
      <dgm:t>
        <a:bodyPr/>
        <a:lstStyle/>
        <a:p>
          <a:endParaRPr lang="en-US"/>
        </a:p>
      </dgm:t>
    </dgm:pt>
    <dgm:pt modelId="{DB803EDD-7E37-480B-87D6-22CFF2D3DC4F}" type="sibTrans" cxnId="{EE80D3D2-6132-4E11-9563-B541DEF75843}">
      <dgm:prSet/>
      <dgm:spPr/>
      <dgm:t>
        <a:bodyPr/>
        <a:lstStyle/>
        <a:p>
          <a:endParaRPr lang="en-US" b="1"/>
        </a:p>
      </dgm:t>
    </dgm:pt>
    <dgm:pt modelId="{C11ADF13-C514-441C-8C63-82FCA1761404}">
      <dgm:prSet/>
      <dgm:spPr/>
      <dgm:t>
        <a:bodyPr/>
        <a:lstStyle/>
        <a:p>
          <a:r>
            <a:rPr lang="tr-TR" b="1" dirty="0">
              <a:solidFill>
                <a:schemeClr val="tx1">
                  <a:lumMod val="75000"/>
                  <a:lumOff val="25000"/>
                </a:schemeClr>
              </a:solidFill>
            </a:rPr>
            <a:t>5)Benzer türlere ait olan organizmalardaki tüm hücreler temel olarak aynı kimyasal yapıya sahiptir.</a:t>
          </a:r>
          <a:endParaRPr lang="en-US" b="1" dirty="0">
            <a:solidFill>
              <a:schemeClr val="tx1">
                <a:lumMod val="75000"/>
                <a:lumOff val="25000"/>
              </a:schemeClr>
            </a:solidFill>
          </a:endParaRPr>
        </a:p>
      </dgm:t>
    </dgm:pt>
    <dgm:pt modelId="{BE6A2494-C413-4E90-8F76-1C9FE523B1F8}" type="parTrans" cxnId="{BC8B5BC3-1B4C-4952-8F05-4A9291727667}">
      <dgm:prSet/>
      <dgm:spPr/>
      <dgm:t>
        <a:bodyPr/>
        <a:lstStyle/>
        <a:p>
          <a:endParaRPr lang="en-US"/>
        </a:p>
      </dgm:t>
    </dgm:pt>
    <dgm:pt modelId="{8E26C6F1-FC04-4FA2-9726-60A741DFC78E}" type="sibTrans" cxnId="{BC8B5BC3-1B4C-4952-8F05-4A9291727667}">
      <dgm:prSet/>
      <dgm:spPr/>
      <dgm:t>
        <a:bodyPr/>
        <a:lstStyle/>
        <a:p>
          <a:endParaRPr lang="en-US"/>
        </a:p>
      </dgm:t>
    </dgm:pt>
    <dgm:pt modelId="{81F8A274-F57D-804E-9E16-99E13C089886}" type="pres">
      <dgm:prSet presAssocID="{48794F70-D06C-4B31-9EAE-2D74CB17FC9F}" presName="outerComposite" presStyleCnt="0">
        <dgm:presLayoutVars>
          <dgm:chMax val="5"/>
          <dgm:dir/>
          <dgm:resizeHandles val="exact"/>
        </dgm:presLayoutVars>
      </dgm:prSet>
      <dgm:spPr/>
      <dgm:t>
        <a:bodyPr/>
        <a:lstStyle/>
        <a:p>
          <a:endParaRPr lang="tr-TR"/>
        </a:p>
      </dgm:t>
    </dgm:pt>
    <dgm:pt modelId="{9A83C5D3-9365-A947-9E00-8D5B022C911C}" type="pres">
      <dgm:prSet presAssocID="{48794F70-D06C-4B31-9EAE-2D74CB17FC9F}" presName="dummyMaxCanvas" presStyleCnt="0">
        <dgm:presLayoutVars/>
      </dgm:prSet>
      <dgm:spPr/>
    </dgm:pt>
    <dgm:pt modelId="{4D6A00FD-DD2A-3C42-BAD6-3EE7897F7093}" type="pres">
      <dgm:prSet presAssocID="{48794F70-D06C-4B31-9EAE-2D74CB17FC9F}" presName="FiveNodes_1" presStyleLbl="node1" presStyleIdx="0" presStyleCnt="5">
        <dgm:presLayoutVars>
          <dgm:bulletEnabled val="1"/>
        </dgm:presLayoutVars>
      </dgm:prSet>
      <dgm:spPr/>
      <dgm:t>
        <a:bodyPr/>
        <a:lstStyle/>
        <a:p>
          <a:endParaRPr lang="tr-TR"/>
        </a:p>
      </dgm:t>
    </dgm:pt>
    <dgm:pt modelId="{7AE63484-1FF5-1041-AF99-92C7325C19CC}" type="pres">
      <dgm:prSet presAssocID="{48794F70-D06C-4B31-9EAE-2D74CB17FC9F}" presName="FiveNodes_2" presStyleLbl="node1" presStyleIdx="1" presStyleCnt="5">
        <dgm:presLayoutVars>
          <dgm:bulletEnabled val="1"/>
        </dgm:presLayoutVars>
      </dgm:prSet>
      <dgm:spPr/>
      <dgm:t>
        <a:bodyPr/>
        <a:lstStyle/>
        <a:p>
          <a:endParaRPr lang="tr-TR"/>
        </a:p>
      </dgm:t>
    </dgm:pt>
    <dgm:pt modelId="{CE30DCCE-19DA-D845-A548-394502DFFF0A}" type="pres">
      <dgm:prSet presAssocID="{48794F70-D06C-4B31-9EAE-2D74CB17FC9F}" presName="FiveNodes_3" presStyleLbl="node1" presStyleIdx="2" presStyleCnt="5">
        <dgm:presLayoutVars>
          <dgm:bulletEnabled val="1"/>
        </dgm:presLayoutVars>
      </dgm:prSet>
      <dgm:spPr/>
      <dgm:t>
        <a:bodyPr/>
        <a:lstStyle/>
        <a:p>
          <a:endParaRPr lang="tr-TR"/>
        </a:p>
      </dgm:t>
    </dgm:pt>
    <dgm:pt modelId="{DE4AF4B8-234F-9849-ABD4-11447CE8A448}" type="pres">
      <dgm:prSet presAssocID="{48794F70-D06C-4B31-9EAE-2D74CB17FC9F}" presName="FiveNodes_4" presStyleLbl="node1" presStyleIdx="3" presStyleCnt="5">
        <dgm:presLayoutVars>
          <dgm:bulletEnabled val="1"/>
        </dgm:presLayoutVars>
      </dgm:prSet>
      <dgm:spPr/>
      <dgm:t>
        <a:bodyPr/>
        <a:lstStyle/>
        <a:p>
          <a:endParaRPr lang="tr-TR"/>
        </a:p>
      </dgm:t>
    </dgm:pt>
    <dgm:pt modelId="{9A8E99D2-86A3-7544-81EE-7A9E91E2FD1A}" type="pres">
      <dgm:prSet presAssocID="{48794F70-D06C-4B31-9EAE-2D74CB17FC9F}" presName="FiveNodes_5" presStyleLbl="node1" presStyleIdx="4" presStyleCnt="5">
        <dgm:presLayoutVars>
          <dgm:bulletEnabled val="1"/>
        </dgm:presLayoutVars>
      </dgm:prSet>
      <dgm:spPr/>
      <dgm:t>
        <a:bodyPr/>
        <a:lstStyle/>
        <a:p>
          <a:endParaRPr lang="tr-TR"/>
        </a:p>
      </dgm:t>
    </dgm:pt>
    <dgm:pt modelId="{D753E4D9-2488-EF49-A709-E02BEADA192E}" type="pres">
      <dgm:prSet presAssocID="{48794F70-D06C-4B31-9EAE-2D74CB17FC9F}" presName="FiveConn_1-2" presStyleLbl="fgAccFollowNode1" presStyleIdx="0" presStyleCnt="4">
        <dgm:presLayoutVars>
          <dgm:bulletEnabled val="1"/>
        </dgm:presLayoutVars>
      </dgm:prSet>
      <dgm:spPr/>
      <dgm:t>
        <a:bodyPr/>
        <a:lstStyle/>
        <a:p>
          <a:endParaRPr lang="tr-TR"/>
        </a:p>
      </dgm:t>
    </dgm:pt>
    <dgm:pt modelId="{5627C804-8503-0F44-9D7A-0E059CE576F1}" type="pres">
      <dgm:prSet presAssocID="{48794F70-D06C-4B31-9EAE-2D74CB17FC9F}" presName="FiveConn_2-3" presStyleLbl="fgAccFollowNode1" presStyleIdx="1" presStyleCnt="4">
        <dgm:presLayoutVars>
          <dgm:bulletEnabled val="1"/>
        </dgm:presLayoutVars>
      </dgm:prSet>
      <dgm:spPr/>
      <dgm:t>
        <a:bodyPr/>
        <a:lstStyle/>
        <a:p>
          <a:endParaRPr lang="tr-TR"/>
        </a:p>
      </dgm:t>
    </dgm:pt>
    <dgm:pt modelId="{B804E77A-ABEA-4D48-B79F-5FF2A43B9788}" type="pres">
      <dgm:prSet presAssocID="{48794F70-D06C-4B31-9EAE-2D74CB17FC9F}" presName="FiveConn_3-4" presStyleLbl="fgAccFollowNode1" presStyleIdx="2" presStyleCnt="4">
        <dgm:presLayoutVars>
          <dgm:bulletEnabled val="1"/>
        </dgm:presLayoutVars>
      </dgm:prSet>
      <dgm:spPr/>
      <dgm:t>
        <a:bodyPr/>
        <a:lstStyle/>
        <a:p>
          <a:endParaRPr lang="tr-TR"/>
        </a:p>
      </dgm:t>
    </dgm:pt>
    <dgm:pt modelId="{01E0D0E4-476A-C044-836C-1041A160F5AD}" type="pres">
      <dgm:prSet presAssocID="{48794F70-D06C-4B31-9EAE-2D74CB17FC9F}" presName="FiveConn_4-5" presStyleLbl="fgAccFollowNode1" presStyleIdx="3" presStyleCnt="4">
        <dgm:presLayoutVars>
          <dgm:bulletEnabled val="1"/>
        </dgm:presLayoutVars>
      </dgm:prSet>
      <dgm:spPr/>
      <dgm:t>
        <a:bodyPr/>
        <a:lstStyle/>
        <a:p>
          <a:endParaRPr lang="tr-TR"/>
        </a:p>
      </dgm:t>
    </dgm:pt>
    <dgm:pt modelId="{223E12F9-0C46-FD42-A671-3576A5B82556}" type="pres">
      <dgm:prSet presAssocID="{48794F70-D06C-4B31-9EAE-2D74CB17FC9F}" presName="FiveNodes_1_text" presStyleLbl="node1" presStyleIdx="4" presStyleCnt="5">
        <dgm:presLayoutVars>
          <dgm:bulletEnabled val="1"/>
        </dgm:presLayoutVars>
      </dgm:prSet>
      <dgm:spPr/>
      <dgm:t>
        <a:bodyPr/>
        <a:lstStyle/>
        <a:p>
          <a:endParaRPr lang="tr-TR"/>
        </a:p>
      </dgm:t>
    </dgm:pt>
    <dgm:pt modelId="{4472414D-1210-CC40-BB45-90B1CFEB5423}" type="pres">
      <dgm:prSet presAssocID="{48794F70-D06C-4B31-9EAE-2D74CB17FC9F}" presName="FiveNodes_2_text" presStyleLbl="node1" presStyleIdx="4" presStyleCnt="5">
        <dgm:presLayoutVars>
          <dgm:bulletEnabled val="1"/>
        </dgm:presLayoutVars>
      </dgm:prSet>
      <dgm:spPr/>
      <dgm:t>
        <a:bodyPr/>
        <a:lstStyle/>
        <a:p>
          <a:endParaRPr lang="tr-TR"/>
        </a:p>
      </dgm:t>
    </dgm:pt>
    <dgm:pt modelId="{4551C73A-DC03-0A44-8365-79D77AD35A5D}" type="pres">
      <dgm:prSet presAssocID="{48794F70-D06C-4B31-9EAE-2D74CB17FC9F}" presName="FiveNodes_3_text" presStyleLbl="node1" presStyleIdx="4" presStyleCnt="5">
        <dgm:presLayoutVars>
          <dgm:bulletEnabled val="1"/>
        </dgm:presLayoutVars>
      </dgm:prSet>
      <dgm:spPr/>
      <dgm:t>
        <a:bodyPr/>
        <a:lstStyle/>
        <a:p>
          <a:endParaRPr lang="tr-TR"/>
        </a:p>
      </dgm:t>
    </dgm:pt>
    <dgm:pt modelId="{40456DFE-460E-BC43-A7C6-50F7A481451A}" type="pres">
      <dgm:prSet presAssocID="{48794F70-D06C-4B31-9EAE-2D74CB17FC9F}" presName="FiveNodes_4_text" presStyleLbl="node1" presStyleIdx="4" presStyleCnt="5">
        <dgm:presLayoutVars>
          <dgm:bulletEnabled val="1"/>
        </dgm:presLayoutVars>
      </dgm:prSet>
      <dgm:spPr/>
      <dgm:t>
        <a:bodyPr/>
        <a:lstStyle/>
        <a:p>
          <a:endParaRPr lang="tr-TR"/>
        </a:p>
      </dgm:t>
    </dgm:pt>
    <dgm:pt modelId="{74BA7035-B12A-5945-BC72-BB9D2F50FC80}" type="pres">
      <dgm:prSet presAssocID="{48794F70-D06C-4B31-9EAE-2D74CB17FC9F}" presName="FiveNodes_5_text" presStyleLbl="node1" presStyleIdx="4" presStyleCnt="5">
        <dgm:presLayoutVars>
          <dgm:bulletEnabled val="1"/>
        </dgm:presLayoutVars>
      </dgm:prSet>
      <dgm:spPr/>
      <dgm:t>
        <a:bodyPr/>
        <a:lstStyle/>
        <a:p>
          <a:endParaRPr lang="tr-TR"/>
        </a:p>
      </dgm:t>
    </dgm:pt>
  </dgm:ptLst>
  <dgm:cxnLst>
    <dgm:cxn modelId="{B62A0328-0E81-FF48-9B2A-BDCC0D71A039}" type="presOf" srcId="{66E11B91-FADB-4B3C-9702-E20B77BD12E0}" destId="{4472414D-1210-CC40-BB45-90B1CFEB5423}" srcOrd="1" destOrd="0" presId="urn:microsoft.com/office/officeart/2005/8/layout/vProcess5"/>
    <dgm:cxn modelId="{897F8329-F2E1-D04E-B111-F42A86F2C5E4}" type="presOf" srcId="{DBFEF398-3929-4FC4-830F-7CA0E784FF37}" destId="{DE4AF4B8-234F-9849-ABD4-11447CE8A448}" srcOrd="0" destOrd="0" presId="urn:microsoft.com/office/officeart/2005/8/layout/vProcess5"/>
    <dgm:cxn modelId="{B6764A62-D7A1-0246-AAB8-AF17BC940B74}" type="presOf" srcId="{C11ADF13-C514-441C-8C63-82FCA1761404}" destId="{74BA7035-B12A-5945-BC72-BB9D2F50FC80}" srcOrd="1" destOrd="0" presId="urn:microsoft.com/office/officeart/2005/8/layout/vProcess5"/>
    <dgm:cxn modelId="{BC8B5BC3-1B4C-4952-8F05-4A9291727667}" srcId="{48794F70-D06C-4B31-9EAE-2D74CB17FC9F}" destId="{C11ADF13-C514-441C-8C63-82FCA1761404}" srcOrd="4" destOrd="0" parTransId="{BE6A2494-C413-4E90-8F76-1C9FE523B1F8}" sibTransId="{8E26C6F1-FC04-4FA2-9726-60A741DFC78E}"/>
    <dgm:cxn modelId="{F30DDDCA-5326-E143-AAA5-01CB97283803}" type="presOf" srcId="{AC71930A-A5A2-4953-B052-1BDCF2F9DBC4}" destId="{4551C73A-DC03-0A44-8365-79D77AD35A5D}" srcOrd="1" destOrd="0" presId="urn:microsoft.com/office/officeart/2005/8/layout/vProcess5"/>
    <dgm:cxn modelId="{18CAE871-D95A-CF43-A893-32B17429CF3F}" type="presOf" srcId="{ADB1EB62-11CC-4848-951D-C705722B1DFB}" destId="{5627C804-8503-0F44-9D7A-0E059CE576F1}" srcOrd="0" destOrd="0" presId="urn:microsoft.com/office/officeart/2005/8/layout/vProcess5"/>
    <dgm:cxn modelId="{5B5B09F3-1FB1-8840-A5AB-23D901417F82}" type="presOf" srcId="{AC71930A-A5A2-4953-B052-1BDCF2F9DBC4}" destId="{CE30DCCE-19DA-D845-A548-394502DFFF0A}" srcOrd="0" destOrd="0" presId="urn:microsoft.com/office/officeart/2005/8/layout/vProcess5"/>
    <dgm:cxn modelId="{E14C23CA-F12E-0E48-A8DC-1094ADEE762F}" type="presOf" srcId="{48794F70-D06C-4B31-9EAE-2D74CB17FC9F}" destId="{81F8A274-F57D-804E-9E16-99E13C089886}" srcOrd="0" destOrd="0" presId="urn:microsoft.com/office/officeart/2005/8/layout/vProcess5"/>
    <dgm:cxn modelId="{D72FF819-0A9C-BF44-A774-9DCAB0338D7A}" type="presOf" srcId="{2F119618-403F-40B9-95AD-822F64C61392}" destId="{4D6A00FD-DD2A-3C42-BAD6-3EE7897F7093}" srcOrd="0" destOrd="0" presId="urn:microsoft.com/office/officeart/2005/8/layout/vProcess5"/>
    <dgm:cxn modelId="{EE80D3D2-6132-4E11-9563-B541DEF75843}" srcId="{48794F70-D06C-4B31-9EAE-2D74CB17FC9F}" destId="{DBFEF398-3929-4FC4-830F-7CA0E784FF37}" srcOrd="3" destOrd="0" parTransId="{5531880A-2031-4DF2-8E82-DF7352843E6A}" sibTransId="{DB803EDD-7E37-480B-87D6-22CFF2D3DC4F}"/>
    <dgm:cxn modelId="{06C9297E-3312-4E64-BFAB-733CB2043570}" srcId="{48794F70-D06C-4B31-9EAE-2D74CB17FC9F}" destId="{66E11B91-FADB-4B3C-9702-E20B77BD12E0}" srcOrd="1" destOrd="0" parTransId="{75E613DE-4F10-4D8F-84F0-75AF0B158F7D}" sibTransId="{ADB1EB62-11CC-4848-951D-C705722B1DFB}"/>
    <dgm:cxn modelId="{F6A5CF9A-E888-4B47-B14B-9A7D27A4994C}" srcId="{48794F70-D06C-4B31-9EAE-2D74CB17FC9F}" destId="{2F119618-403F-40B9-95AD-822F64C61392}" srcOrd="0" destOrd="0" parTransId="{922F3304-8DF8-428F-B4F0-D95447979C76}" sibTransId="{89016CDC-52E5-4EC0-9097-91963ED7406C}"/>
    <dgm:cxn modelId="{3D6E61A2-021B-BB45-94A1-60BB4B4AAAD8}" type="presOf" srcId="{C11ADF13-C514-441C-8C63-82FCA1761404}" destId="{9A8E99D2-86A3-7544-81EE-7A9E91E2FD1A}" srcOrd="0" destOrd="0" presId="urn:microsoft.com/office/officeart/2005/8/layout/vProcess5"/>
    <dgm:cxn modelId="{409B8E02-752F-6D44-B565-7E570047421F}" type="presOf" srcId="{2965044E-EABE-41D8-BD7A-5AD522223789}" destId="{B804E77A-ABEA-4D48-B79F-5FF2A43B9788}" srcOrd="0" destOrd="0" presId="urn:microsoft.com/office/officeart/2005/8/layout/vProcess5"/>
    <dgm:cxn modelId="{22FF2CF0-20DA-BE4A-AE88-E88745EB9FA7}" type="presOf" srcId="{66E11B91-FADB-4B3C-9702-E20B77BD12E0}" destId="{7AE63484-1FF5-1041-AF99-92C7325C19CC}" srcOrd="0" destOrd="0" presId="urn:microsoft.com/office/officeart/2005/8/layout/vProcess5"/>
    <dgm:cxn modelId="{1F3C9A4E-3BF0-B24D-B4D3-B0210A6DEBE8}" type="presOf" srcId="{DB803EDD-7E37-480B-87D6-22CFF2D3DC4F}" destId="{01E0D0E4-476A-C044-836C-1041A160F5AD}" srcOrd="0" destOrd="0" presId="urn:microsoft.com/office/officeart/2005/8/layout/vProcess5"/>
    <dgm:cxn modelId="{E1BC7F6C-DD48-824E-A027-48F43CF72484}" type="presOf" srcId="{2F119618-403F-40B9-95AD-822F64C61392}" destId="{223E12F9-0C46-FD42-A671-3576A5B82556}" srcOrd="1" destOrd="0" presId="urn:microsoft.com/office/officeart/2005/8/layout/vProcess5"/>
    <dgm:cxn modelId="{AC0113ED-B996-4F3C-8452-128AF55CD033}" srcId="{48794F70-D06C-4B31-9EAE-2D74CB17FC9F}" destId="{AC71930A-A5A2-4953-B052-1BDCF2F9DBC4}" srcOrd="2" destOrd="0" parTransId="{12ECF933-888B-4359-85AB-D1B9C8F0009E}" sibTransId="{2965044E-EABE-41D8-BD7A-5AD522223789}"/>
    <dgm:cxn modelId="{922B32CA-76A6-324A-AC97-BE42D5E1445E}" type="presOf" srcId="{89016CDC-52E5-4EC0-9097-91963ED7406C}" destId="{D753E4D9-2488-EF49-A709-E02BEADA192E}" srcOrd="0" destOrd="0" presId="urn:microsoft.com/office/officeart/2005/8/layout/vProcess5"/>
    <dgm:cxn modelId="{DD4E043E-ED6C-9E48-AD6D-9E9F9D1471CE}" type="presOf" srcId="{DBFEF398-3929-4FC4-830F-7CA0E784FF37}" destId="{40456DFE-460E-BC43-A7C6-50F7A481451A}" srcOrd="1" destOrd="0" presId="urn:microsoft.com/office/officeart/2005/8/layout/vProcess5"/>
    <dgm:cxn modelId="{FDC37443-8A01-8741-A490-9C2C1ECC79F3}" type="presParOf" srcId="{81F8A274-F57D-804E-9E16-99E13C089886}" destId="{9A83C5D3-9365-A947-9E00-8D5B022C911C}" srcOrd="0" destOrd="0" presId="urn:microsoft.com/office/officeart/2005/8/layout/vProcess5"/>
    <dgm:cxn modelId="{20762CA2-C2BA-F048-94B1-9C72A2CB1D15}" type="presParOf" srcId="{81F8A274-F57D-804E-9E16-99E13C089886}" destId="{4D6A00FD-DD2A-3C42-BAD6-3EE7897F7093}" srcOrd="1" destOrd="0" presId="urn:microsoft.com/office/officeart/2005/8/layout/vProcess5"/>
    <dgm:cxn modelId="{287A933C-0B82-0F46-A204-7C81A8575788}" type="presParOf" srcId="{81F8A274-F57D-804E-9E16-99E13C089886}" destId="{7AE63484-1FF5-1041-AF99-92C7325C19CC}" srcOrd="2" destOrd="0" presId="urn:microsoft.com/office/officeart/2005/8/layout/vProcess5"/>
    <dgm:cxn modelId="{823212CB-1194-864B-82E7-3E9B3C95873A}" type="presParOf" srcId="{81F8A274-F57D-804E-9E16-99E13C089886}" destId="{CE30DCCE-19DA-D845-A548-394502DFFF0A}" srcOrd="3" destOrd="0" presId="urn:microsoft.com/office/officeart/2005/8/layout/vProcess5"/>
    <dgm:cxn modelId="{6420BE15-50C1-F443-8F00-B518B4D9F5D9}" type="presParOf" srcId="{81F8A274-F57D-804E-9E16-99E13C089886}" destId="{DE4AF4B8-234F-9849-ABD4-11447CE8A448}" srcOrd="4" destOrd="0" presId="urn:microsoft.com/office/officeart/2005/8/layout/vProcess5"/>
    <dgm:cxn modelId="{A6F483DC-FE3D-1A4E-A408-BDE264E96286}" type="presParOf" srcId="{81F8A274-F57D-804E-9E16-99E13C089886}" destId="{9A8E99D2-86A3-7544-81EE-7A9E91E2FD1A}" srcOrd="5" destOrd="0" presId="urn:microsoft.com/office/officeart/2005/8/layout/vProcess5"/>
    <dgm:cxn modelId="{5C7195F4-8BD4-8D4A-8CC6-AFFCA307A267}" type="presParOf" srcId="{81F8A274-F57D-804E-9E16-99E13C089886}" destId="{D753E4D9-2488-EF49-A709-E02BEADA192E}" srcOrd="6" destOrd="0" presId="urn:microsoft.com/office/officeart/2005/8/layout/vProcess5"/>
    <dgm:cxn modelId="{3827D7FF-551A-254F-9E05-49BD7D4B4D98}" type="presParOf" srcId="{81F8A274-F57D-804E-9E16-99E13C089886}" destId="{5627C804-8503-0F44-9D7A-0E059CE576F1}" srcOrd="7" destOrd="0" presId="urn:microsoft.com/office/officeart/2005/8/layout/vProcess5"/>
    <dgm:cxn modelId="{C9123A85-D986-094E-BED7-0B15466BF9F8}" type="presParOf" srcId="{81F8A274-F57D-804E-9E16-99E13C089886}" destId="{B804E77A-ABEA-4D48-B79F-5FF2A43B9788}" srcOrd="8" destOrd="0" presId="urn:microsoft.com/office/officeart/2005/8/layout/vProcess5"/>
    <dgm:cxn modelId="{4575537B-433B-D945-8558-0B75F9F6DE20}" type="presParOf" srcId="{81F8A274-F57D-804E-9E16-99E13C089886}" destId="{01E0D0E4-476A-C044-836C-1041A160F5AD}" srcOrd="9" destOrd="0" presId="urn:microsoft.com/office/officeart/2005/8/layout/vProcess5"/>
    <dgm:cxn modelId="{6A8614B8-31BA-AC49-9BBB-325F050CCEA2}" type="presParOf" srcId="{81F8A274-F57D-804E-9E16-99E13C089886}" destId="{223E12F9-0C46-FD42-A671-3576A5B82556}" srcOrd="10" destOrd="0" presId="urn:microsoft.com/office/officeart/2005/8/layout/vProcess5"/>
    <dgm:cxn modelId="{9DA0D57B-81A8-D74A-9813-8B36839B88DF}" type="presParOf" srcId="{81F8A274-F57D-804E-9E16-99E13C089886}" destId="{4472414D-1210-CC40-BB45-90B1CFEB5423}" srcOrd="11" destOrd="0" presId="urn:microsoft.com/office/officeart/2005/8/layout/vProcess5"/>
    <dgm:cxn modelId="{30E688E1-79C3-C541-AD28-74A7FC6DD7D1}" type="presParOf" srcId="{81F8A274-F57D-804E-9E16-99E13C089886}" destId="{4551C73A-DC03-0A44-8365-79D77AD35A5D}" srcOrd="12" destOrd="0" presId="urn:microsoft.com/office/officeart/2005/8/layout/vProcess5"/>
    <dgm:cxn modelId="{422B4BF6-CC34-C440-92F9-D7CCA8C2CEB4}" type="presParOf" srcId="{81F8A274-F57D-804E-9E16-99E13C089886}" destId="{40456DFE-460E-BC43-A7C6-50F7A481451A}" srcOrd="13" destOrd="0" presId="urn:microsoft.com/office/officeart/2005/8/layout/vProcess5"/>
    <dgm:cxn modelId="{CA63859E-276A-5745-90C3-182F68CFF499}" type="presParOf" srcId="{81F8A274-F57D-804E-9E16-99E13C089886}" destId="{74BA7035-B12A-5945-BC72-BB9D2F50FC80}"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D6A00FD-DD2A-3C42-BAD6-3EE7897F7093}">
      <dsp:nvSpPr>
        <dsp:cNvPr id="0" name=""/>
        <dsp:cNvSpPr/>
      </dsp:nvSpPr>
      <dsp:spPr>
        <a:xfrm>
          <a:off x="0" y="0"/>
          <a:ext cx="4353023" cy="1129284"/>
        </a:xfrm>
        <a:prstGeom prst="roundRect">
          <a:avLst>
            <a:gd name="adj" fmla="val 10000"/>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tr-TR" sz="1400" b="1" kern="1200" dirty="0">
              <a:solidFill>
                <a:schemeClr val="tx1">
                  <a:lumMod val="75000"/>
                  <a:lumOff val="25000"/>
                </a:schemeClr>
              </a:solidFill>
            </a:rPr>
            <a:t>1)Hücre yaşayan organizmaların yapısal ve fonksiyonel temel birimidir. Bilinen tüm yaşayan canlılar bir yada birden çok hücreden oluşur.</a:t>
          </a:r>
          <a:endParaRPr lang="en-US" sz="1400" b="1" kern="1200" dirty="0">
            <a:solidFill>
              <a:schemeClr val="tx1">
                <a:lumMod val="75000"/>
                <a:lumOff val="25000"/>
              </a:schemeClr>
            </a:solidFill>
          </a:endParaRPr>
        </a:p>
      </dsp:txBody>
      <dsp:txXfrm>
        <a:off x="0" y="0"/>
        <a:ext cx="3068462" cy="1129284"/>
      </dsp:txXfrm>
    </dsp:sp>
    <dsp:sp modelId="{7AE63484-1FF5-1041-AF99-92C7325C19CC}">
      <dsp:nvSpPr>
        <dsp:cNvPr id="0" name=""/>
        <dsp:cNvSpPr/>
      </dsp:nvSpPr>
      <dsp:spPr>
        <a:xfrm>
          <a:off x="325063" y="1286129"/>
          <a:ext cx="4353023" cy="1129284"/>
        </a:xfrm>
        <a:prstGeom prst="roundRect">
          <a:avLst>
            <a:gd name="adj" fmla="val 10000"/>
          </a:avLst>
        </a:prstGeom>
        <a:gradFill rotWithShape="0">
          <a:gsLst>
            <a:gs pos="0">
              <a:schemeClr val="accent2">
                <a:hueOff val="-2587972"/>
                <a:satOff val="11465"/>
                <a:lumOff val="-4216"/>
                <a:alphaOff val="0"/>
                <a:tint val="97000"/>
                <a:satMod val="100000"/>
                <a:lumMod val="102000"/>
              </a:schemeClr>
            </a:gs>
            <a:gs pos="50000">
              <a:schemeClr val="accent2">
                <a:hueOff val="-2587972"/>
                <a:satOff val="11465"/>
                <a:lumOff val="-4216"/>
                <a:alphaOff val="0"/>
                <a:shade val="100000"/>
                <a:satMod val="103000"/>
                <a:lumMod val="100000"/>
              </a:schemeClr>
            </a:gs>
            <a:gs pos="100000">
              <a:schemeClr val="accent2">
                <a:hueOff val="-2587972"/>
                <a:satOff val="11465"/>
                <a:lumOff val="-421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tr-TR" sz="1400" b="1" kern="1200" dirty="0">
              <a:solidFill>
                <a:schemeClr val="tx1">
                  <a:lumMod val="75000"/>
                  <a:lumOff val="25000"/>
                </a:schemeClr>
              </a:solidFill>
            </a:rPr>
            <a:t>2)Tüm hücreler var olan bir hücrenin bölünmesiyle meydana gelir.</a:t>
          </a:r>
          <a:endParaRPr lang="en-US" sz="1400" b="1" kern="1200" dirty="0">
            <a:solidFill>
              <a:schemeClr val="tx1">
                <a:lumMod val="75000"/>
                <a:lumOff val="25000"/>
              </a:schemeClr>
            </a:solidFill>
          </a:endParaRPr>
        </a:p>
      </dsp:txBody>
      <dsp:txXfrm>
        <a:off x="325063" y="1286129"/>
        <a:ext cx="3293925" cy="1129284"/>
      </dsp:txXfrm>
    </dsp:sp>
    <dsp:sp modelId="{CE30DCCE-19DA-D845-A548-394502DFFF0A}">
      <dsp:nvSpPr>
        <dsp:cNvPr id="0" name=""/>
        <dsp:cNvSpPr/>
      </dsp:nvSpPr>
      <dsp:spPr>
        <a:xfrm>
          <a:off x="650126" y="2572257"/>
          <a:ext cx="4353023" cy="1129284"/>
        </a:xfrm>
        <a:prstGeom prst="roundRect">
          <a:avLst>
            <a:gd name="adj" fmla="val 10000"/>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tr-TR" sz="1400" b="1" kern="1200" dirty="0">
              <a:solidFill>
                <a:schemeClr val="tx1">
                  <a:lumMod val="75000"/>
                  <a:lumOff val="25000"/>
                </a:schemeClr>
              </a:solidFill>
            </a:rPr>
            <a:t>3)Tüm </a:t>
          </a:r>
          <a:r>
            <a:rPr lang="tr-TR" sz="1400" b="1" kern="1200" dirty="0" err="1">
              <a:solidFill>
                <a:schemeClr val="tx1">
                  <a:lumMod val="75000"/>
                  <a:lumOff val="25000"/>
                </a:schemeClr>
              </a:solidFill>
            </a:rPr>
            <a:t>metabolik</a:t>
          </a:r>
          <a:r>
            <a:rPr lang="tr-TR" sz="1400" b="1" kern="1200" dirty="0">
              <a:solidFill>
                <a:schemeClr val="tx1">
                  <a:lumMod val="75000"/>
                  <a:lumOff val="25000"/>
                </a:schemeClr>
              </a:solidFill>
            </a:rPr>
            <a:t> ve biyokimyasal enerji akışları hücrelerin içinde gerçekleşir.</a:t>
          </a:r>
          <a:endParaRPr lang="en-US" sz="1400" b="1" kern="1200" dirty="0">
            <a:solidFill>
              <a:schemeClr val="tx1">
                <a:lumMod val="75000"/>
                <a:lumOff val="25000"/>
              </a:schemeClr>
            </a:solidFill>
          </a:endParaRPr>
        </a:p>
      </dsp:txBody>
      <dsp:txXfrm>
        <a:off x="650126" y="2572257"/>
        <a:ext cx="3293925" cy="1129284"/>
      </dsp:txXfrm>
    </dsp:sp>
    <dsp:sp modelId="{DE4AF4B8-234F-9849-ABD4-11447CE8A448}">
      <dsp:nvSpPr>
        <dsp:cNvPr id="0" name=""/>
        <dsp:cNvSpPr/>
      </dsp:nvSpPr>
      <dsp:spPr>
        <a:xfrm>
          <a:off x="975190" y="3858387"/>
          <a:ext cx="4353023" cy="1129284"/>
        </a:xfrm>
        <a:prstGeom prst="roundRect">
          <a:avLst>
            <a:gd name="adj" fmla="val 10000"/>
          </a:avLst>
        </a:prstGeom>
        <a:gradFill rotWithShape="0">
          <a:gsLst>
            <a:gs pos="0">
              <a:schemeClr val="accent2">
                <a:hueOff val="-7763917"/>
                <a:satOff val="34394"/>
                <a:lumOff val="-12648"/>
                <a:alphaOff val="0"/>
                <a:tint val="97000"/>
                <a:satMod val="100000"/>
                <a:lumMod val="102000"/>
              </a:schemeClr>
            </a:gs>
            <a:gs pos="50000">
              <a:schemeClr val="accent2">
                <a:hueOff val="-7763917"/>
                <a:satOff val="34394"/>
                <a:lumOff val="-12648"/>
                <a:alphaOff val="0"/>
                <a:shade val="100000"/>
                <a:satMod val="103000"/>
                <a:lumMod val="100000"/>
              </a:schemeClr>
            </a:gs>
            <a:gs pos="100000">
              <a:schemeClr val="accent2">
                <a:hueOff val="-7763917"/>
                <a:satOff val="34394"/>
                <a:lumOff val="-1264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tr-TR" sz="1400" b="1" kern="1200" dirty="0">
              <a:solidFill>
                <a:schemeClr val="tx1">
                  <a:lumMod val="75000"/>
                  <a:lumOff val="25000"/>
                </a:schemeClr>
              </a:solidFill>
            </a:rPr>
            <a:t>4)Hücreler sahip oldukları kalıtsal bilgiyi (</a:t>
          </a:r>
          <a:r>
            <a:rPr lang="tr-TR" sz="1400" b="1" kern="1200" dirty="0" err="1">
              <a:solidFill>
                <a:schemeClr val="tx1">
                  <a:lumMod val="75000"/>
                  <a:lumOff val="25000"/>
                </a:schemeClr>
              </a:solidFill>
            </a:rPr>
            <a:t>Nükleikasitler</a:t>
          </a:r>
          <a:r>
            <a:rPr lang="tr-TR" sz="1400" b="1" kern="1200" dirty="0">
              <a:solidFill>
                <a:schemeClr val="tx1">
                  <a:lumMod val="75000"/>
                  <a:lumOff val="25000"/>
                </a:schemeClr>
              </a:solidFill>
            </a:rPr>
            <a:t> yada DNA) hücre bölünmesi aracılığı ile bir hücreden diğer hücreye aktarırlar.</a:t>
          </a:r>
          <a:endParaRPr lang="en-US" sz="1400" b="1" kern="1200" dirty="0">
            <a:solidFill>
              <a:schemeClr val="tx1">
                <a:lumMod val="75000"/>
                <a:lumOff val="25000"/>
              </a:schemeClr>
            </a:solidFill>
          </a:endParaRPr>
        </a:p>
      </dsp:txBody>
      <dsp:txXfrm>
        <a:off x="975190" y="3858387"/>
        <a:ext cx="3293925" cy="1129284"/>
      </dsp:txXfrm>
    </dsp:sp>
    <dsp:sp modelId="{9A8E99D2-86A3-7544-81EE-7A9E91E2FD1A}">
      <dsp:nvSpPr>
        <dsp:cNvPr id="0" name=""/>
        <dsp:cNvSpPr/>
      </dsp:nvSpPr>
      <dsp:spPr>
        <a:xfrm>
          <a:off x="1300253" y="5144515"/>
          <a:ext cx="4353023" cy="1129284"/>
        </a:xfrm>
        <a:prstGeom prst="roundRect">
          <a:avLst>
            <a:gd name="adj" fmla="val 10000"/>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tr-TR" sz="1400" b="1" kern="1200" dirty="0">
              <a:solidFill>
                <a:schemeClr val="tx1">
                  <a:lumMod val="75000"/>
                  <a:lumOff val="25000"/>
                </a:schemeClr>
              </a:solidFill>
            </a:rPr>
            <a:t>5)Benzer türlere ait olan organizmalardaki tüm hücreler temel olarak aynı kimyasal yapıya sahiptir.</a:t>
          </a:r>
          <a:endParaRPr lang="en-US" sz="1400" b="1" kern="1200" dirty="0">
            <a:solidFill>
              <a:schemeClr val="tx1">
                <a:lumMod val="75000"/>
                <a:lumOff val="25000"/>
              </a:schemeClr>
            </a:solidFill>
          </a:endParaRPr>
        </a:p>
      </dsp:txBody>
      <dsp:txXfrm>
        <a:off x="1300253" y="5144515"/>
        <a:ext cx="3293925" cy="1129284"/>
      </dsp:txXfrm>
    </dsp:sp>
    <dsp:sp modelId="{D753E4D9-2488-EF49-A709-E02BEADA192E}">
      <dsp:nvSpPr>
        <dsp:cNvPr id="0" name=""/>
        <dsp:cNvSpPr/>
      </dsp:nvSpPr>
      <dsp:spPr>
        <a:xfrm>
          <a:off x="3618988" y="825004"/>
          <a:ext cx="734034" cy="734034"/>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US" sz="3500" b="1" kern="1200"/>
        </a:p>
      </dsp:txBody>
      <dsp:txXfrm>
        <a:off x="3618988" y="825004"/>
        <a:ext cx="734034" cy="734034"/>
      </dsp:txXfrm>
    </dsp:sp>
    <dsp:sp modelId="{5627C804-8503-0F44-9D7A-0E059CE576F1}">
      <dsp:nvSpPr>
        <dsp:cNvPr id="0" name=""/>
        <dsp:cNvSpPr/>
      </dsp:nvSpPr>
      <dsp:spPr>
        <a:xfrm>
          <a:off x="3944052" y="2111133"/>
          <a:ext cx="734034" cy="734034"/>
        </a:xfrm>
        <a:prstGeom prst="downArrow">
          <a:avLst>
            <a:gd name="adj1" fmla="val 55000"/>
            <a:gd name="adj2" fmla="val 45000"/>
          </a:avLst>
        </a:prstGeom>
        <a:solidFill>
          <a:schemeClr val="accent2">
            <a:tint val="40000"/>
            <a:alpha val="90000"/>
            <a:hueOff val="-3648664"/>
            <a:satOff val="10440"/>
            <a:lumOff val="-695"/>
            <a:alphaOff val="0"/>
          </a:schemeClr>
        </a:solidFill>
        <a:ln w="6350" cap="flat" cmpd="sng" algn="ctr">
          <a:solidFill>
            <a:schemeClr val="accent2">
              <a:tint val="40000"/>
              <a:alpha val="90000"/>
              <a:hueOff val="-3648664"/>
              <a:satOff val="10440"/>
              <a:lumOff val="-69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US" sz="3500" b="1" kern="1200"/>
        </a:p>
      </dsp:txBody>
      <dsp:txXfrm>
        <a:off x="3944052" y="2111133"/>
        <a:ext cx="734034" cy="734034"/>
      </dsp:txXfrm>
    </dsp:sp>
    <dsp:sp modelId="{B804E77A-ABEA-4D48-B79F-5FF2A43B9788}">
      <dsp:nvSpPr>
        <dsp:cNvPr id="0" name=""/>
        <dsp:cNvSpPr/>
      </dsp:nvSpPr>
      <dsp:spPr>
        <a:xfrm>
          <a:off x="4269115" y="3378441"/>
          <a:ext cx="734034" cy="734034"/>
        </a:xfrm>
        <a:prstGeom prst="downArrow">
          <a:avLst>
            <a:gd name="adj1" fmla="val 55000"/>
            <a:gd name="adj2" fmla="val 45000"/>
          </a:avLst>
        </a:prstGeom>
        <a:solidFill>
          <a:schemeClr val="accent2">
            <a:tint val="40000"/>
            <a:alpha val="90000"/>
            <a:hueOff val="-7297329"/>
            <a:satOff val="20881"/>
            <a:lumOff val="-1389"/>
            <a:alphaOff val="0"/>
          </a:schemeClr>
        </a:solidFill>
        <a:ln w="6350" cap="flat" cmpd="sng" algn="ctr">
          <a:solidFill>
            <a:schemeClr val="accent2">
              <a:tint val="40000"/>
              <a:alpha val="90000"/>
              <a:hueOff val="-7297329"/>
              <a:satOff val="20881"/>
              <a:lumOff val="-138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US" sz="3500" b="1" kern="1200"/>
        </a:p>
      </dsp:txBody>
      <dsp:txXfrm>
        <a:off x="4269115" y="3378441"/>
        <a:ext cx="734034" cy="734034"/>
      </dsp:txXfrm>
    </dsp:sp>
    <dsp:sp modelId="{01E0D0E4-476A-C044-836C-1041A160F5AD}">
      <dsp:nvSpPr>
        <dsp:cNvPr id="0" name=""/>
        <dsp:cNvSpPr/>
      </dsp:nvSpPr>
      <dsp:spPr>
        <a:xfrm>
          <a:off x="4594178" y="4677117"/>
          <a:ext cx="734034" cy="734034"/>
        </a:xfrm>
        <a:prstGeom prst="downArrow">
          <a:avLst>
            <a:gd name="adj1" fmla="val 55000"/>
            <a:gd name="adj2" fmla="val 45000"/>
          </a:avLst>
        </a:prstGeom>
        <a:solidFill>
          <a:schemeClr val="accent2">
            <a:tint val="40000"/>
            <a:alpha val="90000"/>
            <a:hueOff val="-10945993"/>
            <a:satOff val="31321"/>
            <a:lumOff val="-2084"/>
            <a:alphaOff val="0"/>
          </a:schemeClr>
        </a:solidFill>
        <a:ln w="6350" cap="flat" cmpd="sng" algn="ctr">
          <a:solidFill>
            <a:schemeClr val="accent2">
              <a:tint val="40000"/>
              <a:alpha val="90000"/>
              <a:hueOff val="-10945993"/>
              <a:satOff val="31321"/>
              <a:lumOff val="-208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US" sz="3500" b="1" kern="1200"/>
        </a:p>
      </dsp:txBody>
      <dsp:txXfrm>
        <a:off x="4594178" y="4677117"/>
        <a:ext cx="734034" cy="73403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5DBF1-C978-EB4E-947B-1ADA9AC42354}" type="datetimeFigureOut">
              <a:rPr lang="tr-TR" smtClean="0"/>
              <a:pPr/>
              <a:t>08.11.2021</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249FD9-C7C4-C246-B6F0-29B3BA62D784}" type="slidenum">
              <a:rPr lang="tr-TR" smtClean="0"/>
              <a:pPr/>
              <a:t>‹#›</a:t>
            </a:fld>
            <a:endParaRPr lang="tr-TR"/>
          </a:p>
        </p:txBody>
      </p:sp>
    </p:spTree>
    <p:extLst>
      <p:ext uri="{BB962C8B-B14F-4D97-AF65-F5344CB8AC3E}">
        <p14:creationId xmlns="" xmlns:p14="http://schemas.microsoft.com/office/powerpoint/2010/main" val="2833197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 xmlns:a16="http://schemas.microsoft.com/office/drawing/2014/main" id="{678FFDCB-F31F-C948-AC7B-41EE87A88C70}"/>
              </a:ext>
            </a:extLst>
          </p:cNvPr>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7651" name="Notes Placeholder 2">
            <a:extLst>
              <a:ext uri="{FF2B5EF4-FFF2-40B4-BE49-F238E27FC236}">
                <a16:creationId xmlns="" xmlns:a16="http://schemas.microsoft.com/office/drawing/2014/main" id="{4C912CEC-1D2A-0B4E-AB49-B4B272979DC3}"/>
              </a:ext>
            </a:extLst>
          </p:cNvPr>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457200" eaLnBrk="1" hangingPunct="1">
              <a:spcBef>
                <a:spcPct val="0"/>
              </a:spcBef>
            </a:pPr>
            <a:r>
              <a:rPr lang="en-US" altLang="en-US"/>
              <a:t>Trees in a forest, fish in a river, horseflies on a farm, lemurs in the jungle, reeds in a pond, worms in the soil — all these plants and animals are made of the building blocks we call cells. Like these examples, many living things consist of vast numbers of cells working in concert with one another. Other forms of life, however, are made of only a single cell, such as the many species of bacteria and protozoa. </a:t>
            </a:r>
          </a:p>
        </p:txBody>
      </p:sp>
      <p:sp>
        <p:nvSpPr>
          <p:cNvPr id="27652" name="Slide Number Placeholder 3">
            <a:extLst>
              <a:ext uri="{FF2B5EF4-FFF2-40B4-BE49-F238E27FC236}">
                <a16:creationId xmlns="" xmlns:a16="http://schemas.microsoft.com/office/drawing/2014/main" id="{1E223869-679D-9C4B-AA6D-E7D1A69AFB89}"/>
              </a:ext>
            </a:extLst>
          </p:cNvPr>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0F14E73A-F459-9049-85D6-A305BE448952}" type="slidenum">
              <a:rPr lang="en-US" altLang="en-US"/>
              <a:pPr/>
              <a:t>4</a:t>
            </a:fld>
            <a:endParaRPr lang="en-US" altLang="en-US"/>
          </a:p>
        </p:txBody>
      </p:sp>
    </p:spTree>
    <p:extLst>
      <p:ext uri="{BB962C8B-B14F-4D97-AF65-F5344CB8AC3E}">
        <p14:creationId xmlns="" xmlns:p14="http://schemas.microsoft.com/office/powerpoint/2010/main" val="474908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 xmlns:a16="http://schemas.microsoft.com/office/drawing/2014/main" id="{D3D44BA4-8E94-2A43-8EC9-F3D70F0BF9C5}"/>
              </a:ext>
            </a:extLst>
          </p:cNvPr>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9699" name="Notes Placeholder 2">
            <a:extLst>
              <a:ext uri="{FF2B5EF4-FFF2-40B4-BE49-F238E27FC236}">
                <a16:creationId xmlns="" xmlns:a16="http://schemas.microsoft.com/office/drawing/2014/main" id="{9AB9CDC7-E62E-2A4D-8CBD-FFAD7396095B}"/>
              </a:ext>
            </a:extLst>
          </p:cNvPr>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457200" eaLnBrk="1" hangingPunct="1">
              <a:spcBef>
                <a:spcPct val="0"/>
              </a:spcBef>
            </a:pPr>
            <a:r>
              <a:rPr lang="en-US" altLang="en-US"/>
              <a:t>Cells, whether living on their own or as part of a multicellular organism, are usually too small to be seen without a light microscope.</a:t>
            </a:r>
          </a:p>
          <a:p>
            <a:pPr defTabSz="457200"/>
            <a:r>
              <a:rPr lang="en-US" altLang="en-US"/>
              <a:t>Cells share many common features, yet they can look wildly different. In fact, cells have adapted over billions of years to a wide array of environments and functional roles. Nerve cells, for example, have long, thin extensions that can reach for meters and serve to transmit signals rapidly. Closely fitting, brick-shaped plant cells have a rigid outer layer that helps provide the structural support that trees and other plants require. Long, tapered muscle cells have an intrinsic stretchiness that allows them to change length within contracting and relaxing biceps.</a:t>
            </a:r>
          </a:p>
          <a:p>
            <a:pPr defTabSz="457200"/>
            <a:endParaRPr lang="en-US" altLang="en-US"/>
          </a:p>
          <a:p>
            <a:pPr defTabSz="457200"/>
            <a:r>
              <a:rPr lang="en-US" altLang="en-US"/>
              <a:t>Still, as different as these cells are, they all rely on the same basic strategies to keep the outside out, allow necessary substances in and permit others to leave, maintain their health, and replicate themselves. In fact, these traits are precisely what make a cell a cell.</a:t>
            </a:r>
          </a:p>
        </p:txBody>
      </p:sp>
      <p:sp>
        <p:nvSpPr>
          <p:cNvPr id="29700" name="Slide Number Placeholder 3">
            <a:extLst>
              <a:ext uri="{FF2B5EF4-FFF2-40B4-BE49-F238E27FC236}">
                <a16:creationId xmlns="" xmlns:a16="http://schemas.microsoft.com/office/drawing/2014/main" id="{3150F496-8EB0-074D-9DA0-FDCB889DFF84}"/>
              </a:ext>
            </a:extLst>
          </p:cNvPr>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37FFC229-FBB8-284C-91E3-1632729E96AE}" type="slidenum">
              <a:rPr lang="en-US" altLang="en-US"/>
              <a:pPr/>
              <a:t>5</a:t>
            </a:fld>
            <a:endParaRPr lang="en-US" altLang="en-US"/>
          </a:p>
        </p:txBody>
      </p:sp>
    </p:spTree>
    <p:extLst>
      <p:ext uri="{BB962C8B-B14F-4D97-AF65-F5344CB8AC3E}">
        <p14:creationId xmlns="" xmlns:p14="http://schemas.microsoft.com/office/powerpoint/2010/main" val="2107409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3755585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1698806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3620895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558891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18738650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pPr/>
              <a:t>11/8/2021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423643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 xmlns:p14="http://schemas.microsoft.com/office/powerpoint/2010/main" val="499201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pPr/>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418732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pPr/>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260471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pPr/>
              <a:t>11/8/2021</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199856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pPr/>
              <a:t>11/8/2021</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1383480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smtClean="0"/>
              <a:pPr/>
              <a:t>11/8/2021</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 xmlns:p14="http://schemas.microsoft.com/office/powerpoint/2010/main" val="381190979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0BFC0B-BC8C-A44B-9DCA-45C4205A4108}"/>
              </a:ext>
            </a:extLst>
          </p:cNvPr>
          <p:cNvSpPr>
            <a:spLocks noGrp="1"/>
          </p:cNvSpPr>
          <p:nvPr>
            <p:ph type="ctrTitle"/>
          </p:nvPr>
        </p:nvSpPr>
        <p:spPr/>
        <p:txBody>
          <a:bodyPr>
            <a:normAutofit/>
          </a:bodyPr>
          <a:lstStyle/>
          <a:p>
            <a:r>
              <a:rPr lang="tr-TR" sz="4000" dirty="0"/>
              <a:t>Hücre, yaşam ve yaşamak</a:t>
            </a:r>
          </a:p>
        </p:txBody>
      </p:sp>
      <p:sp>
        <p:nvSpPr>
          <p:cNvPr id="3" name="Subtitle 2">
            <a:extLst>
              <a:ext uri="{FF2B5EF4-FFF2-40B4-BE49-F238E27FC236}">
                <a16:creationId xmlns="" xmlns:a16="http://schemas.microsoft.com/office/drawing/2014/main" id="{20B757DA-B69D-664B-9871-8F66F22EAE1E}"/>
              </a:ext>
            </a:extLst>
          </p:cNvPr>
          <p:cNvSpPr>
            <a:spLocks noGrp="1"/>
          </p:cNvSpPr>
          <p:nvPr>
            <p:ph type="subTitle" idx="1"/>
          </p:nvPr>
        </p:nvSpPr>
        <p:spPr/>
        <p:txBody>
          <a:bodyPr/>
          <a:lstStyle/>
          <a:p>
            <a:r>
              <a:rPr lang="tr-TR" b="1" dirty="0"/>
              <a:t>Dr. </a:t>
            </a:r>
            <a:r>
              <a:rPr lang="tr-TR" b="1" dirty="0" err="1"/>
              <a:t>Öğrt</a:t>
            </a:r>
            <a:r>
              <a:rPr lang="tr-TR" b="1" dirty="0"/>
              <a:t>. Üyesi Nüket BİLGEN</a:t>
            </a:r>
          </a:p>
        </p:txBody>
      </p:sp>
    </p:spTree>
    <p:extLst>
      <p:ext uri="{BB962C8B-B14F-4D97-AF65-F5344CB8AC3E}">
        <p14:creationId xmlns="" xmlns:p14="http://schemas.microsoft.com/office/powerpoint/2010/main" val="983870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 xmlns:a16="http://schemas.microsoft.com/office/drawing/2014/main" id="{799448F2-0E5B-42DA-B2D1-11A14E947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537710" y="0"/>
            <a:ext cx="6858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 xmlns:a16="http://schemas.microsoft.com/office/drawing/2014/main" id="{4E8A7552-20E1-4F34-ADAB-C1DB6634D47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3383280"/>
            <a:ext cx="4594860" cy="9144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2302497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5843" name="Content Placeholder 2">
            <a:extLst>
              <a:ext uri="{FF2B5EF4-FFF2-40B4-BE49-F238E27FC236}">
                <a16:creationId xmlns="" xmlns:a16="http://schemas.microsoft.com/office/drawing/2014/main" id="{3287D1C3-A0A4-4142-AC2F-A464F22E80A6}"/>
              </a:ext>
            </a:extLst>
          </p:cNvPr>
          <p:cNvSpPr>
            <a:spLocks noGrp="1"/>
          </p:cNvSpPr>
          <p:nvPr>
            <p:ph idx="4294967295"/>
          </p:nvPr>
        </p:nvSpPr>
        <p:spPr>
          <a:xfrm>
            <a:off x="5975074" y="1219200"/>
            <a:ext cx="2927626" cy="4203700"/>
          </a:xfrm>
        </p:spPr>
        <p:txBody>
          <a:bodyPr>
            <a:normAutofit/>
          </a:bodyPr>
          <a:lstStyle/>
          <a:p>
            <a:pPr marL="0" indent="0">
              <a:buNone/>
            </a:pPr>
            <a:r>
              <a:rPr lang="tr-TR" altLang="en-US" sz="2000" b="1" dirty="0">
                <a:solidFill>
                  <a:schemeClr val="tx2">
                    <a:lumMod val="75000"/>
                  </a:schemeClr>
                </a:solidFill>
              </a:rPr>
              <a:t>2- </a:t>
            </a:r>
            <a:r>
              <a:rPr lang="tr-TR" altLang="en-US" sz="2000" b="1" dirty="0" err="1">
                <a:solidFill>
                  <a:schemeClr val="tx2">
                    <a:lumMod val="75000"/>
                  </a:schemeClr>
                </a:solidFill>
              </a:rPr>
              <a:t>Ökaryot</a:t>
            </a:r>
            <a:r>
              <a:rPr lang="tr-TR" altLang="en-US" sz="2000" b="1" dirty="0">
                <a:solidFill>
                  <a:schemeClr val="tx2">
                    <a:lumMod val="75000"/>
                  </a:schemeClr>
                </a:solidFill>
              </a:rPr>
              <a:t> Hücreler</a:t>
            </a:r>
            <a:r>
              <a:rPr lang="tr-TR" altLang="en-US" sz="2000" b="1" dirty="0"/>
              <a:t>: </a:t>
            </a:r>
            <a:r>
              <a:rPr lang="tr-TR" altLang="en-US" sz="2000" dirty="0"/>
              <a:t>Bu tip </a:t>
            </a:r>
            <a:r>
              <a:rPr lang="tr-TR" altLang="en-US" sz="2000" dirty="0" err="1"/>
              <a:t>hücrelerde</a:t>
            </a:r>
            <a:r>
              <a:rPr lang="tr-TR" altLang="en-US" sz="2000" dirty="0"/>
              <a:t> </a:t>
            </a:r>
            <a:r>
              <a:rPr lang="tr-TR" altLang="en-US" sz="2000" dirty="0" err="1"/>
              <a:t>çekirdek</a:t>
            </a:r>
            <a:r>
              <a:rPr lang="tr-TR" altLang="en-US" sz="2000" dirty="0"/>
              <a:t> zarla </a:t>
            </a:r>
            <a:r>
              <a:rPr lang="tr-TR" altLang="en-US" sz="2000" dirty="0" err="1"/>
              <a:t>çevrilidir</a:t>
            </a:r>
            <a:r>
              <a:rPr lang="tr-TR" altLang="en-US" sz="2000" dirty="0"/>
              <a:t>. </a:t>
            </a:r>
            <a:endParaRPr lang="tr-TR" altLang="en-US" sz="2000" dirty="0" smtClean="0"/>
          </a:p>
          <a:p>
            <a:pPr marL="0" indent="0">
              <a:buNone/>
            </a:pPr>
            <a:endParaRPr lang="tr-TR" altLang="en-US" sz="2000" dirty="0" smtClean="0"/>
          </a:p>
          <a:p>
            <a:pPr marL="0" indent="0">
              <a:buNone/>
            </a:pPr>
            <a:r>
              <a:rPr lang="tr-TR" altLang="en-US" sz="2000" dirty="0" err="1" smtClean="0"/>
              <a:t>Organeller</a:t>
            </a:r>
            <a:r>
              <a:rPr lang="tr-TR" altLang="en-US" sz="2000" dirty="0" smtClean="0"/>
              <a:t> </a:t>
            </a:r>
            <a:r>
              <a:rPr lang="tr-TR" altLang="en-US" sz="2000" dirty="0"/>
              <a:t>zarlıdır, </a:t>
            </a:r>
            <a:r>
              <a:rPr lang="tr-TR" altLang="en-US" sz="2000" dirty="0" err="1"/>
              <a:t>hücre</a:t>
            </a:r>
            <a:r>
              <a:rPr lang="tr-TR" altLang="en-US" sz="2000" dirty="0"/>
              <a:t> zarı ve sitoplazma vardır. </a:t>
            </a:r>
            <a:br>
              <a:rPr lang="tr-TR" altLang="en-US" sz="2000" dirty="0"/>
            </a:br>
            <a:endParaRPr lang="tr-TR" altLang="en-US" sz="2000" dirty="0" smtClean="0"/>
          </a:p>
          <a:p>
            <a:pPr marL="0" indent="0">
              <a:buNone/>
            </a:pPr>
            <a:r>
              <a:rPr lang="tr-TR" altLang="en-US" sz="2000" dirty="0" err="1" smtClean="0"/>
              <a:t>Örneğin</a:t>
            </a:r>
            <a:r>
              <a:rPr lang="tr-TR" altLang="en-US" sz="2000" dirty="0" smtClean="0"/>
              <a:t> </a:t>
            </a:r>
            <a:r>
              <a:rPr lang="tr-TR" altLang="en-US" sz="2000" dirty="0"/>
              <a:t>mantarlar, hayvanlar, bitkiler </a:t>
            </a:r>
            <a:r>
              <a:rPr lang="tr-TR" altLang="en-US" sz="2000" dirty="0" err="1"/>
              <a:t>ökaryot</a:t>
            </a:r>
            <a:r>
              <a:rPr lang="tr-TR" altLang="en-US" sz="2000" dirty="0"/>
              <a:t> </a:t>
            </a:r>
            <a:r>
              <a:rPr lang="tr-TR" altLang="en-US" sz="2000" dirty="0" err="1"/>
              <a:t>hücrelidir</a:t>
            </a:r>
            <a:r>
              <a:rPr lang="tr-TR" altLang="en-US" sz="2000" dirty="0"/>
              <a:t>. </a:t>
            </a:r>
          </a:p>
          <a:p>
            <a:pPr marL="0" indent="0"/>
            <a:endParaRPr lang="en-US" altLang="en-US" sz="2000" dirty="0"/>
          </a:p>
        </p:txBody>
      </p:sp>
    </p:spTree>
    <p:extLst>
      <p:ext uri="{BB962C8B-B14F-4D97-AF65-F5344CB8AC3E}">
        <p14:creationId xmlns="" xmlns:p14="http://schemas.microsoft.com/office/powerpoint/2010/main" val="3537799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6866" name="Title 1">
            <a:extLst>
              <a:ext uri="{FF2B5EF4-FFF2-40B4-BE49-F238E27FC236}">
                <a16:creationId xmlns="" xmlns:a16="http://schemas.microsoft.com/office/drawing/2014/main" id="{2614ECE3-B699-4C4C-BA93-37F2C3D0CC64}"/>
              </a:ext>
            </a:extLst>
          </p:cNvPr>
          <p:cNvSpPr>
            <a:spLocks noGrp="1"/>
          </p:cNvSpPr>
          <p:nvPr>
            <p:ph type="title" idx="4294967295"/>
          </p:nvPr>
        </p:nvSpPr>
        <p:spPr>
          <a:xfrm>
            <a:off x="1200150" y="4279900"/>
            <a:ext cx="6743700" cy="1645759"/>
          </a:xfrm>
        </p:spPr>
        <p:txBody>
          <a:bodyPr vert="horz" lIns="274320" tIns="182880" rIns="274320" bIns="182880" rtlCol="0" anchor="ctr" anchorCtr="1">
            <a:normAutofit/>
          </a:bodyPr>
          <a:lstStyle/>
          <a:p>
            <a:r>
              <a:rPr lang="en-US" altLang="en-US" sz="3800" dirty="0" err="1"/>
              <a:t>Prokaryot</a:t>
            </a:r>
            <a:r>
              <a:rPr lang="en-US" altLang="en-US" sz="3800" dirty="0"/>
              <a:t> </a:t>
            </a:r>
            <a:r>
              <a:rPr lang="en-US" altLang="en-US" sz="3800" dirty="0" err="1"/>
              <a:t>Ökaryot</a:t>
            </a:r>
            <a:r>
              <a:rPr lang="en-US" altLang="en-US" sz="3800" dirty="0"/>
              <a:t> </a:t>
            </a:r>
            <a:r>
              <a:rPr lang="en-US" altLang="en-US" sz="3800" dirty="0" err="1" smtClean="0"/>
              <a:t>Fark</a:t>
            </a:r>
            <a:r>
              <a:rPr lang="tr-TR" altLang="en-US" sz="3800" dirty="0" smtClean="0"/>
              <a:t>I</a:t>
            </a:r>
            <a:endParaRPr lang="en-US" altLang="en-US" sz="3800" dirty="0"/>
          </a:p>
        </p:txBody>
      </p:sp>
    </p:spTree>
    <p:extLst>
      <p:ext uri="{BB962C8B-B14F-4D97-AF65-F5344CB8AC3E}">
        <p14:creationId xmlns="" xmlns:p14="http://schemas.microsoft.com/office/powerpoint/2010/main" val="1129860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7890" name="Title 1">
            <a:extLst>
              <a:ext uri="{FF2B5EF4-FFF2-40B4-BE49-F238E27FC236}">
                <a16:creationId xmlns="" xmlns:a16="http://schemas.microsoft.com/office/drawing/2014/main" id="{447D9361-FFEF-CB45-A1CD-15A8CE294611}"/>
              </a:ext>
            </a:extLst>
          </p:cNvPr>
          <p:cNvSpPr>
            <a:spLocks noGrp="1"/>
          </p:cNvSpPr>
          <p:nvPr>
            <p:ph type="ctrTitle"/>
          </p:nvPr>
        </p:nvSpPr>
        <p:spPr>
          <a:xfrm>
            <a:off x="897270" y="4597400"/>
            <a:ext cx="6939520" cy="1645920"/>
          </a:xfrm>
        </p:spPr>
        <p:txBody>
          <a:bodyPr vert="horz" lIns="274320" tIns="182880" rIns="274320" bIns="182880" rtlCol="0" anchor="ctr" anchorCtr="1">
            <a:normAutofit/>
          </a:bodyPr>
          <a:lstStyle/>
          <a:p>
            <a:r>
              <a:rPr lang="en-US" altLang="en-US" sz="4000" dirty="0" err="1"/>
              <a:t>Ökaryot</a:t>
            </a:r>
            <a:r>
              <a:rPr lang="en-US" altLang="en-US" sz="4000" dirty="0"/>
              <a:t> </a:t>
            </a:r>
            <a:r>
              <a:rPr lang="en-US" altLang="en-US" sz="4000" dirty="0" err="1"/>
              <a:t>Hücre</a:t>
            </a:r>
            <a:r>
              <a:rPr lang="en-US" altLang="en-US" sz="4000" dirty="0"/>
              <a:t> </a:t>
            </a:r>
            <a:r>
              <a:rPr lang="en-US" altLang="en-US" sz="4000" dirty="0" smtClean="0"/>
              <a:t>Yap</a:t>
            </a:r>
            <a:r>
              <a:rPr lang="tr-TR" altLang="en-US" sz="4000" dirty="0" smtClean="0"/>
              <a:t>I</a:t>
            </a:r>
            <a:r>
              <a:rPr lang="en-US" altLang="en-US" sz="4000" dirty="0" smtClean="0"/>
              <a:t>s</a:t>
            </a:r>
            <a:r>
              <a:rPr lang="tr-TR" altLang="en-US" sz="4000" dirty="0" smtClean="0"/>
              <a:t>I</a:t>
            </a:r>
            <a:endParaRPr lang="en-US" altLang="en-US" sz="4000" dirty="0"/>
          </a:p>
        </p:txBody>
      </p:sp>
      <p:sp>
        <p:nvSpPr>
          <p:cNvPr id="6" name="5 Metin kutusu"/>
          <p:cNvSpPr txBox="1"/>
          <p:nvPr/>
        </p:nvSpPr>
        <p:spPr>
          <a:xfrm>
            <a:off x="4306957" y="726708"/>
            <a:ext cx="4346713"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2000" dirty="0" smtClean="0">
                <a:solidFill>
                  <a:srgbClr val="0070C0"/>
                </a:solidFill>
              </a:rPr>
              <a:t>Hücre </a:t>
            </a:r>
            <a:r>
              <a:rPr lang="tr-TR" sz="2000" dirty="0" err="1" smtClean="0">
                <a:solidFill>
                  <a:srgbClr val="0070C0"/>
                </a:solidFill>
              </a:rPr>
              <a:t>membranı</a:t>
            </a:r>
            <a:r>
              <a:rPr lang="tr-TR" sz="2000" dirty="0" smtClean="0"/>
              <a:t>: Yarı geçirgendir, hücreyi korumak ve şekil vermekle görevlidir.</a:t>
            </a:r>
            <a:endParaRPr lang="tr-TR" sz="2000" dirty="0"/>
          </a:p>
        </p:txBody>
      </p:sp>
      <p:sp>
        <p:nvSpPr>
          <p:cNvPr id="7" name="6 Metin kutusu"/>
          <p:cNvSpPr txBox="1"/>
          <p:nvPr/>
        </p:nvSpPr>
        <p:spPr>
          <a:xfrm>
            <a:off x="4306956" y="2051926"/>
            <a:ext cx="4346713"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2000" dirty="0" smtClean="0">
                <a:solidFill>
                  <a:srgbClr val="0070C0"/>
                </a:solidFill>
              </a:rPr>
              <a:t>Sitoplazma</a:t>
            </a:r>
            <a:r>
              <a:rPr lang="tr-TR" sz="2000" dirty="0" smtClean="0"/>
              <a:t>: Hücre içindeki </a:t>
            </a:r>
            <a:r>
              <a:rPr lang="tr-TR" sz="2000" dirty="0" err="1" smtClean="0"/>
              <a:t>herşeyin</a:t>
            </a:r>
            <a:r>
              <a:rPr lang="tr-TR" sz="2000" dirty="0" smtClean="0"/>
              <a:t> yüzer durumda olduğu sıvıdır ve hücrenin </a:t>
            </a:r>
            <a:r>
              <a:rPr lang="tr-TR" sz="2000" dirty="0" err="1" smtClean="0"/>
              <a:t>organellerini</a:t>
            </a:r>
            <a:r>
              <a:rPr lang="tr-TR" sz="2000" dirty="0" smtClean="0"/>
              <a:t> içerir.</a:t>
            </a:r>
            <a:endParaRPr lang="tr-TR" sz="2000" dirty="0"/>
          </a:p>
        </p:txBody>
      </p:sp>
      <p:sp>
        <p:nvSpPr>
          <p:cNvPr id="8" name="7 Metin kutusu"/>
          <p:cNvSpPr txBox="1"/>
          <p:nvPr/>
        </p:nvSpPr>
        <p:spPr>
          <a:xfrm>
            <a:off x="2133600" y="3751734"/>
            <a:ext cx="4346713"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2000" dirty="0" smtClean="0">
                <a:solidFill>
                  <a:srgbClr val="0070C0"/>
                </a:solidFill>
              </a:rPr>
              <a:t>Ribozomlar</a:t>
            </a:r>
            <a:r>
              <a:rPr lang="tr-TR" sz="2000" dirty="0" smtClean="0"/>
              <a:t>: Protein sentezinde görevlidir.</a:t>
            </a:r>
            <a:endParaRPr lang="tr-TR" sz="2000" dirty="0"/>
          </a:p>
        </p:txBody>
      </p:sp>
    </p:spTree>
    <p:extLst>
      <p:ext uri="{BB962C8B-B14F-4D97-AF65-F5344CB8AC3E}">
        <p14:creationId xmlns="" xmlns:p14="http://schemas.microsoft.com/office/powerpoint/2010/main" val="3736954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987800" y="863600"/>
            <a:ext cx="4965700"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2000" dirty="0" smtClean="0">
                <a:solidFill>
                  <a:srgbClr val="0070C0"/>
                </a:solidFill>
              </a:rPr>
              <a:t>Çekirdek (</a:t>
            </a:r>
            <a:r>
              <a:rPr lang="tr-TR" sz="2000" dirty="0" err="1" smtClean="0">
                <a:solidFill>
                  <a:srgbClr val="0070C0"/>
                </a:solidFill>
              </a:rPr>
              <a:t>nükleus</a:t>
            </a:r>
            <a:r>
              <a:rPr lang="tr-TR" sz="2000" dirty="0" smtClean="0">
                <a:solidFill>
                  <a:srgbClr val="0070C0"/>
                </a:solidFill>
              </a:rPr>
              <a:t>)</a:t>
            </a:r>
            <a:r>
              <a:rPr lang="tr-TR" sz="2000" dirty="0" smtClean="0">
                <a:solidFill>
                  <a:schemeClr val="tx1"/>
                </a:solidFill>
              </a:rPr>
              <a:t>:</a:t>
            </a:r>
            <a:r>
              <a:rPr lang="tr-TR" sz="2000" dirty="0" smtClean="0">
                <a:solidFill>
                  <a:srgbClr val="0070C0"/>
                </a:solidFill>
              </a:rPr>
              <a:t> </a:t>
            </a:r>
            <a:r>
              <a:rPr lang="tr-TR" sz="2000" dirty="0" smtClean="0"/>
              <a:t>Hücrenin ‘</a:t>
            </a:r>
            <a:r>
              <a:rPr lang="tr-TR" sz="2000" dirty="0" smtClean="0">
                <a:solidFill>
                  <a:srgbClr val="C00000"/>
                </a:solidFill>
              </a:rPr>
              <a:t>beyni</a:t>
            </a:r>
            <a:r>
              <a:rPr lang="tr-TR" sz="2000" dirty="0" smtClean="0"/>
              <a:t>’ </a:t>
            </a:r>
            <a:r>
              <a:rPr lang="tr-TR" sz="2000" dirty="0" err="1" smtClean="0"/>
              <a:t>dir</a:t>
            </a:r>
            <a:r>
              <a:rPr lang="tr-TR" sz="2000" dirty="0" smtClean="0"/>
              <a:t>. Genetik materyali içerir ve hücreyi yönetir. Hücrenin çoğalmasını sağlar.</a:t>
            </a:r>
            <a:endParaRPr lang="tr-TR" sz="2000" dirty="0"/>
          </a:p>
        </p:txBody>
      </p:sp>
      <p:sp>
        <p:nvSpPr>
          <p:cNvPr id="5" name="4 Metin kutusu"/>
          <p:cNvSpPr txBox="1"/>
          <p:nvPr/>
        </p:nvSpPr>
        <p:spPr>
          <a:xfrm>
            <a:off x="1574800" y="4547969"/>
            <a:ext cx="359410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smtClean="0">
                <a:solidFill>
                  <a:srgbClr val="0070C0"/>
                </a:solidFill>
              </a:rPr>
              <a:t>Çekirdekçik</a:t>
            </a:r>
            <a:r>
              <a:rPr lang="tr-TR" dirty="0" smtClean="0"/>
              <a:t>: </a:t>
            </a:r>
            <a:r>
              <a:rPr lang="tr-TR" dirty="0" err="1" smtClean="0"/>
              <a:t>Ribozomal</a:t>
            </a:r>
            <a:r>
              <a:rPr lang="tr-TR" dirty="0" smtClean="0"/>
              <a:t> RNA’ların sentezinde görevlidir.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 xmlns:a16="http://schemas.microsoft.com/office/drawing/2014/main" id="{C966A4D4-049A-4389-B407-0E7091A07C8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2"/>
            <a:ext cx="4554686"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Oval Belirtme Çizgisi"/>
          <p:cNvSpPr/>
          <p:nvPr/>
        </p:nvSpPr>
        <p:spPr>
          <a:xfrm>
            <a:off x="1028700" y="3494334"/>
            <a:ext cx="2476500" cy="609600"/>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39938" name="Title 1">
            <a:extLst>
              <a:ext uri="{FF2B5EF4-FFF2-40B4-BE49-F238E27FC236}">
                <a16:creationId xmlns="" xmlns:a16="http://schemas.microsoft.com/office/drawing/2014/main" id="{D93AF4A1-E949-8E4E-83D3-C2CAF84DDA2B}"/>
              </a:ext>
            </a:extLst>
          </p:cNvPr>
          <p:cNvSpPr>
            <a:spLocks noGrp="1"/>
          </p:cNvSpPr>
          <p:nvPr>
            <p:ph type="title" idx="4294967295"/>
          </p:nvPr>
        </p:nvSpPr>
        <p:spPr>
          <a:xfrm>
            <a:off x="603504" y="469900"/>
            <a:ext cx="3356919" cy="1188720"/>
          </a:xfrm>
          <a:solidFill>
            <a:srgbClr val="FFFFFF"/>
          </a:solidFill>
          <a:ln>
            <a:solidFill>
              <a:srgbClr val="404040"/>
            </a:solidFill>
          </a:ln>
        </p:spPr>
        <p:txBody>
          <a:bodyPr vert="horz" lIns="182880" tIns="182880" rIns="182880" bIns="182880" rtlCol="0" anchor="ctr">
            <a:normAutofit/>
          </a:bodyPr>
          <a:lstStyle/>
          <a:p>
            <a:r>
              <a:rPr lang="en-US" altLang="x-none" sz="4000" dirty="0" smtClean="0"/>
              <a:t>R</a:t>
            </a:r>
            <a:r>
              <a:rPr lang="tr-TR" altLang="x-none" sz="4000" dirty="0" smtClean="0"/>
              <a:t>İ</a:t>
            </a:r>
            <a:r>
              <a:rPr lang="en-US" altLang="x-none" sz="4000" dirty="0" err="1" smtClean="0"/>
              <a:t>bozom</a:t>
            </a:r>
            <a:endParaRPr lang="en-US" altLang="x-none" sz="4000" dirty="0"/>
          </a:p>
        </p:txBody>
      </p:sp>
      <p:sp>
        <p:nvSpPr>
          <p:cNvPr id="39939" name="Content Placeholder 2">
            <a:extLst>
              <a:ext uri="{FF2B5EF4-FFF2-40B4-BE49-F238E27FC236}">
                <a16:creationId xmlns="" xmlns:a16="http://schemas.microsoft.com/office/drawing/2014/main" id="{992AECEF-B2C4-DD44-808B-7055B2B75079}"/>
              </a:ext>
            </a:extLst>
          </p:cNvPr>
          <p:cNvSpPr>
            <a:spLocks noGrp="1"/>
          </p:cNvSpPr>
          <p:nvPr>
            <p:ph idx="4294967295"/>
          </p:nvPr>
        </p:nvSpPr>
        <p:spPr>
          <a:xfrm>
            <a:off x="165100" y="1828800"/>
            <a:ext cx="4389586" cy="5029199"/>
          </a:xfrm>
        </p:spPr>
        <p:txBody>
          <a:bodyPr vert="horz" lIns="91440" tIns="45720" rIns="91440" bIns="45720" rtlCol="0">
            <a:noAutofit/>
          </a:bodyPr>
          <a:lstStyle/>
          <a:p>
            <a:pPr>
              <a:lnSpc>
                <a:spcPct val="90000"/>
              </a:lnSpc>
              <a:buFont typeface="Wingdings" pitchFamily="2" charset="2"/>
              <a:buChar char="§"/>
            </a:pPr>
            <a:r>
              <a:rPr lang="en-US" altLang="en-US" sz="2000" dirty="0" err="1">
                <a:solidFill>
                  <a:schemeClr val="tx1"/>
                </a:solidFill>
              </a:rPr>
              <a:t>Yapısı</a:t>
            </a:r>
            <a:r>
              <a:rPr lang="en-US" altLang="en-US" sz="2000" dirty="0">
                <a:solidFill>
                  <a:schemeClr val="tx1"/>
                </a:solidFill>
              </a:rPr>
              <a:t> protein </a:t>
            </a:r>
            <a:r>
              <a:rPr lang="en-US" altLang="en-US" sz="2000" dirty="0" err="1">
                <a:solidFill>
                  <a:schemeClr val="tx1"/>
                </a:solidFill>
              </a:rPr>
              <a:t>olan</a:t>
            </a:r>
            <a:r>
              <a:rPr lang="en-US" altLang="en-US" sz="2000" dirty="0">
                <a:solidFill>
                  <a:schemeClr val="tx1"/>
                </a:solidFill>
              </a:rPr>
              <a:t> </a:t>
            </a:r>
            <a:r>
              <a:rPr lang="en-US" altLang="en-US" sz="2000" dirty="0" err="1">
                <a:solidFill>
                  <a:schemeClr val="tx1"/>
                </a:solidFill>
              </a:rPr>
              <a:t>tüm</a:t>
            </a:r>
            <a:r>
              <a:rPr lang="en-US" altLang="en-US" sz="2000" dirty="0">
                <a:solidFill>
                  <a:schemeClr val="tx1"/>
                </a:solidFill>
              </a:rPr>
              <a:t> </a:t>
            </a:r>
            <a:r>
              <a:rPr lang="en-US" altLang="en-US" sz="2000" dirty="0" err="1">
                <a:solidFill>
                  <a:schemeClr val="tx1"/>
                </a:solidFill>
              </a:rPr>
              <a:t>bileşikler</a:t>
            </a:r>
            <a:r>
              <a:rPr lang="en-US" altLang="en-US" sz="2000" dirty="0">
                <a:solidFill>
                  <a:schemeClr val="tx1"/>
                </a:solidFill>
              </a:rPr>
              <a:t> RNA </a:t>
            </a:r>
            <a:r>
              <a:rPr lang="en-US" altLang="en-US" sz="2000" dirty="0" err="1">
                <a:solidFill>
                  <a:schemeClr val="tx1"/>
                </a:solidFill>
              </a:rPr>
              <a:t>çeşitlerine</a:t>
            </a:r>
            <a:r>
              <a:rPr lang="en-US" altLang="en-US" sz="2000" dirty="0">
                <a:solidFill>
                  <a:schemeClr val="tx1"/>
                </a:solidFill>
              </a:rPr>
              <a:t> </a:t>
            </a:r>
            <a:r>
              <a:rPr lang="en-US" altLang="en-US" sz="2000" dirty="0" err="1">
                <a:solidFill>
                  <a:schemeClr val="tx1"/>
                </a:solidFill>
              </a:rPr>
              <a:t>göre</a:t>
            </a:r>
            <a:r>
              <a:rPr lang="en-US" altLang="en-US" sz="2000" dirty="0">
                <a:solidFill>
                  <a:schemeClr val="tx1"/>
                </a:solidFill>
              </a:rPr>
              <a:t> </a:t>
            </a:r>
            <a:r>
              <a:rPr lang="en-US" altLang="en-US" sz="2000" dirty="0" err="1">
                <a:solidFill>
                  <a:schemeClr val="tx1"/>
                </a:solidFill>
              </a:rPr>
              <a:t>bu</a:t>
            </a:r>
            <a:r>
              <a:rPr lang="en-US" altLang="en-US" sz="2000" dirty="0">
                <a:solidFill>
                  <a:schemeClr val="tx1"/>
                </a:solidFill>
              </a:rPr>
              <a:t> </a:t>
            </a:r>
            <a:r>
              <a:rPr lang="en-US" altLang="en-US" sz="2000" dirty="0" err="1">
                <a:solidFill>
                  <a:schemeClr val="tx1"/>
                </a:solidFill>
              </a:rPr>
              <a:t>organelde</a:t>
            </a:r>
            <a:r>
              <a:rPr lang="en-US" altLang="en-US" sz="2000" dirty="0">
                <a:solidFill>
                  <a:schemeClr val="tx1"/>
                </a:solidFill>
              </a:rPr>
              <a:t> </a:t>
            </a:r>
            <a:r>
              <a:rPr lang="en-US" altLang="en-US" sz="2000" dirty="0" err="1">
                <a:solidFill>
                  <a:schemeClr val="tx1"/>
                </a:solidFill>
              </a:rPr>
              <a:t>sentezlenir</a:t>
            </a:r>
            <a:r>
              <a:rPr lang="en-US" altLang="en-US" sz="2000" dirty="0">
                <a:solidFill>
                  <a:schemeClr val="tx1"/>
                </a:solidFill>
              </a:rPr>
              <a:t>.</a:t>
            </a:r>
          </a:p>
          <a:p>
            <a:pPr>
              <a:lnSpc>
                <a:spcPct val="90000"/>
              </a:lnSpc>
              <a:buFont typeface="Wingdings" pitchFamily="2" charset="2"/>
              <a:buChar char="§"/>
            </a:pPr>
            <a:r>
              <a:rPr lang="en-US" altLang="en-US" sz="2000" dirty="0" err="1">
                <a:solidFill>
                  <a:schemeClr val="tx1"/>
                </a:solidFill>
              </a:rPr>
              <a:t>Ribozomlar</a:t>
            </a:r>
            <a:r>
              <a:rPr lang="en-US" altLang="en-US" sz="2000" dirty="0">
                <a:solidFill>
                  <a:schemeClr val="tx1"/>
                </a:solidFill>
              </a:rPr>
              <a:t> </a:t>
            </a:r>
            <a:r>
              <a:rPr lang="en-US" altLang="en-US" sz="2000" dirty="0" err="1">
                <a:solidFill>
                  <a:schemeClr val="tx1"/>
                </a:solidFill>
              </a:rPr>
              <a:t>evrenseldir</a:t>
            </a:r>
            <a:r>
              <a:rPr lang="en-US" altLang="en-US" sz="2000" dirty="0">
                <a:solidFill>
                  <a:schemeClr val="tx1"/>
                </a:solidFill>
              </a:rPr>
              <a:t>.</a:t>
            </a:r>
          </a:p>
          <a:p>
            <a:pPr>
              <a:lnSpc>
                <a:spcPct val="90000"/>
              </a:lnSpc>
            </a:pPr>
            <a:endParaRPr lang="tr-TR" altLang="en-US" sz="2000" dirty="0" smtClean="0">
              <a:solidFill>
                <a:srgbClr val="FFFFFF"/>
              </a:solidFill>
            </a:endParaRPr>
          </a:p>
          <a:p>
            <a:pPr>
              <a:lnSpc>
                <a:spcPct val="90000"/>
              </a:lnSpc>
            </a:pPr>
            <a:r>
              <a:rPr lang="tr-TR" altLang="en-US" sz="2000" dirty="0" smtClean="0">
                <a:solidFill>
                  <a:schemeClr val="bg1"/>
                </a:solidFill>
              </a:rPr>
              <a:t>             </a:t>
            </a:r>
            <a:r>
              <a:rPr lang="en-US" altLang="en-US" sz="2000" dirty="0" err="1" smtClean="0"/>
              <a:t>Yapay</a:t>
            </a:r>
            <a:r>
              <a:rPr lang="en-US" altLang="en-US" sz="2000" dirty="0" smtClean="0"/>
              <a:t> </a:t>
            </a:r>
            <a:r>
              <a:rPr lang="en-US" altLang="en-US" sz="2000" dirty="0" err="1"/>
              <a:t>DNA’lar</a:t>
            </a:r>
            <a:r>
              <a:rPr lang="en-US" altLang="en-US" sz="2000" dirty="0"/>
              <a:t>?</a:t>
            </a:r>
          </a:p>
          <a:p>
            <a:pPr>
              <a:lnSpc>
                <a:spcPct val="90000"/>
              </a:lnSpc>
            </a:pPr>
            <a:endParaRPr lang="en-US" altLang="en-US" sz="2000" dirty="0">
              <a:solidFill>
                <a:srgbClr val="FFFFFF"/>
              </a:solidFill>
            </a:endParaRPr>
          </a:p>
          <a:p>
            <a:pPr>
              <a:lnSpc>
                <a:spcPct val="90000"/>
              </a:lnSpc>
            </a:pPr>
            <a:endParaRPr lang="en-US" altLang="en-US" sz="2000" dirty="0">
              <a:solidFill>
                <a:srgbClr val="FFFFFF"/>
              </a:solidFill>
            </a:endParaRPr>
          </a:p>
          <a:p>
            <a:pPr>
              <a:lnSpc>
                <a:spcPct val="90000"/>
              </a:lnSpc>
              <a:buNone/>
            </a:pPr>
            <a:r>
              <a:rPr lang="tr-TR" altLang="en-US" sz="2000" dirty="0" smtClean="0">
                <a:solidFill>
                  <a:srgbClr val="FFFFFF"/>
                </a:solidFill>
              </a:rPr>
              <a:t>   </a:t>
            </a:r>
            <a:r>
              <a:rPr lang="en-US" altLang="en-US" dirty="0" err="1" smtClean="0">
                <a:solidFill>
                  <a:srgbClr val="7030A0"/>
                </a:solidFill>
              </a:rPr>
              <a:t>Proteinler</a:t>
            </a:r>
            <a:r>
              <a:rPr lang="en-US" altLang="en-US" dirty="0" smtClean="0">
                <a:solidFill>
                  <a:srgbClr val="7030A0"/>
                </a:solidFill>
              </a:rPr>
              <a:t> </a:t>
            </a:r>
            <a:r>
              <a:rPr lang="en-US" altLang="en-US" dirty="0" smtClean="0">
                <a:solidFill>
                  <a:srgbClr val="FFFFFF"/>
                </a:solidFill>
              </a:rPr>
              <a:t>   </a:t>
            </a:r>
            <a:r>
              <a:rPr lang="en-US" altLang="en-US" dirty="0" err="1">
                <a:solidFill>
                  <a:srgbClr val="002060"/>
                </a:solidFill>
              </a:rPr>
              <a:t>Aminoasitler</a:t>
            </a:r>
            <a:r>
              <a:rPr lang="en-US" altLang="en-US" dirty="0">
                <a:solidFill>
                  <a:srgbClr val="FFFFFF"/>
                </a:solidFill>
              </a:rPr>
              <a:t> </a:t>
            </a:r>
            <a:r>
              <a:rPr lang="tr-TR" altLang="en-US" dirty="0" smtClean="0">
                <a:solidFill>
                  <a:srgbClr val="FFFFFF"/>
                </a:solidFill>
              </a:rPr>
              <a:t> </a:t>
            </a:r>
            <a:r>
              <a:rPr lang="en-US" altLang="en-US" dirty="0" err="1" smtClean="0">
                <a:solidFill>
                  <a:srgbClr val="C00000"/>
                </a:solidFill>
              </a:rPr>
              <a:t>Ribozomlar</a:t>
            </a:r>
            <a:endParaRPr lang="en-US" altLang="en-US" dirty="0">
              <a:solidFill>
                <a:srgbClr val="C00000"/>
              </a:solidFill>
            </a:endParaRPr>
          </a:p>
          <a:p>
            <a:pPr>
              <a:lnSpc>
                <a:spcPct val="90000"/>
              </a:lnSpc>
            </a:pPr>
            <a:r>
              <a:rPr lang="en-US" altLang="en-US" dirty="0">
                <a:solidFill>
                  <a:srgbClr val="FFFFFF"/>
                </a:solidFill>
              </a:rPr>
              <a:t> </a:t>
            </a:r>
            <a:r>
              <a:rPr lang="en-US" altLang="en-US" dirty="0" smtClean="0">
                <a:solidFill>
                  <a:srgbClr val="FFFFFF"/>
                </a:solidFill>
              </a:rPr>
              <a:t> </a:t>
            </a:r>
            <a:r>
              <a:rPr lang="en-US" altLang="en-US" dirty="0" err="1" smtClean="0">
                <a:solidFill>
                  <a:srgbClr val="7030A0"/>
                </a:solidFill>
              </a:rPr>
              <a:t>Kelime</a:t>
            </a:r>
            <a:r>
              <a:rPr lang="en-US" altLang="en-US" dirty="0" smtClean="0">
                <a:solidFill>
                  <a:srgbClr val="7030A0"/>
                </a:solidFill>
              </a:rPr>
              <a:t> </a:t>
            </a:r>
            <a:r>
              <a:rPr lang="en-US" altLang="en-US" dirty="0" smtClean="0">
                <a:solidFill>
                  <a:srgbClr val="FFFFFF"/>
                </a:solidFill>
              </a:rPr>
              <a:t>          </a:t>
            </a:r>
            <a:r>
              <a:rPr lang="en-US" altLang="en-US" dirty="0" err="1">
                <a:solidFill>
                  <a:srgbClr val="002060"/>
                </a:solidFill>
              </a:rPr>
              <a:t>Harf</a:t>
            </a:r>
            <a:r>
              <a:rPr lang="en-US" altLang="en-US" dirty="0">
                <a:solidFill>
                  <a:srgbClr val="FFFFFF"/>
                </a:solidFill>
              </a:rPr>
              <a:t>         </a:t>
            </a:r>
            <a:r>
              <a:rPr lang="tr-TR" altLang="en-US" dirty="0" smtClean="0">
                <a:solidFill>
                  <a:srgbClr val="FFFFFF"/>
                </a:solidFill>
              </a:rPr>
              <a:t>   </a:t>
            </a:r>
            <a:r>
              <a:rPr lang="en-US" altLang="en-US" dirty="0" err="1" smtClean="0">
                <a:solidFill>
                  <a:srgbClr val="C00000"/>
                </a:solidFill>
              </a:rPr>
              <a:t>Daktilo</a:t>
            </a:r>
            <a:r>
              <a:rPr lang="en-US" altLang="en-US" dirty="0" smtClean="0">
                <a:solidFill>
                  <a:srgbClr val="C00000"/>
                </a:solidFill>
              </a:rPr>
              <a:t> </a:t>
            </a:r>
            <a:endParaRPr lang="en-US" altLang="en-US" dirty="0">
              <a:solidFill>
                <a:srgbClr val="C00000"/>
              </a:solidFill>
            </a:endParaRPr>
          </a:p>
        </p:txBody>
      </p:sp>
      <p:sp>
        <p:nvSpPr>
          <p:cNvPr id="75" name="Rectangle 74">
            <a:extLst>
              <a:ext uri="{FF2B5EF4-FFF2-40B4-BE49-F238E27FC236}">
                <a16:creationId xmlns="" xmlns:a16="http://schemas.microsoft.com/office/drawing/2014/main" id="{B5899359-8523-4D4D-B568-3FDFAF9821C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049774" y="640080"/>
            <a:ext cx="3614166"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 xmlns:a16="http://schemas.microsoft.com/office/drawing/2014/main" id="{2E9C9585-DA89-4D7E-BCDF-576461A1A2D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158189" y="806357"/>
            <a:ext cx="3383450"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184906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2 Metin kutusu"/>
          <p:cNvSpPr txBox="1"/>
          <p:nvPr/>
        </p:nvSpPr>
        <p:spPr>
          <a:xfrm>
            <a:off x="2425700" y="6427596"/>
            <a:ext cx="4140200"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tr-TR" sz="2000" dirty="0" err="1" smtClean="0">
                <a:solidFill>
                  <a:schemeClr val="tx1"/>
                </a:solidFill>
              </a:rPr>
              <a:t>Endosimbiyoz</a:t>
            </a:r>
            <a:r>
              <a:rPr lang="tr-TR" sz="2000" dirty="0" smtClean="0">
                <a:solidFill>
                  <a:schemeClr val="tx1"/>
                </a:solidFill>
              </a:rPr>
              <a:t> teorisi</a:t>
            </a:r>
            <a:endParaRPr lang="tr-TR" sz="2000" dirty="0">
              <a:solidFill>
                <a:schemeClr val="tx1"/>
              </a:solidFill>
            </a:endParaRPr>
          </a:p>
        </p:txBody>
      </p:sp>
    </p:spTree>
    <p:extLst>
      <p:ext uri="{BB962C8B-B14F-4D97-AF65-F5344CB8AC3E}">
        <p14:creationId xmlns="" xmlns:p14="http://schemas.microsoft.com/office/powerpoint/2010/main" val="1959687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 xmlns:a16="http://schemas.microsoft.com/office/drawing/2014/main" id="{964E3DB3-6F3E-5540-9C79-65DF60ED337D}"/>
              </a:ext>
            </a:extLst>
          </p:cNvPr>
          <p:cNvSpPr>
            <a:spLocks noGrp="1"/>
          </p:cNvSpPr>
          <p:nvPr>
            <p:ph type="title" idx="4294967295"/>
          </p:nvPr>
        </p:nvSpPr>
        <p:spPr>
          <a:xfrm>
            <a:off x="1552989" y="858837"/>
            <a:ext cx="4629150" cy="642937"/>
          </a:xfrm>
        </p:spPr>
        <p:txBody>
          <a:bodyPr>
            <a:normAutofit fontScale="90000"/>
          </a:bodyPr>
          <a:lstStyle/>
          <a:p>
            <a:r>
              <a:rPr lang="en-US" altLang="x-none" sz="4000" dirty="0" smtClean="0"/>
              <a:t>M</a:t>
            </a:r>
            <a:r>
              <a:rPr lang="tr-TR" altLang="x-none" sz="4000" dirty="0" smtClean="0"/>
              <a:t>İ</a:t>
            </a:r>
            <a:r>
              <a:rPr lang="en-US" altLang="x-none" sz="4000" dirty="0" err="1" smtClean="0"/>
              <a:t>tokondr</a:t>
            </a:r>
            <a:r>
              <a:rPr lang="tr-TR" altLang="x-none" sz="4000" dirty="0" smtClean="0"/>
              <a:t>İ</a:t>
            </a:r>
            <a:endParaRPr lang="en-US" altLang="x-none" sz="4000" dirty="0"/>
          </a:p>
        </p:txBody>
      </p:sp>
      <p:sp>
        <p:nvSpPr>
          <p:cNvPr id="41987" name="Content Placeholder 2">
            <a:extLst>
              <a:ext uri="{FF2B5EF4-FFF2-40B4-BE49-F238E27FC236}">
                <a16:creationId xmlns="" xmlns:a16="http://schemas.microsoft.com/office/drawing/2014/main" id="{18D13AA4-15D6-FE49-B3A3-6AF3C14B6CD4}"/>
              </a:ext>
            </a:extLst>
          </p:cNvPr>
          <p:cNvSpPr>
            <a:spLocks noGrp="1"/>
          </p:cNvSpPr>
          <p:nvPr>
            <p:ph idx="4294967295"/>
          </p:nvPr>
        </p:nvSpPr>
        <p:spPr>
          <a:xfrm>
            <a:off x="924340" y="1920392"/>
            <a:ext cx="8030817" cy="2547937"/>
          </a:xfrm>
        </p:spPr>
        <p:txBody>
          <a:bodyPr/>
          <a:lstStyle/>
          <a:p>
            <a:r>
              <a:rPr lang="en-US" altLang="en-US" sz="2000" b="1" dirty="0" err="1">
                <a:solidFill>
                  <a:schemeClr val="tx2">
                    <a:lumMod val="75000"/>
                  </a:schemeClr>
                </a:solidFill>
              </a:rPr>
              <a:t>Mitokondri</a:t>
            </a:r>
            <a:r>
              <a:rPr lang="en-US" altLang="en-US" sz="2000" dirty="0"/>
              <a:t>: </a:t>
            </a:r>
            <a:r>
              <a:rPr lang="tr-TR" altLang="en-US" sz="2000" dirty="0"/>
              <a:t>Enerji ve oksijenli solunumdan sorumludur. </a:t>
            </a:r>
            <a:r>
              <a:rPr lang="tr-TR" altLang="en-US" sz="2000" dirty="0" err="1"/>
              <a:t>Çift</a:t>
            </a:r>
            <a:r>
              <a:rPr lang="tr-TR" altLang="en-US" sz="2000" dirty="0"/>
              <a:t> zarla kaplıdır ve bu </a:t>
            </a:r>
            <a:r>
              <a:rPr lang="tr-TR" altLang="en-US" sz="2000" dirty="0" err="1"/>
              <a:t>membranlar</a:t>
            </a:r>
            <a:r>
              <a:rPr lang="tr-TR" altLang="en-US" sz="2000" dirty="0"/>
              <a:t> katlanarak </a:t>
            </a:r>
            <a:r>
              <a:rPr lang="tr-TR" altLang="en-US" sz="2000" dirty="0" err="1"/>
              <a:t>krista</a:t>
            </a:r>
            <a:r>
              <a:rPr lang="tr-TR" altLang="en-US" sz="2000" dirty="0"/>
              <a:t> adı verilen yapıları </a:t>
            </a:r>
            <a:r>
              <a:rPr lang="tr-TR" altLang="en-US" sz="2000" dirty="0" err="1"/>
              <a:t>oluştururlar</a:t>
            </a:r>
            <a:r>
              <a:rPr lang="tr-TR" altLang="en-US" sz="2000" dirty="0"/>
              <a:t>. </a:t>
            </a:r>
          </a:p>
          <a:p>
            <a:r>
              <a:rPr lang="tr-TR" altLang="en-US" sz="2000" dirty="0"/>
              <a:t>Mitokondriler kendi DNA’larına ve protein </a:t>
            </a:r>
            <a:r>
              <a:rPr lang="tr-TR" altLang="en-US" sz="2000" dirty="0" err="1"/>
              <a:t>üretimi</a:t>
            </a:r>
            <a:r>
              <a:rPr lang="tr-TR" altLang="en-US" sz="2000" dirty="0"/>
              <a:t> </a:t>
            </a:r>
            <a:r>
              <a:rPr lang="tr-TR" altLang="en-US" sz="2000" dirty="0" err="1"/>
              <a:t>için</a:t>
            </a:r>
            <a:r>
              <a:rPr lang="tr-TR" altLang="en-US" sz="2000" dirty="0"/>
              <a:t> kendi ribozomlarına sahiptirler. </a:t>
            </a:r>
            <a:r>
              <a:rPr lang="tr-TR" altLang="en-US" sz="2000" dirty="0" err="1"/>
              <a:t>Çekirdekten</a:t>
            </a:r>
            <a:r>
              <a:rPr lang="tr-TR" altLang="en-US" sz="2000" dirty="0"/>
              <a:t> </a:t>
            </a:r>
            <a:r>
              <a:rPr lang="tr-TR" altLang="en-US" sz="2000" dirty="0" err="1"/>
              <a:t>bağımsız</a:t>
            </a:r>
            <a:r>
              <a:rPr lang="tr-TR" altLang="en-US" sz="2000" dirty="0"/>
              <a:t> </a:t>
            </a:r>
            <a:r>
              <a:rPr lang="tr-TR" altLang="en-US" sz="2000" dirty="0" err="1"/>
              <a:t>bölünebilir</a:t>
            </a:r>
            <a:r>
              <a:rPr lang="tr-TR" altLang="en-US" sz="2000" dirty="0"/>
              <a:t>. </a:t>
            </a:r>
          </a:p>
          <a:p>
            <a:endParaRPr lang="en-US" altLang="en-US" dirty="0"/>
          </a:p>
        </p:txBody>
      </p:sp>
    </p:spTree>
    <p:extLst>
      <p:ext uri="{BB962C8B-B14F-4D97-AF65-F5344CB8AC3E}">
        <p14:creationId xmlns="" xmlns:p14="http://schemas.microsoft.com/office/powerpoint/2010/main" val="1811558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588854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4036" name="Content Placeholder 2">
            <a:extLst>
              <a:ext uri="{FF2B5EF4-FFF2-40B4-BE49-F238E27FC236}">
                <a16:creationId xmlns="" xmlns:a16="http://schemas.microsoft.com/office/drawing/2014/main" id="{E869F3E0-B177-9E4D-9059-DDE67F0A7AD0}"/>
              </a:ext>
            </a:extLst>
          </p:cNvPr>
          <p:cNvSpPr>
            <a:spLocks noGrp="1"/>
          </p:cNvSpPr>
          <p:nvPr>
            <p:ph idx="4294967295"/>
          </p:nvPr>
        </p:nvSpPr>
        <p:spPr>
          <a:xfrm>
            <a:off x="258418" y="500271"/>
            <a:ext cx="8441082" cy="2587418"/>
          </a:xfrm>
        </p:spPr>
        <p:txBody>
          <a:bodyPr>
            <a:normAutofit/>
          </a:bodyPr>
          <a:lstStyle/>
          <a:p>
            <a:pPr>
              <a:lnSpc>
                <a:spcPct val="80000"/>
              </a:lnSpc>
            </a:pPr>
            <a:r>
              <a:rPr lang="tr-TR" altLang="en-US" sz="2000" b="1" u="sng" dirty="0" err="1"/>
              <a:t>Endoplazmik</a:t>
            </a:r>
            <a:r>
              <a:rPr lang="tr-TR" altLang="en-US" sz="2000" b="1" u="sng" dirty="0"/>
              <a:t> </a:t>
            </a:r>
            <a:r>
              <a:rPr lang="tr-TR" altLang="en-US" sz="2000" b="1" u="sng" dirty="0" err="1"/>
              <a:t>retikulum</a:t>
            </a:r>
            <a:r>
              <a:rPr lang="tr-TR" altLang="en-US" sz="2000" b="1" u="sng" dirty="0"/>
              <a:t> (ER</a:t>
            </a:r>
            <a:r>
              <a:rPr lang="tr-TR" altLang="en-US" sz="2000" b="1" dirty="0"/>
              <a:t>): </a:t>
            </a:r>
            <a:r>
              <a:rPr lang="tr-TR" altLang="en-US" sz="2000" dirty="0" err="1"/>
              <a:t>Hücre</a:t>
            </a:r>
            <a:r>
              <a:rPr lang="tr-TR" altLang="en-US" sz="2000" dirty="0"/>
              <a:t> zarı ile </a:t>
            </a:r>
            <a:r>
              <a:rPr lang="tr-TR" altLang="en-US" sz="2000" dirty="0" err="1"/>
              <a:t>çekirdek</a:t>
            </a:r>
            <a:r>
              <a:rPr lang="tr-TR" altLang="en-US" sz="2000" dirty="0"/>
              <a:t> zarı arasında uzanan kanalcık ve borucuk sistemidir. </a:t>
            </a:r>
          </a:p>
          <a:p>
            <a:pPr>
              <a:lnSpc>
                <a:spcPct val="80000"/>
              </a:lnSpc>
              <a:buFont typeface="Wingdings" pitchFamily="2" charset="2"/>
              <a:buChar char="q"/>
            </a:pPr>
            <a:r>
              <a:rPr lang="tr-TR" altLang="en-US" sz="2000" b="1" dirty="0" smtClean="0"/>
              <a:t> </a:t>
            </a:r>
            <a:r>
              <a:rPr lang="tr-TR" altLang="en-US" sz="2000" b="1" dirty="0" err="1" smtClean="0"/>
              <a:t>Granu</a:t>
            </a:r>
            <a:r>
              <a:rPr lang="tr-TR" altLang="en-US" sz="2000" b="1" dirty="0" err="1"/>
              <a:t>̈</a:t>
            </a:r>
            <a:r>
              <a:rPr lang="tr-TR" altLang="en-US" sz="2000" b="1" dirty="0" err="1" smtClean="0"/>
              <a:t>llü</a:t>
            </a:r>
            <a:r>
              <a:rPr lang="tr-TR" altLang="en-US" sz="2000" b="1" dirty="0" smtClean="0"/>
              <a:t> ER</a:t>
            </a:r>
            <a:r>
              <a:rPr lang="tr-TR" altLang="en-US" sz="2000" b="1" dirty="0"/>
              <a:t>: </a:t>
            </a:r>
            <a:r>
              <a:rPr lang="tr-TR" altLang="en-US" sz="2000" dirty="0" err="1"/>
              <a:t>Üzerinde</a:t>
            </a:r>
            <a:r>
              <a:rPr lang="tr-TR" altLang="en-US" sz="2000" dirty="0"/>
              <a:t> ribozomları bulundurur. Protein sentezinde </a:t>
            </a:r>
            <a:r>
              <a:rPr lang="tr-TR" altLang="en-US" sz="2000" dirty="0" err="1"/>
              <a:t>görevlidirler</a:t>
            </a:r>
            <a:r>
              <a:rPr lang="tr-TR" altLang="en-US" sz="2000" dirty="0"/>
              <a:t>. Sentezlenen proteinleri </a:t>
            </a:r>
            <a:r>
              <a:rPr lang="tr-TR" altLang="en-US" sz="2000" dirty="0" err="1"/>
              <a:t>küçük</a:t>
            </a:r>
            <a:r>
              <a:rPr lang="tr-TR" altLang="en-US" sz="2000" dirty="0"/>
              <a:t> </a:t>
            </a:r>
            <a:r>
              <a:rPr lang="tr-TR" altLang="en-US" sz="2000" dirty="0" err="1"/>
              <a:t>veziküllere</a:t>
            </a:r>
            <a:r>
              <a:rPr lang="tr-TR" altLang="en-US" sz="2000" dirty="0"/>
              <a:t> </a:t>
            </a:r>
            <a:r>
              <a:rPr lang="tr-TR" altLang="en-US" sz="2000" dirty="0" err="1"/>
              <a:t>yükleyip</a:t>
            </a:r>
            <a:r>
              <a:rPr lang="tr-TR" altLang="en-US" sz="2000" dirty="0"/>
              <a:t> </a:t>
            </a:r>
            <a:r>
              <a:rPr lang="tr-TR" altLang="en-US" sz="2000" dirty="0" err="1"/>
              <a:t>Golgi</a:t>
            </a:r>
            <a:r>
              <a:rPr lang="tr-TR" altLang="en-US" sz="2000" dirty="0"/>
              <a:t> aygıtına </a:t>
            </a:r>
            <a:r>
              <a:rPr lang="tr-TR" altLang="en-US" sz="2000" dirty="0" err="1"/>
              <a:t>gönderirler</a:t>
            </a:r>
            <a:r>
              <a:rPr lang="tr-TR" altLang="en-US" sz="2000" dirty="0"/>
              <a:t>. (</a:t>
            </a:r>
            <a:r>
              <a:rPr lang="tr-TR" altLang="en-US" sz="2000" dirty="0" err="1"/>
              <a:t>özellikle</a:t>
            </a:r>
            <a:r>
              <a:rPr lang="tr-TR" altLang="en-US" sz="2000" dirty="0"/>
              <a:t> protein sentezleyen </a:t>
            </a:r>
            <a:r>
              <a:rPr lang="tr-TR" altLang="en-US" sz="2000" dirty="0" err="1"/>
              <a:t>hücrelerde</a:t>
            </a:r>
            <a:r>
              <a:rPr lang="tr-TR" altLang="en-US" sz="2000" dirty="0"/>
              <a:t>...) </a:t>
            </a:r>
            <a:endParaRPr lang="tr-TR" altLang="en-US" sz="2000" dirty="0" smtClean="0"/>
          </a:p>
          <a:p>
            <a:pPr>
              <a:lnSpc>
                <a:spcPct val="80000"/>
              </a:lnSpc>
              <a:buFont typeface="Wingdings" pitchFamily="2" charset="2"/>
              <a:buChar char="q"/>
            </a:pPr>
            <a:r>
              <a:rPr lang="tr-TR" altLang="en-US" sz="2000" b="1" dirty="0" smtClean="0"/>
              <a:t> </a:t>
            </a:r>
            <a:r>
              <a:rPr lang="tr-TR" altLang="en-US" sz="2000" b="1" dirty="0" err="1"/>
              <a:t>Granülsüz</a:t>
            </a:r>
            <a:r>
              <a:rPr lang="tr-TR" altLang="en-US" sz="2000" b="1" dirty="0"/>
              <a:t> ER: </a:t>
            </a:r>
            <a:r>
              <a:rPr lang="tr-TR" altLang="en-US" sz="2000" dirty="0"/>
              <a:t>Paketleme , </a:t>
            </a:r>
            <a:r>
              <a:rPr lang="tr-TR" altLang="en-US" sz="2000" dirty="0" err="1"/>
              <a:t>taşıma</a:t>
            </a:r>
            <a:r>
              <a:rPr lang="tr-TR" altLang="en-US" sz="2000" dirty="0"/>
              <a:t> ve </a:t>
            </a:r>
            <a:r>
              <a:rPr lang="tr-TR" altLang="en-US" sz="2000" dirty="0" err="1"/>
              <a:t>hücre</a:t>
            </a:r>
            <a:r>
              <a:rPr lang="tr-TR" altLang="en-US" sz="2000" dirty="0"/>
              <a:t> </a:t>
            </a:r>
            <a:r>
              <a:rPr lang="tr-TR" altLang="en-US" sz="2000" dirty="0" err="1"/>
              <a:t>içi</a:t>
            </a:r>
            <a:r>
              <a:rPr lang="tr-TR" altLang="en-US" sz="2000" dirty="0"/>
              <a:t> </a:t>
            </a:r>
            <a:r>
              <a:rPr lang="tr-TR" altLang="en-US" sz="2000" dirty="0" err="1"/>
              <a:t>dağıtımda</a:t>
            </a:r>
            <a:r>
              <a:rPr lang="tr-TR" altLang="en-US" sz="2000" dirty="0"/>
              <a:t> </a:t>
            </a:r>
            <a:r>
              <a:rPr lang="tr-TR" altLang="en-US" sz="2000" dirty="0" err="1"/>
              <a:t>görevlidir</a:t>
            </a:r>
            <a:r>
              <a:rPr lang="tr-TR" altLang="en-US" sz="2000" dirty="0"/>
              <a:t>. (</a:t>
            </a:r>
            <a:r>
              <a:rPr lang="tr-TR" altLang="en-US" sz="2000" dirty="0" err="1"/>
              <a:t>özellikle</a:t>
            </a:r>
            <a:r>
              <a:rPr lang="tr-TR" altLang="en-US" sz="2000" dirty="0"/>
              <a:t> </a:t>
            </a:r>
            <a:r>
              <a:rPr lang="tr-TR" altLang="en-US" sz="2000" dirty="0" err="1"/>
              <a:t>lipid</a:t>
            </a:r>
            <a:r>
              <a:rPr lang="tr-TR" altLang="en-US" sz="2000" dirty="0"/>
              <a:t> sentezleyen </a:t>
            </a:r>
            <a:r>
              <a:rPr lang="tr-TR" altLang="en-US" sz="2000" dirty="0" err="1"/>
              <a:t>hücrelerde</a:t>
            </a:r>
            <a:r>
              <a:rPr lang="tr-TR" altLang="en-US" sz="2000" dirty="0"/>
              <a:t>...) </a:t>
            </a:r>
          </a:p>
          <a:p>
            <a:pPr>
              <a:lnSpc>
                <a:spcPct val="80000"/>
              </a:lnSpc>
            </a:pPr>
            <a:endParaRPr lang="en-US" altLang="en-US" sz="2000" dirty="0"/>
          </a:p>
        </p:txBody>
      </p:sp>
    </p:spTree>
    <p:extLst>
      <p:ext uri="{BB962C8B-B14F-4D97-AF65-F5344CB8AC3E}">
        <p14:creationId xmlns="" xmlns:p14="http://schemas.microsoft.com/office/powerpoint/2010/main" val="3191248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3490722"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Title 1">
            <a:extLst>
              <a:ext uri="{FF2B5EF4-FFF2-40B4-BE49-F238E27FC236}">
                <a16:creationId xmlns="" xmlns:a16="http://schemas.microsoft.com/office/drawing/2014/main" id="{940ACBF7-2D4C-0142-821F-5569CA7F699E}"/>
              </a:ext>
            </a:extLst>
          </p:cNvPr>
          <p:cNvSpPr>
            <a:spLocks noGrp="1"/>
          </p:cNvSpPr>
          <p:nvPr>
            <p:ph type="title" idx="4294967295"/>
          </p:nvPr>
        </p:nvSpPr>
        <p:spPr>
          <a:xfrm>
            <a:off x="482599" y="406400"/>
            <a:ext cx="2794001" cy="1994577"/>
          </a:xfrm>
          <a:noFill/>
          <a:ln>
            <a:solidFill>
              <a:schemeClr val="bg1"/>
            </a:solidFill>
          </a:ln>
        </p:spPr>
        <p:txBody>
          <a:bodyPr vert="horz" wrap="square" lIns="182880" tIns="182880" rIns="182880" bIns="182880" rtlCol="0" anchor="ctr">
            <a:noAutofit/>
          </a:bodyPr>
          <a:lstStyle/>
          <a:p>
            <a:pPr>
              <a:defRPr/>
            </a:pPr>
            <a:r>
              <a:rPr lang="en-US" altLang="en-US" sz="2800" dirty="0" err="1" smtClean="0">
                <a:solidFill>
                  <a:schemeClr val="bg1"/>
                </a:solidFill>
              </a:rPr>
              <a:t>Hü</a:t>
            </a:r>
            <a:r>
              <a:rPr lang="tr-TR" altLang="en-US" sz="2800" smtClean="0">
                <a:solidFill>
                  <a:schemeClr val="bg1"/>
                </a:solidFill>
              </a:rPr>
              <a:t>c</a:t>
            </a:r>
            <a:r>
              <a:rPr lang="en-US" altLang="en-US" sz="2800" smtClean="0">
                <a:solidFill>
                  <a:schemeClr val="bg1"/>
                </a:solidFill>
              </a:rPr>
              <a:t>re </a:t>
            </a:r>
            <a:r>
              <a:rPr lang="en-US" altLang="en-US" sz="2800" dirty="0" err="1" smtClean="0">
                <a:solidFill>
                  <a:schemeClr val="bg1"/>
                </a:solidFill>
              </a:rPr>
              <a:t>teorisi’n</a:t>
            </a:r>
            <a:r>
              <a:rPr lang="tr-TR" altLang="en-US" sz="2800" dirty="0" smtClean="0">
                <a:solidFill>
                  <a:schemeClr val="bg1"/>
                </a:solidFill>
              </a:rPr>
              <a:t>i</a:t>
            </a:r>
            <a:r>
              <a:rPr lang="en-US" altLang="en-US" sz="2800" dirty="0" smtClean="0">
                <a:solidFill>
                  <a:schemeClr val="bg1"/>
                </a:solidFill>
              </a:rPr>
              <a:t>n </a:t>
            </a:r>
            <a:r>
              <a:rPr lang="en-US" altLang="en-US" sz="2800" dirty="0" err="1">
                <a:solidFill>
                  <a:schemeClr val="bg1"/>
                </a:solidFill>
              </a:rPr>
              <a:t>kökenleri</a:t>
            </a:r>
            <a:endParaRPr lang="en-US" altLang="en-US" sz="2800" dirty="0">
              <a:solidFill>
                <a:schemeClr val="bg1"/>
              </a:solidFill>
            </a:endParaRPr>
          </a:p>
        </p:txBody>
      </p:sp>
      <p:sp>
        <p:nvSpPr>
          <p:cNvPr id="24579" name="Content Placeholder 2">
            <a:extLst>
              <a:ext uri="{FF2B5EF4-FFF2-40B4-BE49-F238E27FC236}">
                <a16:creationId xmlns="" xmlns:a16="http://schemas.microsoft.com/office/drawing/2014/main" id="{0558241D-D6A6-F24B-B65D-8210861A1477}"/>
              </a:ext>
            </a:extLst>
          </p:cNvPr>
          <p:cNvSpPr>
            <a:spLocks noGrp="1"/>
          </p:cNvSpPr>
          <p:nvPr>
            <p:ph idx="4294967295"/>
          </p:nvPr>
        </p:nvSpPr>
        <p:spPr>
          <a:xfrm>
            <a:off x="482600" y="2638044"/>
            <a:ext cx="2793999" cy="4372356"/>
          </a:xfrm>
        </p:spPr>
        <p:txBody>
          <a:bodyPr vert="horz" lIns="91440" tIns="45720" rIns="91440" bIns="45720" rtlCol="0">
            <a:normAutofit/>
          </a:bodyPr>
          <a:lstStyle/>
          <a:p>
            <a:pPr>
              <a:lnSpc>
                <a:spcPct val="90000"/>
              </a:lnSpc>
            </a:pPr>
            <a:r>
              <a:rPr lang="en-US" altLang="en-US" dirty="0">
                <a:solidFill>
                  <a:schemeClr val="bg1"/>
                </a:solidFill>
              </a:rPr>
              <a:t>1665 Robert Hooke </a:t>
            </a:r>
            <a:r>
              <a:rPr lang="en-US" altLang="en-US" dirty="0" err="1">
                <a:solidFill>
                  <a:schemeClr val="bg1"/>
                </a:solidFill>
              </a:rPr>
              <a:t>kendi</a:t>
            </a:r>
            <a:r>
              <a:rPr lang="en-US" altLang="en-US" dirty="0">
                <a:solidFill>
                  <a:schemeClr val="bg1"/>
                </a:solidFill>
              </a:rPr>
              <a:t> </a:t>
            </a:r>
            <a:r>
              <a:rPr lang="en-US" altLang="en-US" dirty="0" err="1">
                <a:solidFill>
                  <a:schemeClr val="bg1"/>
                </a:solidFill>
              </a:rPr>
              <a:t>yaptığı</a:t>
            </a:r>
            <a:r>
              <a:rPr lang="en-US" altLang="en-US" dirty="0">
                <a:solidFill>
                  <a:schemeClr val="bg1"/>
                </a:solidFill>
              </a:rPr>
              <a:t> </a:t>
            </a:r>
            <a:r>
              <a:rPr lang="en-US" altLang="en-US" dirty="0" err="1">
                <a:solidFill>
                  <a:schemeClr val="bg1"/>
                </a:solidFill>
              </a:rPr>
              <a:t>mikroskop</a:t>
            </a:r>
            <a:r>
              <a:rPr lang="en-US" altLang="en-US" dirty="0">
                <a:solidFill>
                  <a:schemeClr val="bg1"/>
                </a:solidFill>
              </a:rPr>
              <a:t> </a:t>
            </a:r>
            <a:r>
              <a:rPr lang="en-US" altLang="en-US" dirty="0" err="1">
                <a:solidFill>
                  <a:schemeClr val="bg1"/>
                </a:solidFill>
              </a:rPr>
              <a:t>ile</a:t>
            </a:r>
            <a:r>
              <a:rPr lang="en-US" altLang="en-US" dirty="0">
                <a:solidFill>
                  <a:schemeClr val="bg1"/>
                </a:solidFill>
              </a:rPr>
              <a:t> </a:t>
            </a:r>
            <a:r>
              <a:rPr lang="en-US" altLang="en-US" dirty="0" err="1">
                <a:solidFill>
                  <a:schemeClr val="bg1"/>
                </a:solidFill>
              </a:rPr>
              <a:t>şişe</a:t>
            </a:r>
            <a:r>
              <a:rPr lang="en-US" altLang="en-US" dirty="0">
                <a:solidFill>
                  <a:schemeClr val="bg1"/>
                </a:solidFill>
              </a:rPr>
              <a:t> </a:t>
            </a:r>
            <a:r>
              <a:rPr lang="en-US" altLang="en-US" dirty="0" err="1">
                <a:solidFill>
                  <a:schemeClr val="bg1"/>
                </a:solidFill>
              </a:rPr>
              <a:t>mantarı</a:t>
            </a:r>
            <a:r>
              <a:rPr lang="en-US" altLang="en-US" dirty="0">
                <a:solidFill>
                  <a:schemeClr val="bg1"/>
                </a:solidFill>
              </a:rPr>
              <a:t> </a:t>
            </a:r>
            <a:r>
              <a:rPr lang="en-US" altLang="en-US" dirty="0" err="1">
                <a:solidFill>
                  <a:schemeClr val="bg1"/>
                </a:solidFill>
              </a:rPr>
              <a:t>hücrelerini</a:t>
            </a:r>
            <a:r>
              <a:rPr lang="en-US" altLang="en-US" dirty="0">
                <a:solidFill>
                  <a:schemeClr val="bg1"/>
                </a:solidFill>
              </a:rPr>
              <a:t> </a:t>
            </a:r>
            <a:r>
              <a:rPr lang="en-US" altLang="en-US" dirty="0" err="1">
                <a:solidFill>
                  <a:schemeClr val="bg1"/>
                </a:solidFill>
              </a:rPr>
              <a:t>çevre</a:t>
            </a:r>
            <a:r>
              <a:rPr lang="en-US" altLang="en-US" dirty="0">
                <a:solidFill>
                  <a:schemeClr val="bg1"/>
                </a:solidFill>
              </a:rPr>
              <a:t> </a:t>
            </a:r>
            <a:r>
              <a:rPr lang="en-US" altLang="en-US" dirty="0" err="1">
                <a:solidFill>
                  <a:schemeClr val="bg1"/>
                </a:solidFill>
              </a:rPr>
              <a:t>ve</a:t>
            </a:r>
            <a:r>
              <a:rPr lang="en-US" altLang="en-US" dirty="0">
                <a:solidFill>
                  <a:schemeClr val="bg1"/>
                </a:solidFill>
              </a:rPr>
              <a:t> </a:t>
            </a:r>
            <a:r>
              <a:rPr lang="en-US" altLang="en-US" dirty="0" err="1">
                <a:solidFill>
                  <a:schemeClr val="bg1"/>
                </a:solidFill>
              </a:rPr>
              <a:t>boşluklar</a:t>
            </a:r>
            <a:r>
              <a:rPr lang="en-US" altLang="en-US" dirty="0">
                <a:solidFill>
                  <a:schemeClr val="bg1"/>
                </a:solidFill>
              </a:rPr>
              <a:t> </a:t>
            </a:r>
            <a:r>
              <a:rPr lang="en-US" altLang="en-US" dirty="0" err="1">
                <a:solidFill>
                  <a:schemeClr val="bg1"/>
                </a:solidFill>
              </a:rPr>
              <a:t>halinde</a:t>
            </a:r>
            <a:r>
              <a:rPr lang="en-US" altLang="en-US" dirty="0">
                <a:solidFill>
                  <a:schemeClr val="bg1"/>
                </a:solidFill>
              </a:rPr>
              <a:t> </a:t>
            </a:r>
            <a:r>
              <a:rPr lang="en-US" altLang="en-US" dirty="0" err="1">
                <a:solidFill>
                  <a:schemeClr val="bg1"/>
                </a:solidFill>
              </a:rPr>
              <a:t>görmüş</a:t>
            </a:r>
            <a:r>
              <a:rPr lang="en-US" altLang="en-US" dirty="0">
                <a:solidFill>
                  <a:schemeClr val="bg1"/>
                </a:solidFill>
              </a:rPr>
              <a:t> </a:t>
            </a:r>
            <a:r>
              <a:rPr lang="en-US" altLang="en-US" dirty="0" err="1">
                <a:solidFill>
                  <a:schemeClr val="bg1"/>
                </a:solidFill>
              </a:rPr>
              <a:t>bunlara</a:t>
            </a:r>
            <a:r>
              <a:rPr lang="en-US" altLang="en-US" dirty="0">
                <a:solidFill>
                  <a:schemeClr val="bg1"/>
                </a:solidFill>
              </a:rPr>
              <a:t> </a:t>
            </a:r>
            <a:r>
              <a:rPr lang="en-US" altLang="en-US" dirty="0" err="1">
                <a:solidFill>
                  <a:schemeClr val="bg1"/>
                </a:solidFill>
              </a:rPr>
              <a:t>hücre</a:t>
            </a:r>
            <a:r>
              <a:rPr lang="en-US" altLang="en-US" dirty="0">
                <a:solidFill>
                  <a:schemeClr val="bg1"/>
                </a:solidFill>
              </a:rPr>
              <a:t> (</a:t>
            </a:r>
            <a:r>
              <a:rPr lang="en-US" altLang="en-US" dirty="0" err="1">
                <a:solidFill>
                  <a:schemeClr val="bg1"/>
                </a:solidFill>
              </a:rPr>
              <a:t>cellula</a:t>
            </a:r>
            <a:r>
              <a:rPr lang="en-US" altLang="en-US" dirty="0">
                <a:solidFill>
                  <a:schemeClr val="bg1"/>
                </a:solidFill>
              </a:rPr>
              <a:t>) </a:t>
            </a:r>
            <a:r>
              <a:rPr lang="en-US" altLang="en-US" dirty="0" err="1">
                <a:solidFill>
                  <a:schemeClr val="bg1"/>
                </a:solidFill>
              </a:rPr>
              <a:t>adını</a:t>
            </a:r>
            <a:r>
              <a:rPr lang="en-US" altLang="en-US" dirty="0">
                <a:solidFill>
                  <a:schemeClr val="bg1"/>
                </a:solidFill>
              </a:rPr>
              <a:t> </a:t>
            </a:r>
            <a:r>
              <a:rPr lang="en-US" altLang="en-US" dirty="0" err="1">
                <a:solidFill>
                  <a:schemeClr val="bg1"/>
                </a:solidFill>
              </a:rPr>
              <a:t>vermiştir</a:t>
            </a:r>
            <a:r>
              <a:rPr lang="en-US" altLang="en-US" dirty="0">
                <a:solidFill>
                  <a:schemeClr val="bg1"/>
                </a:solidFill>
              </a:rPr>
              <a:t>. </a:t>
            </a:r>
          </a:p>
          <a:p>
            <a:pPr>
              <a:lnSpc>
                <a:spcPct val="90000"/>
              </a:lnSpc>
            </a:pPr>
            <a:r>
              <a:rPr lang="en-US" altLang="en-US" dirty="0">
                <a:solidFill>
                  <a:schemeClr val="bg1"/>
                </a:solidFill>
              </a:rPr>
              <a:t>1831 Robert </a:t>
            </a:r>
            <a:r>
              <a:rPr lang="en-US" altLang="en-US" dirty="0" err="1">
                <a:solidFill>
                  <a:schemeClr val="bg1"/>
                </a:solidFill>
              </a:rPr>
              <a:t>Borwn</a:t>
            </a:r>
            <a:r>
              <a:rPr lang="en-US" altLang="en-US" dirty="0">
                <a:solidFill>
                  <a:schemeClr val="bg1"/>
                </a:solidFill>
              </a:rPr>
              <a:t> </a:t>
            </a:r>
            <a:r>
              <a:rPr lang="en-US" altLang="en-US" dirty="0" err="1">
                <a:solidFill>
                  <a:schemeClr val="bg1"/>
                </a:solidFill>
              </a:rPr>
              <a:t>Nükleus’u</a:t>
            </a:r>
            <a:r>
              <a:rPr lang="en-US" altLang="en-US" dirty="0">
                <a:solidFill>
                  <a:schemeClr val="bg1"/>
                </a:solidFill>
              </a:rPr>
              <a:t> </a:t>
            </a:r>
            <a:r>
              <a:rPr lang="en-US" altLang="en-US" dirty="0" err="1">
                <a:solidFill>
                  <a:schemeClr val="bg1"/>
                </a:solidFill>
              </a:rPr>
              <a:t>keşfetti</a:t>
            </a:r>
            <a:r>
              <a:rPr lang="en-US" altLang="en-US" dirty="0">
                <a:solidFill>
                  <a:schemeClr val="bg1"/>
                </a:solidFill>
              </a:rPr>
              <a:t>,</a:t>
            </a:r>
          </a:p>
          <a:p>
            <a:pPr>
              <a:lnSpc>
                <a:spcPct val="90000"/>
              </a:lnSpc>
            </a:pPr>
            <a:r>
              <a:rPr lang="en-US" altLang="en-US" dirty="0">
                <a:solidFill>
                  <a:schemeClr val="bg1"/>
                </a:solidFill>
              </a:rPr>
              <a:t>1839 Purkinje </a:t>
            </a:r>
            <a:r>
              <a:rPr lang="en-US" altLang="en-US" dirty="0" err="1">
                <a:solidFill>
                  <a:schemeClr val="bg1"/>
                </a:solidFill>
              </a:rPr>
              <a:t>çeperin</a:t>
            </a:r>
            <a:r>
              <a:rPr lang="en-US" altLang="en-US" dirty="0">
                <a:solidFill>
                  <a:schemeClr val="bg1"/>
                </a:solidFill>
              </a:rPr>
              <a:t> </a:t>
            </a:r>
            <a:r>
              <a:rPr lang="en-US" altLang="en-US" dirty="0" err="1">
                <a:solidFill>
                  <a:schemeClr val="bg1"/>
                </a:solidFill>
              </a:rPr>
              <a:t>içini</a:t>
            </a:r>
            <a:r>
              <a:rPr lang="en-US" altLang="en-US" dirty="0">
                <a:solidFill>
                  <a:schemeClr val="bg1"/>
                </a:solidFill>
              </a:rPr>
              <a:t> </a:t>
            </a:r>
            <a:r>
              <a:rPr lang="en-US" altLang="en-US" dirty="0" err="1">
                <a:solidFill>
                  <a:schemeClr val="bg1"/>
                </a:solidFill>
              </a:rPr>
              <a:t>dolduran</a:t>
            </a:r>
            <a:r>
              <a:rPr lang="en-US" altLang="en-US" dirty="0">
                <a:solidFill>
                  <a:schemeClr val="bg1"/>
                </a:solidFill>
              </a:rPr>
              <a:t/>
            </a:r>
            <a:br>
              <a:rPr lang="en-US" altLang="en-US" dirty="0">
                <a:solidFill>
                  <a:schemeClr val="bg1"/>
                </a:solidFill>
              </a:rPr>
            </a:br>
            <a:r>
              <a:rPr lang="en-US" altLang="en-US" dirty="0" err="1">
                <a:solidFill>
                  <a:schemeClr val="bg1"/>
                </a:solidFill>
              </a:rPr>
              <a:t>sıvıya</a:t>
            </a:r>
            <a:r>
              <a:rPr lang="en-US" altLang="en-US" dirty="0">
                <a:solidFill>
                  <a:schemeClr val="bg1"/>
                </a:solidFill>
              </a:rPr>
              <a:t> </a:t>
            </a:r>
            <a:r>
              <a:rPr lang="en-US" altLang="en-US" dirty="0" err="1">
                <a:solidFill>
                  <a:schemeClr val="bg1"/>
                </a:solidFill>
              </a:rPr>
              <a:t>protoplazma</a:t>
            </a:r>
            <a:r>
              <a:rPr lang="en-US" altLang="en-US" dirty="0">
                <a:solidFill>
                  <a:schemeClr val="bg1"/>
                </a:solidFill>
              </a:rPr>
              <a:t> </a:t>
            </a:r>
            <a:r>
              <a:rPr lang="en-US" altLang="en-US" dirty="0" err="1">
                <a:solidFill>
                  <a:schemeClr val="bg1"/>
                </a:solidFill>
              </a:rPr>
              <a:t>adını</a:t>
            </a:r>
            <a:r>
              <a:rPr lang="en-US" altLang="en-US" dirty="0">
                <a:solidFill>
                  <a:schemeClr val="bg1"/>
                </a:solidFill>
              </a:rPr>
              <a:t> </a:t>
            </a:r>
            <a:r>
              <a:rPr lang="en-US" altLang="en-US" dirty="0" err="1">
                <a:solidFill>
                  <a:schemeClr val="bg1"/>
                </a:solidFill>
              </a:rPr>
              <a:t>verdi</a:t>
            </a:r>
            <a:r>
              <a:rPr lang="en-US" altLang="en-US" dirty="0">
                <a:solidFill>
                  <a:schemeClr val="bg1"/>
                </a:solidFill>
              </a:rPr>
              <a:t>.</a:t>
            </a:r>
          </a:p>
        </p:txBody>
      </p:sp>
    </p:spTree>
    <p:extLst>
      <p:ext uri="{BB962C8B-B14F-4D97-AF65-F5344CB8AC3E}">
        <p14:creationId xmlns="" xmlns:p14="http://schemas.microsoft.com/office/powerpoint/2010/main" val="41634844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5059" name="Content Placeholder 2">
            <a:extLst>
              <a:ext uri="{FF2B5EF4-FFF2-40B4-BE49-F238E27FC236}">
                <a16:creationId xmlns="" xmlns:a16="http://schemas.microsoft.com/office/drawing/2014/main" id="{ADF1F27F-2CBE-9148-840E-57C04F732824}"/>
              </a:ext>
            </a:extLst>
          </p:cNvPr>
          <p:cNvSpPr>
            <a:spLocks noGrp="1"/>
          </p:cNvSpPr>
          <p:nvPr>
            <p:ph idx="4294967295"/>
          </p:nvPr>
        </p:nvSpPr>
        <p:spPr>
          <a:xfrm>
            <a:off x="5975350" y="1401417"/>
            <a:ext cx="3168650" cy="5215283"/>
          </a:xfrm>
        </p:spPr>
        <p:txBody>
          <a:bodyPr>
            <a:normAutofit/>
          </a:bodyPr>
          <a:lstStyle/>
          <a:p>
            <a:pPr marL="0" indent="0">
              <a:lnSpc>
                <a:spcPct val="80000"/>
              </a:lnSpc>
              <a:buNone/>
            </a:pPr>
            <a:r>
              <a:rPr lang="tr-TR" altLang="en-US" sz="2000" b="1" dirty="0" err="1"/>
              <a:t>Vakuol</a:t>
            </a:r>
            <a:r>
              <a:rPr lang="tr-TR" altLang="en-US" sz="2000" b="1" dirty="0"/>
              <a:t>: </a:t>
            </a:r>
            <a:r>
              <a:rPr lang="tr-TR" altLang="en-US" sz="2000" dirty="0"/>
              <a:t>Su ya da gıda </a:t>
            </a:r>
            <a:r>
              <a:rPr lang="tr-TR" altLang="en-US" sz="2000" dirty="0" err="1"/>
              <a:t>içerirler</a:t>
            </a:r>
            <a:r>
              <a:rPr lang="tr-TR" altLang="en-US" sz="2000" dirty="0"/>
              <a:t>, depolama amacıyla kullanılırlar. </a:t>
            </a:r>
          </a:p>
          <a:p>
            <a:pPr marL="0" indent="0">
              <a:lnSpc>
                <a:spcPct val="80000"/>
              </a:lnSpc>
              <a:buNone/>
            </a:pPr>
            <a:endParaRPr lang="tr-TR" altLang="en-US" sz="2000" b="1" dirty="0"/>
          </a:p>
          <a:p>
            <a:pPr marL="0" indent="0">
              <a:lnSpc>
                <a:spcPct val="80000"/>
              </a:lnSpc>
              <a:buNone/>
            </a:pPr>
            <a:endParaRPr lang="tr-TR" altLang="en-US" sz="2000" b="1" dirty="0"/>
          </a:p>
          <a:p>
            <a:pPr marL="0" indent="0">
              <a:lnSpc>
                <a:spcPct val="80000"/>
              </a:lnSpc>
              <a:buNone/>
            </a:pPr>
            <a:endParaRPr lang="tr-TR" altLang="en-US" sz="2000" b="1" dirty="0"/>
          </a:p>
          <a:p>
            <a:pPr marL="0" indent="0">
              <a:lnSpc>
                <a:spcPct val="80000"/>
              </a:lnSpc>
              <a:buNone/>
            </a:pPr>
            <a:endParaRPr lang="tr-TR" altLang="en-US" sz="2000" b="1" dirty="0"/>
          </a:p>
          <a:p>
            <a:pPr marL="0" indent="0">
              <a:lnSpc>
                <a:spcPct val="80000"/>
              </a:lnSpc>
              <a:buNone/>
            </a:pPr>
            <a:endParaRPr lang="tr-TR" altLang="en-US" sz="2000" b="1" dirty="0"/>
          </a:p>
          <a:p>
            <a:pPr marL="0" indent="0">
              <a:lnSpc>
                <a:spcPct val="80000"/>
              </a:lnSpc>
              <a:buNone/>
            </a:pPr>
            <a:endParaRPr lang="tr-TR" altLang="en-US" sz="2000" b="1" dirty="0" smtClean="0"/>
          </a:p>
          <a:p>
            <a:pPr marL="0" indent="0">
              <a:lnSpc>
                <a:spcPct val="80000"/>
              </a:lnSpc>
              <a:buNone/>
            </a:pPr>
            <a:r>
              <a:rPr lang="tr-TR" altLang="en-US" sz="2000" b="1" dirty="0" err="1" smtClean="0"/>
              <a:t>Lizozom</a:t>
            </a:r>
            <a:r>
              <a:rPr lang="tr-TR" altLang="en-US" sz="2000" b="1" dirty="0"/>
              <a:t>: </a:t>
            </a:r>
            <a:r>
              <a:rPr lang="tr-TR" altLang="en-US" sz="2000" dirty="0"/>
              <a:t>Tek zarlı bir kesecik olan </a:t>
            </a:r>
            <a:r>
              <a:rPr lang="tr-TR" altLang="en-US" sz="2000" dirty="0" err="1"/>
              <a:t>lizozom</a:t>
            </a:r>
            <a:r>
              <a:rPr lang="tr-TR" altLang="en-US" sz="2000" dirty="0"/>
              <a:t>, sindirim enzimlerini (</a:t>
            </a:r>
            <a:r>
              <a:rPr lang="tr-TR" altLang="en-US" sz="2000" dirty="0" err="1"/>
              <a:t>hidrolaz</a:t>
            </a:r>
            <a:r>
              <a:rPr lang="tr-TR" altLang="en-US" sz="2000" dirty="0"/>
              <a:t>) </a:t>
            </a:r>
            <a:r>
              <a:rPr lang="tr-TR" altLang="en-US" sz="2000" dirty="0" err="1"/>
              <a:t>taşır</a:t>
            </a:r>
            <a:r>
              <a:rPr lang="tr-TR" altLang="en-US" sz="2000" dirty="0"/>
              <a:t>. Gıdaların ve </a:t>
            </a:r>
            <a:r>
              <a:rPr lang="tr-TR" altLang="en-US" sz="2000" dirty="0" err="1"/>
              <a:t>hücre</a:t>
            </a:r>
            <a:r>
              <a:rPr lang="tr-TR" altLang="en-US" sz="2000" dirty="0"/>
              <a:t> tarafından istenilmeyen </a:t>
            </a:r>
            <a:r>
              <a:rPr lang="tr-TR" altLang="en-US" sz="2000" dirty="0" err="1"/>
              <a:t>moleküllerin</a:t>
            </a:r>
            <a:r>
              <a:rPr lang="tr-TR" altLang="en-US" sz="2000" dirty="0"/>
              <a:t> </a:t>
            </a:r>
            <a:r>
              <a:rPr lang="tr-TR" altLang="en-US" sz="2000" dirty="0" err="1"/>
              <a:t>parçalanmasından</a:t>
            </a:r>
            <a:r>
              <a:rPr lang="tr-TR" altLang="en-US" sz="2000" dirty="0"/>
              <a:t> sorumludur. </a:t>
            </a:r>
          </a:p>
          <a:p>
            <a:pPr marL="0" indent="0">
              <a:lnSpc>
                <a:spcPct val="80000"/>
              </a:lnSpc>
            </a:pPr>
            <a:endParaRPr lang="en-US" altLang="en-US" sz="1519" dirty="0"/>
          </a:p>
        </p:txBody>
      </p:sp>
    </p:spTree>
    <p:extLst>
      <p:ext uri="{BB962C8B-B14F-4D97-AF65-F5344CB8AC3E}">
        <p14:creationId xmlns="" xmlns:p14="http://schemas.microsoft.com/office/powerpoint/2010/main" val="9388637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 xmlns:a16="http://schemas.microsoft.com/office/drawing/2014/main" id="{04BEF3F1-2817-4593-8575-BCF2AAB42CF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144000" cy="6858000"/>
          </a:xfrm>
          <a:prstGeom prst="rect">
            <a:avLst/>
          </a:prstGeom>
          <a:solidFill>
            <a:srgbClr val="7754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 xmlns:a16="http://schemas.microsoft.com/office/drawing/2014/main" id="{1FF9A2C9-7772-4A25-A286-C89751B17D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04647" y="804672"/>
            <a:ext cx="7934706" cy="5248656"/>
          </a:xfrm>
          <a:prstGeom prst="rect">
            <a:avLst/>
          </a:prstGeom>
          <a:noFill/>
          <a:ln w="2540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83" name="Content Placeholder 2">
            <a:extLst>
              <a:ext uri="{FF2B5EF4-FFF2-40B4-BE49-F238E27FC236}">
                <a16:creationId xmlns="" xmlns:a16="http://schemas.microsoft.com/office/drawing/2014/main" id="{38A4A44E-CB7D-BD4F-B688-77D292CA0239}"/>
              </a:ext>
            </a:extLst>
          </p:cNvPr>
          <p:cNvSpPr>
            <a:spLocks noGrp="1"/>
          </p:cNvSpPr>
          <p:nvPr>
            <p:ph idx="4294967295"/>
          </p:nvPr>
        </p:nvSpPr>
        <p:spPr>
          <a:xfrm>
            <a:off x="755374" y="804672"/>
            <a:ext cx="7156174" cy="2044700"/>
          </a:xfrm>
        </p:spPr>
        <p:txBody>
          <a:bodyPr/>
          <a:lstStyle/>
          <a:p>
            <a:pPr>
              <a:buNone/>
            </a:pPr>
            <a:r>
              <a:rPr lang="tr-TR" altLang="en-US" sz="2000" b="1" dirty="0" smtClean="0">
                <a:solidFill>
                  <a:schemeClr val="tx1"/>
                </a:solidFill>
              </a:rPr>
              <a:t>        </a:t>
            </a:r>
            <a:r>
              <a:rPr lang="tr-TR" altLang="en-US" sz="2000" b="1" dirty="0" err="1" smtClean="0">
                <a:solidFill>
                  <a:schemeClr val="tx1"/>
                </a:solidFill>
              </a:rPr>
              <a:t>Golgi</a:t>
            </a:r>
            <a:r>
              <a:rPr lang="tr-TR" altLang="en-US" sz="2000" b="1" dirty="0" smtClean="0">
                <a:solidFill>
                  <a:schemeClr val="tx1"/>
                </a:solidFill>
              </a:rPr>
              <a:t> </a:t>
            </a:r>
            <a:r>
              <a:rPr lang="tr-TR" altLang="en-US" sz="2000" b="1" dirty="0">
                <a:solidFill>
                  <a:schemeClr val="tx1"/>
                </a:solidFill>
              </a:rPr>
              <a:t>aygıtı</a:t>
            </a:r>
            <a:r>
              <a:rPr lang="tr-TR" altLang="en-US" sz="2000" dirty="0">
                <a:solidFill>
                  <a:schemeClr val="tx1"/>
                </a:solidFill>
              </a:rPr>
              <a:t>: </a:t>
            </a:r>
            <a:r>
              <a:rPr lang="tr-TR" altLang="en-US" sz="2000" dirty="0">
                <a:solidFill>
                  <a:schemeClr val="bg1"/>
                </a:solidFill>
              </a:rPr>
              <a:t>Proteinlerin </a:t>
            </a:r>
            <a:r>
              <a:rPr lang="tr-TR" altLang="en-US" sz="2000" dirty="0" err="1">
                <a:solidFill>
                  <a:schemeClr val="bg1"/>
                </a:solidFill>
              </a:rPr>
              <a:t>işlenmesi</a:t>
            </a:r>
            <a:r>
              <a:rPr lang="tr-TR" altLang="en-US" sz="2000" dirty="0">
                <a:solidFill>
                  <a:schemeClr val="bg1"/>
                </a:solidFill>
              </a:rPr>
              <a:t> ve paketlenmesinde </a:t>
            </a:r>
            <a:r>
              <a:rPr lang="tr-TR" altLang="en-US" sz="2000" dirty="0" err="1">
                <a:solidFill>
                  <a:schemeClr val="bg1"/>
                </a:solidFill>
              </a:rPr>
              <a:t>görevlidir</a:t>
            </a:r>
            <a:r>
              <a:rPr lang="tr-TR" altLang="en-US" dirty="0">
                <a:solidFill>
                  <a:schemeClr val="bg1"/>
                </a:solidFill>
              </a:rPr>
              <a:t>. </a:t>
            </a:r>
          </a:p>
          <a:p>
            <a:endParaRPr lang="en-US" altLang="en-US" dirty="0"/>
          </a:p>
        </p:txBody>
      </p:sp>
    </p:spTree>
    <p:extLst>
      <p:ext uri="{BB962C8B-B14F-4D97-AF65-F5344CB8AC3E}">
        <p14:creationId xmlns="" xmlns:p14="http://schemas.microsoft.com/office/powerpoint/2010/main" val="40610606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050235" y="363916"/>
            <a:ext cx="6836465" cy="40934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2000" dirty="0" err="1" smtClean="0">
                <a:solidFill>
                  <a:schemeClr val="bg1">
                    <a:lumMod val="85000"/>
                    <a:lumOff val="15000"/>
                  </a:schemeClr>
                </a:solidFill>
              </a:rPr>
              <a:t>Sentrozom</a:t>
            </a:r>
            <a:r>
              <a:rPr lang="tr-TR" sz="2000" dirty="0" smtClean="0"/>
              <a:t>: Sadece hayvan hücrelerinde bulunur. </a:t>
            </a:r>
          </a:p>
          <a:p>
            <a:pPr>
              <a:buFont typeface="Wingdings" pitchFamily="2" charset="2"/>
              <a:buChar char="q"/>
            </a:pPr>
            <a:r>
              <a:rPr lang="tr-TR" sz="2000" dirty="0" smtClean="0"/>
              <a:t>Birbirine dik iki </a:t>
            </a:r>
            <a:r>
              <a:rPr lang="tr-TR" sz="2000" dirty="0" err="1" smtClean="0"/>
              <a:t>sentriolden</a:t>
            </a:r>
            <a:r>
              <a:rPr lang="tr-TR" sz="2000" dirty="0" smtClean="0"/>
              <a:t> oluşur. </a:t>
            </a:r>
          </a:p>
          <a:p>
            <a:endParaRPr lang="tr-TR" sz="2000" dirty="0" smtClean="0"/>
          </a:p>
          <a:p>
            <a:pPr>
              <a:buFont typeface="Wingdings" pitchFamily="2" charset="2"/>
              <a:buChar char="q"/>
            </a:pPr>
            <a:r>
              <a:rPr lang="tr-TR" sz="2000" dirty="0" smtClean="0"/>
              <a:t>Hücre bölüneceği zaman kendini eşler. </a:t>
            </a:r>
          </a:p>
          <a:p>
            <a:pPr>
              <a:buFont typeface="Wingdings" pitchFamily="2" charset="2"/>
              <a:buChar char="q"/>
            </a:pPr>
            <a:endParaRPr lang="tr-TR" sz="2000" dirty="0" smtClean="0"/>
          </a:p>
          <a:p>
            <a:pPr>
              <a:buFont typeface="Wingdings" pitchFamily="2" charset="2"/>
              <a:buChar char="q"/>
            </a:pPr>
            <a:r>
              <a:rPr lang="tr-TR" sz="2000" dirty="0" smtClean="0"/>
              <a:t>Her bir </a:t>
            </a:r>
            <a:r>
              <a:rPr lang="tr-TR" sz="2000" dirty="0" err="1" smtClean="0"/>
              <a:t>sentriol</a:t>
            </a:r>
            <a:r>
              <a:rPr lang="tr-TR" sz="2000" dirty="0" smtClean="0"/>
              <a:t> 3’er tüpten meydana gelen 9 protein lifinden (</a:t>
            </a:r>
            <a:r>
              <a:rPr lang="tr-TR" sz="2000" dirty="0" err="1" smtClean="0"/>
              <a:t>mikrotübül</a:t>
            </a:r>
            <a:r>
              <a:rPr lang="tr-TR" sz="2000" dirty="0" smtClean="0"/>
              <a:t>) oluşmuştur.</a:t>
            </a:r>
          </a:p>
          <a:p>
            <a:pPr>
              <a:buFont typeface="Wingdings" pitchFamily="2" charset="2"/>
              <a:buChar char="q"/>
            </a:pPr>
            <a:endParaRPr lang="tr-TR" sz="2000" dirty="0" smtClean="0"/>
          </a:p>
          <a:p>
            <a:pPr>
              <a:buFont typeface="Wingdings" pitchFamily="2" charset="2"/>
              <a:buChar char="q"/>
            </a:pPr>
            <a:r>
              <a:rPr lang="tr-TR" sz="2000" dirty="0" smtClean="0"/>
              <a:t> İğ ipliklerini oluşturur ve kromozomların </a:t>
            </a:r>
            <a:r>
              <a:rPr lang="tr-TR" sz="2000" dirty="0" err="1" smtClean="0"/>
              <a:t>sentromerlerine</a:t>
            </a:r>
            <a:r>
              <a:rPr lang="tr-TR" sz="2000" dirty="0" smtClean="0"/>
              <a:t> bağlanırlar.</a:t>
            </a:r>
          </a:p>
          <a:p>
            <a:r>
              <a:rPr lang="tr-TR" sz="2000" dirty="0" smtClean="0"/>
              <a:t> </a:t>
            </a:r>
          </a:p>
          <a:p>
            <a:pPr>
              <a:buFont typeface="Wingdings" pitchFamily="2" charset="2"/>
              <a:buChar char="q"/>
            </a:pPr>
            <a:r>
              <a:rPr lang="tr-TR" sz="2000" dirty="0" smtClean="0"/>
              <a:t>İnsanın çizgili kas hücrelerinde, nöron gövdesinde, olgun yumurta hücresinde bulunmaz.</a:t>
            </a:r>
            <a:endParaRPr lang="tr-TR" sz="2000" dirty="0"/>
          </a:p>
        </p:txBody>
      </p:sp>
    </p:spTree>
    <p:extLst>
      <p:ext uri="{BB962C8B-B14F-4D97-AF65-F5344CB8AC3E}">
        <p14:creationId xmlns="" xmlns:p14="http://schemas.microsoft.com/office/powerpoint/2010/main" val="17641074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C9CF98-934C-6548-8865-714244F42BB6}"/>
              </a:ext>
            </a:extLst>
          </p:cNvPr>
          <p:cNvSpPr>
            <a:spLocks noGrp="1"/>
          </p:cNvSpPr>
          <p:nvPr>
            <p:ph type="ctrTitle"/>
          </p:nvPr>
        </p:nvSpPr>
        <p:spPr>
          <a:xfrm>
            <a:off x="1200150" y="3753529"/>
            <a:ext cx="6743700" cy="1645759"/>
          </a:xfrm>
        </p:spPr>
        <p:txBody>
          <a:bodyPr>
            <a:normAutofit/>
          </a:bodyPr>
          <a:lstStyle/>
          <a:p>
            <a:r>
              <a:rPr lang="tr-TR" sz="4000" dirty="0"/>
              <a:t>ÜÇ EBEVEYİNLİ BEBEK</a:t>
            </a:r>
          </a:p>
        </p:txBody>
      </p:sp>
      <p:sp>
        <p:nvSpPr>
          <p:cNvPr id="3" name="Subtitle 2">
            <a:extLst>
              <a:ext uri="{FF2B5EF4-FFF2-40B4-BE49-F238E27FC236}">
                <a16:creationId xmlns="" xmlns:a16="http://schemas.microsoft.com/office/drawing/2014/main" id="{C3D5CC18-1350-6446-9F64-53AB27BCABF1}"/>
              </a:ext>
            </a:extLst>
          </p:cNvPr>
          <p:cNvSpPr>
            <a:spLocks noGrp="1"/>
          </p:cNvSpPr>
          <p:nvPr>
            <p:ph type="subTitle" idx="1"/>
          </p:nvPr>
        </p:nvSpPr>
        <p:spPr>
          <a:xfrm>
            <a:off x="2021395" y="5562600"/>
            <a:ext cx="5101209" cy="1128511"/>
          </a:xfrm>
        </p:spPr>
        <p:txBody>
          <a:bodyPr>
            <a:noAutofit/>
          </a:bodyPr>
          <a:lstStyle/>
          <a:p>
            <a:r>
              <a:rPr lang="tr-TR" sz="2000" dirty="0">
                <a:solidFill>
                  <a:srgbClr val="C00000"/>
                </a:solidFill>
              </a:rPr>
              <a:t>Duydunuz mu hiç?</a:t>
            </a:r>
          </a:p>
          <a:p>
            <a:r>
              <a:rPr lang="tr-TR" sz="2000" dirty="0">
                <a:solidFill>
                  <a:srgbClr val="C00000"/>
                </a:solidFill>
              </a:rPr>
              <a:t>Nasıl olmuştur sizce?</a:t>
            </a:r>
          </a:p>
        </p:txBody>
      </p:sp>
    </p:spTree>
    <p:extLst>
      <p:ext uri="{BB962C8B-B14F-4D97-AF65-F5344CB8AC3E}">
        <p14:creationId xmlns="" xmlns:p14="http://schemas.microsoft.com/office/powerpoint/2010/main" val="823884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BF5B0BD9-F327-7940-84B0-0D94895CA8EC}"/>
              </a:ext>
            </a:extLst>
          </p:cNvPr>
          <p:cNvSpPr txBox="1"/>
          <p:nvPr/>
        </p:nvSpPr>
        <p:spPr>
          <a:xfrm>
            <a:off x="317027" y="815009"/>
            <a:ext cx="8509946" cy="1015663"/>
          </a:xfrm>
          <a:prstGeom prst="rect">
            <a:avLst/>
          </a:prstGeom>
          <a:noFill/>
        </p:spPr>
        <p:txBody>
          <a:bodyPr wrap="square" rtlCol="0">
            <a:spAutoFit/>
          </a:bodyPr>
          <a:lstStyle/>
          <a:p>
            <a:r>
              <a:rPr lang="en-US" sz="2000" dirty="0" err="1"/>
              <a:t>Belirli</a:t>
            </a:r>
            <a:r>
              <a:rPr lang="en-US" sz="2000" dirty="0"/>
              <a:t> </a:t>
            </a:r>
            <a:r>
              <a:rPr lang="en-US" sz="2000" dirty="0" err="1"/>
              <a:t>bir</a:t>
            </a:r>
            <a:r>
              <a:rPr lang="en-US" sz="2000" dirty="0"/>
              <a:t> </a:t>
            </a:r>
            <a:r>
              <a:rPr lang="en-US" sz="2000" dirty="0" err="1"/>
              <a:t>genetik</a:t>
            </a:r>
            <a:r>
              <a:rPr lang="en-US" sz="2000" dirty="0"/>
              <a:t> </a:t>
            </a:r>
            <a:r>
              <a:rPr lang="en-US" sz="2000" dirty="0" err="1"/>
              <a:t>bozukluğun</a:t>
            </a:r>
            <a:r>
              <a:rPr lang="en-US" sz="2000" dirty="0"/>
              <a:t> </a:t>
            </a:r>
            <a:r>
              <a:rPr lang="en-US" sz="2000" dirty="0" err="1"/>
              <a:t>bulaşmasını</a:t>
            </a:r>
            <a:r>
              <a:rPr lang="en-US" sz="2000" dirty="0"/>
              <a:t> </a:t>
            </a:r>
            <a:r>
              <a:rPr lang="en-US" sz="2000" dirty="0" err="1"/>
              <a:t>önlemek</a:t>
            </a:r>
            <a:r>
              <a:rPr lang="en-US" sz="2000" dirty="0"/>
              <a:t> </a:t>
            </a:r>
            <a:r>
              <a:rPr lang="en-US" sz="2000" dirty="0" err="1"/>
              <a:t>için</a:t>
            </a:r>
            <a:r>
              <a:rPr lang="en-US" sz="2000" dirty="0"/>
              <a:t> </a:t>
            </a:r>
            <a:r>
              <a:rPr lang="en-US" sz="2000" dirty="0" err="1"/>
              <a:t>mitokondriyal</a:t>
            </a:r>
            <a:r>
              <a:rPr lang="en-US" sz="2000" dirty="0"/>
              <a:t> transfer </a:t>
            </a:r>
            <a:r>
              <a:rPr lang="en-US" sz="2000" dirty="0" err="1"/>
              <a:t>denilen</a:t>
            </a:r>
            <a:r>
              <a:rPr lang="en-US" sz="2000" dirty="0"/>
              <a:t> </a:t>
            </a:r>
            <a:r>
              <a:rPr lang="en-US" sz="2000" dirty="0" err="1"/>
              <a:t>bir</a:t>
            </a:r>
            <a:r>
              <a:rPr lang="en-US" sz="2000" dirty="0"/>
              <a:t> </a:t>
            </a:r>
            <a:r>
              <a:rPr lang="en-US" sz="2000" dirty="0" err="1"/>
              <a:t>teknik</a:t>
            </a:r>
            <a:r>
              <a:rPr lang="en-US" sz="2000" dirty="0"/>
              <a:t> </a:t>
            </a:r>
            <a:r>
              <a:rPr lang="en-US" sz="2000" dirty="0" err="1"/>
              <a:t>geliştirilmiştir</a:t>
            </a:r>
            <a:r>
              <a:rPr lang="en-US" sz="2000" dirty="0"/>
              <a:t>.</a:t>
            </a:r>
          </a:p>
          <a:p>
            <a:r>
              <a:rPr lang="en-US" sz="2000" dirty="0"/>
              <a:t>"</a:t>
            </a:r>
            <a:r>
              <a:rPr lang="en-US" sz="2000" dirty="0" err="1"/>
              <a:t>üç</a:t>
            </a:r>
            <a:r>
              <a:rPr lang="en-US" sz="2000" dirty="0"/>
              <a:t> </a:t>
            </a:r>
            <a:r>
              <a:rPr lang="en-US" sz="2000" dirty="0" err="1"/>
              <a:t>ebeveynli</a:t>
            </a:r>
            <a:r>
              <a:rPr lang="en-US" sz="2000" dirty="0"/>
              <a:t> </a:t>
            </a:r>
            <a:r>
              <a:rPr lang="en-US" sz="2000" dirty="0" err="1"/>
              <a:t>bebek</a:t>
            </a:r>
            <a:r>
              <a:rPr lang="en-US" sz="2000" dirty="0"/>
              <a:t>" </a:t>
            </a:r>
            <a:r>
              <a:rPr lang="en-US" sz="2000" dirty="0" err="1"/>
              <a:t>oluşturmak</a:t>
            </a:r>
            <a:r>
              <a:rPr lang="en-US" sz="2000" dirty="0"/>
              <a:t> </a:t>
            </a:r>
            <a:r>
              <a:rPr lang="en-US" sz="2000" dirty="0" err="1"/>
              <a:t>için</a:t>
            </a:r>
            <a:r>
              <a:rPr lang="en-US" sz="2000" dirty="0"/>
              <a:t> </a:t>
            </a:r>
            <a:r>
              <a:rPr lang="en-US" sz="2000" dirty="0" err="1"/>
              <a:t>üç</a:t>
            </a:r>
            <a:r>
              <a:rPr lang="en-US" sz="2000" dirty="0"/>
              <a:t> </a:t>
            </a:r>
            <a:r>
              <a:rPr lang="en-US" sz="2000" dirty="0" err="1"/>
              <a:t>bireyin</a:t>
            </a:r>
            <a:r>
              <a:rPr lang="en-US" sz="2000" dirty="0"/>
              <a:t> </a:t>
            </a:r>
            <a:r>
              <a:rPr lang="en-US" sz="2000" dirty="0" err="1"/>
              <a:t>DNA'sını</a:t>
            </a:r>
            <a:r>
              <a:rPr lang="en-US" sz="2000" dirty="0"/>
              <a:t> </a:t>
            </a:r>
            <a:r>
              <a:rPr lang="en-US" sz="2000" dirty="0" err="1"/>
              <a:t>birleştirir</a:t>
            </a:r>
            <a:r>
              <a:rPr lang="en-US" sz="2000" dirty="0"/>
              <a:t>.</a:t>
            </a:r>
          </a:p>
        </p:txBody>
      </p:sp>
      <p:sp>
        <p:nvSpPr>
          <p:cNvPr id="3" name="TextBox 2">
            <a:extLst>
              <a:ext uri="{FF2B5EF4-FFF2-40B4-BE49-F238E27FC236}">
                <a16:creationId xmlns="" xmlns:a16="http://schemas.microsoft.com/office/drawing/2014/main" id="{38F2371B-85D9-6A47-B388-04D3CCF2264F}"/>
              </a:ext>
            </a:extLst>
          </p:cNvPr>
          <p:cNvSpPr txBox="1"/>
          <p:nvPr/>
        </p:nvSpPr>
        <p:spPr>
          <a:xfrm>
            <a:off x="0" y="6232147"/>
            <a:ext cx="8797156" cy="338554"/>
          </a:xfrm>
          <a:prstGeom prst="rect">
            <a:avLst/>
          </a:prstGeom>
          <a:noFill/>
        </p:spPr>
        <p:txBody>
          <a:bodyPr wrap="square" rtlCol="0">
            <a:spAutoFit/>
          </a:bodyPr>
          <a:lstStyle/>
          <a:p>
            <a:r>
              <a:rPr lang="tr-TR" sz="1600" dirty="0"/>
              <a:t>http://</a:t>
            </a:r>
            <a:r>
              <a:rPr lang="tr-TR" sz="1600" dirty="0" err="1"/>
              <a:t>sitn.hms.harvard.edu</a:t>
            </a:r>
            <a:r>
              <a:rPr lang="tr-TR" sz="1600" dirty="0"/>
              <a:t>/</a:t>
            </a:r>
            <a:r>
              <a:rPr lang="tr-TR" sz="1600" dirty="0" err="1"/>
              <a:t>flash</a:t>
            </a:r>
            <a:r>
              <a:rPr lang="tr-TR" sz="1600" dirty="0"/>
              <a:t>/2018/</a:t>
            </a:r>
            <a:r>
              <a:rPr lang="tr-TR" sz="1600" dirty="0" err="1"/>
              <a:t>mitochondrial</a:t>
            </a:r>
            <a:r>
              <a:rPr lang="tr-TR" sz="1600" dirty="0"/>
              <a:t>-transfer-</a:t>
            </a:r>
            <a:r>
              <a:rPr lang="tr-TR" sz="1600" dirty="0" err="1"/>
              <a:t>making</a:t>
            </a:r>
            <a:r>
              <a:rPr lang="tr-TR" sz="1600" dirty="0"/>
              <a:t>-</a:t>
            </a:r>
            <a:r>
              <a:rPr lang="tr-TR" sz="1600" dirty="0" err="1"/>
              <a:t>three-parent-babies</a:t>
            </a:r>
            <a:r>
              <a:rPr lang="tr-TR" sz="1600" dirty="0"/>
              <a:t>/</a:t>
            </a:r>
          </a:p>
        </p:txBody>
      </p:sp>
    </p:spTree>
    <p:extLst>
      <p:ext uri="{BB962C8B-B14F-4D97-AF65-F5344CB8AC3E}">
        <p14:creationId xmlns="" xmlns:p14="http://schemas.microsoft.com/office/powerpoint/2010/main" val="1443189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62F7F00-2D82-0145-A5FD-D44BB272E1D0}"/>
              </a:ext>
            </a:extLst>
          </p:cNvPr>
          <p:cNvSpPr txBox="1"/>
          <p:nvPr/>
        </p:nvSpPr>
        <p:spPr>
          <a:xfrm>
            <a:off x="0" y="6152634"/>
            <a:ext cx="8310288" cy="338554"/>
          </a:xfrm>
          <a:prstGeom prst="rect">
            <a:avLst/>
          </a:prstGeom>
          <a:noFill/>
        </p:spPr>
        <p:txBody>
          <a:bodyPr wrap="none" rtlCol="0">
            <a:spAutoFit/>
          </a:bodyPr>
          <a:lstStyle/>
          <a:p>
            <a:r>
              <a:rPr lang="tr-TR" sz="1600" dirty="0"/>
              <a:t>http://</a:t>
            </a:r>
            <a:r>
              <a:rPr lang="tr-TR" sz="1600" dirty="0" err="1"/>
              <a:t>sitn.hms.harvard.edu</a:t>
            </a:r>
            <a:r>
              <a:rPr lang="tr-TR" sz="1600" dirty="0"/>
              <a:t>/</a:t>
            </a:r>
            <a:r>
              <a:rPr lang="tr-TR" sz="1600" dirty="0" err="1"/>
              <a:t>flash</a:t>
            </a:r>
            <a:r>
              <a:rPr lang="tr-TR" sz="1600" dirty="0"/>
              <a:t>/2018/</a:t>
            </a:r>
            <a:r>
              <a:rPr lang="tr-TR" sz="1600" dirty="0" err="1"/>
              <a:t>mitochondrial</a:t>
            </a:r>
            <a:r>
              <a:rPr lang="tr-TR" sz="1600" dirty="0"/>
              <a:t>-transfer-</a:t>
            </a:r>
            <a:r>
              <a:rPr lang="tr-TR" sz="1600" dirty="0" err="1"/>
              <a:t>making</a:t>
            </a:r>
            <a:r>
              <a:rPr lang="tr-TR" sz="1600" dirty="0"/>
              <a:t>-</a:t>
            </a:r>
            <a:r>
              <a:rPr lang="tr-TR" sz="1600" dirty="0" err="1"/>
              <a:t>three-parent-babies</a:t>
            </a:r>
            <a:r>
              <a:rPr lang="tr-TR" sz="1600" dirty="0"/>
              <a:t>/</a:t>
            </a:r>
          </a:p>
        </p:txBody>
      </p:sp>
    </p:spTree>
    <p:extLst>
      <p:ext uri="{BB962C8B-B14F-4D97-AF65-F5344CB8AC3E}">
        <p14:creationId xmlns="" xmlns:p14="http://schemas.microsoft.com/office/powerpoint/2010/main" val="3959468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 xmlns:a16="http://schemas.microsoft.com/office/drawing/2014/main" id="{93F0ADB5-A0B4-4B01-A8C4-FDC34CE22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 xmlns:a16="http://schemas.microsoft.com/office/drawing/2014/main" id="{AA6D0FDE-0241-4C21-A720-A694753582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3490722"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 name="Title 1">
            <a:extLst>
              <a:ext uri="{FF2B5EF4-FFF2-40B4-BE49-F238E27FC236}">
                <a16:creationId xmlns="" xmlns:a16="http://schemas.microsoft.com/office/drawing/2014/main" id="{5FC2E14C-DA50-D043-863D-98C72398877D}"/>
              </a:ext>
            </a:extLst>
          </p:cNvPr>
          <p:cNvSpPr>
            <a:spLocks noGrp="1"/>
          </p:cNvSpPr>
          <p:nvPr>
            <p:ph type="title" idx="4294967295"/>
          </p:nvPr>
        </p:nvSpPr>
        <p:spPr>
          <a:xfrm>
            <a:off x="330200" y="2324100"/>
            <a:ext cx="2837070" cy="1676400"/>
          </a:xfrm>
          <a:noFill/>
          <a:ln>
            <a:solidFill>
              <a:schemeClr val="bg1"/>
            </a:solidFill>
          </a:ln>
        </p:spPr>
        <p:txBody>
          <a:bodyPr vert="horz" wrap="square" lIns="182880" tIns="182880" rIns="182880" bIns="182880" rtlCol="0" anchor="ctr">
            <a:noAutofit/>
          </a:bodyPr>
          <a:lstStyle/>
          <a:p>
            <a:pPr>
              <a:defRPr/>
            </a:pPr>
            <a:r>
              <a:rPr lang="en-US" altLang="en-US" sz="2800" dirty="0" err="1">
                <a:solidFill>
                  <a:schemeClr val="bg1"/>
                </a:solidFill>
              </a:rPr>
              <a:t>Hücre</a:t>
            </a:r>
            <a:r>
              <a:rPr lang="en-US" altLang="en-US" sz="2800" dirty="0">
                <a:solidFill>
                  <a:schemeClr val="bg1"/>
                </a:solidFill>
              </a:rPr>
              <a:t> </a:t>
            </a:r>
            <a:r>
              <a:rPr lang="en-US" altLang="en-US" sz="2800" dirty="0" err="1">
                <a:solidFill>
                  <a:schemeClr val="bg1"/>
                </a:solidFill>
              </a:rPr>
              <a:t>Teorisi</a:t>
            </a:r>
            <a:r>
              <a:rPr lang="en-US" altLang="en-US" sz="2800" dirty="0">
                <a:solidFill>
                  <a:schemeClr val="bg1"/>
                </a:solidFill>
              </a:rPr>
              <a:t> (</a:t>
            </a:r>
            <a:r>
              <a:rPr lang="en-US" altLang="en-US" sz="2800" dirty="0" err="1">
                <a:solidFill>
                  <a:schemeClr val="bg1"/>
                </a:solidFill>
              </a:rPr>
              <a:t>Wirchow</a:t>
            </a:r>
            <a:r>
              <a:rPr lang="en-US" altLang="en-US" sz="2800" dirty="0">
                <a:solidFill>
                  <a:schemeClr val="bg1"/>
                </a:solidFill>
              </a:rPr>
              <a:t>)</a:t>
            </a:r>
          </a:p>
        </p:txBody>
      </p:sp>
      <p:graphicFrame>
        <p:nvGraphicFramePr>
          <p:cNvPr id="25605" name="Content Placeholder 2">
            <a:extLst>
              <a:ext uri="{FF2B5EF4-FFF2-40B4-BE49-F238E27FC236}">
                <a16:creationId xmlns="" xmlns:a16="http://schemas.microsoft.com/office/drawing/2014/main" id="{80CF56B4-415F-44C3-B7DA-C1F69537EBCB}"/>
              </a:ext>
            </a:extLst>
          </p:cNvPr>
          <p:cNvGraphicFramePr>
            <a:graphicFrameLocks noGrp="1"/>
          </p:cNvGraphicFramePr>
          <p:nvPr>
            <p:ph idx="4294967295"/>
            <p:extLst>
              <p:ext uri="{D42A27DB-BD31-4B8C-83A1-F6EECF244321}">
                <p14:modId xmlns="" xmlns:p14="http://schemas.microsoft.com/office/powerpoint/2010/main" val="1675046035"/>
              </p:ext>
            </p:extLst>
          </p:nvPr>
        </p:nvGraphicFramePr>
        <p:xfrm>
          <a:off x="3490721" y="203200"/>
          <a:ext cx="5653277" cy="627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824513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6633" name="Rectangle 75">
            <a:extLst>
              <a:ext uri="{FF2B5EF4-FFF2-40B4-BE49-F238E27FC236}">
                <a16:creationId xmlns="" xmlns:a16="http://schemas.microsoft.com/office/drawing/2014/main" id="{930BC020-BDBF-49EB-9898-BAB5BF55931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2"/>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34" name="Rectangle 77">
            <a:extLst>
              <a:ext uri="{FF2B5EF4-FFF2-40B4-BE49-F238E27FC236}">
                <a16:creationId xmlns="" xmlns:a16="http://schemas.microsoft.com/office/drawing/2014/main" id="{64950C64-5D81-40F1-9601-8BA0D63BAE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3426758"/>
            <a:ext cx="9144000" cy="3431242"/>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6626" name="Title 1">
            <a:extLst>
              <a:ext uri="{FF2B5EF4-FFF2-40B4-BE49-F238E27FC236}">
                <a16:creationId xmlns="" xmlns:a16="http://schemas.microsoft.com/office/drawing/2014/main" id="{C8EAAFE1-FF59-E04A-BDB6-57781BBB9981}"/>
              </a:ext>
            </a:extLst>
          </p:cNvPr>
          <p:cNvSpPr>
            <a:spLocks noGrp="1"/>
          </p:cNvSpPr>
          <p:nvPr>
            <p:ph type="title" idx="4294967295"/>
          </p:nvPr>
        </p:nvSpPr>
        <p:spPr>
          <a:xfrm>
            <a:off x="1673352" y="3653094"/>
            <a:ext cx="5797296" cy="855406"/>
          </a:xfrm>
          <a:noFill/>
          <a:ln>
            <a:solidFill>
              <a:schemeClr val="bg1"/>
            </a:solidFill>
          </a:ln>
        </p:spPr>
        <p:txBody>
          <a:bodyPr vert="horz" lIns="182880" tIns="182880" rIns="182880" bIns="182880" rtlCol="0" anchor="ctr">
            <a:normAutofit/>
          </a:bodyPr>
          <a:lstStyle/>
          <a:p>
            <a:r>
              <a:rPr lang="en-US" altLang="en-US" sz="2800" dirty="0" err="1">
                <a:solidFill>
                  <a:schemeClr val="bg1"/>
                </a:solidFill>
              </a:rPr>
              <a:t>Hücre</a:t>
            </a:r>
            <a:r>
              <a:rPr lang="en-US" altLang="en-US" sz="2800" dirty="0">
                <a:solidFill>
                  <a:schemeClr val="bg1"/>
                </a:solidFill>
              </a:rPr>
              <a:t> </a:t>
            </a:r>
            <a:r>
              <a:rPr lang="en-US" altLang="en-US" sz="2800" dirty="0" err="1">
                <a:solidFill>
                  <a:schemeClr val="bg1"/>
                </a:solidFill>
              </a:rPr>
              <a:t>nedir</a:t>
            </a:r>
            <a:r>
              <a:rPr lang="en-US" altLang="en-US" sz="2800" dirty="0">
                <a:solidFill>
                  <a:schemeClr val="bg1"/>
                </a:solidFill>
              </a:rPr>
              <a:t>?</a:t>
            </a:r>
          </a:p>
        </p:txBody>
      </p:sp>
      <p:sp>
        <p:nvSpPr>
          <p:cNvPr id="26631" name="TextBox 7">
            <a:extLst>
              <a:ext uri="{FF2B5EF4-FFF2-40B4-BE49-F238E27FC236}">
                <a16:creationId xmlns="" xmlns:a16="http://schemas.microsoft.com/office/drawing/2014/main" id="{8CD118EB-1098-E548-8A77-76622F35FE09}"/>
              </a:ext>
            </a:extLst>
          </p:cNvPr>
          <p:cNvSpPr txBox="1">
            <a:spLocks noChangeArrowheads="1"/>
          </p:cNvSpPr>
          <p:nvPr/>
        </p:nvSpPr>
        <p:spPr bwMode="auto">
          <a:xfrm>
            <a:off x="444500" y="4673599"/>
            <a:ext cx="8699500" cy="2184400"/>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indent="-228600" defTabSz="914400">
              <a:lnSpc>
                <a:spcPct val="90000"/>
              </a:lnSpc>
              <a:spcBef>
                <a:spcPts val="1000"/>
              </a:spcBef>
              <a:buClr>
                <a:schemeClr val="accent2"/>
              </a:buClr>
              <a:buFont typeface="Arial" panose="020B0604020202020204" pitchFamily="34" charset="0"/>
              <a:buChar char="•"/>
            </a:pPr>
            <a:r>
              <a:rPr lang="en-US" altLang="en-US" sz="2000" dirty="0" err="1">
                <a:solidFill>
                  <a:schemeClr val="bg1"/>
                </a:solidFill>
                <a:latin typeface="+mn-lt"/>
                <a:ea typeface="+mn-ea"/>
                <a:cs typeface="+mn-cs"/>
              </a:rPr>
              <a:t>Tüm</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bitki</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ve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hayvanlar</a:t>
            </a:r>
            <a:r>
              <a:rPr lang="en-US" altLang="en-US" sz="2000" dirty="0">
                <a:solidFill>
                  <a:schemeClr val="bg1"/>
                </a:solidFill>
                <a:latin typeface="+mn-lt"/>
                <a:ea typeface="+mn-ea"/>
                <a:cs typeface="+mn-cs"/>
              </a:rPr>
              <a:t> “</a:t>
            </a:r>
            <a:r>
              <a:rPr lang="en-US" altLang="en-US" sz="2000" b="1" dirty="0">
                <a:solidFill>
                  <a:srgbClr val="92D050"/>
                </a:solidFill>
                <a:latin typeface="+mn-lt"/>
                <a:ea typeface="+mn-ea"/>
                <a:cs typeface="+mn-cs"/>
              </a:rPr>
              <a:t>HÜCRE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olarak</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adlandırdığımız</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yapı</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taşından</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oluşmaktadır</a:t>
            </a:r>
            <a:r>
              <a:rPr lang="en-US" altLang="en-US" sz="2000" dirty="0">
                <a:solidFill>
                  <a:schemeClr val="bg1"/>
                </a:solidFill>
                <a:latin typeface="+mn-lt"/>
                <a:ea typeface="+mn-ea"/>
                <a:cs typeface="+mn-cs"/>
              </a:rPr>
              <a:t>.</a:t>
            </a:r>
          </a:p>
          <a:p>
            <a:pPr indent="-228600" defTabSz="914400">
              <a:lnSpc>
                <a:spcPct val="90000"/>
              </a:lnSpc>
              <a:spcBef>
                <a:spcPts val="1000"/>
              </a:spcBef>
              <a:buClr>
                <a:schemeClr val="accent2"/>
              </a:buClr>
              <a:buFont typeface="Arial" panose="020B0604020202020204" pitchFamily="34" charset="0"/>
              <a:buChar char="•"/>
            </a:pPr>
            <a:r>
              <a:rPr lang="en-US" altLang="en-US" sz="2000" dirty="0">
                <a:solidFill>
                  <a:schemeClr val="bg1"/>
                </a:solidFill>
                <a:latin typeface="+mn-lt"/>
                <a:ea typeface="+mn-ea"/>
                <a:cs typeface="+mn-cs"/>
              </a:rPr>
              <a:t>Bu </a:t>
            </a:r>
            <a:r>
              <a:rPr lang="en-US" altLang="en-US" sz="2000" dirty="0" err="1">
                <a:solidFill>
                  <a:schemeClr val="bg1"/>
                </a:solidFill>
                <a:latin typeface="+mn-lt"/>
                <a:ea typeface="+mn-ea"/>
                <a:cs typeface="+mn-cs"/>
              </a:rPr>
              <a:t>örneklerde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olduğu</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gibi</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yaşayan</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organizmalar</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birbirleriyle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uyum</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içinde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çalışan</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çok</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sayıda</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hücre</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içermektedir</a:t>
            </a:r>
            <a:r>
              <a:rPr lang="en-US" altLang="en-US" sz="2000" dirty="0">
                <a:solidFill>
                  <a:schemeClr val="bg1"/>
                </a:solidFill>
                <a:latin typeface="+mn-lt"/>
                <a:ea typeface="+mn-ea"/>
                <a:cs typeface="+mn-cs"/>
              </a:rPr>
              <a:t>.</a:t>
            </a:r>
          </a:p>
          <a:p>
            <a:pPr indent="-228600" defTabSz="914400">
              <a:lnSpc>
                <a:spcPct val="90000"/>
              </a:lnSpc>
              <a:spcBef>
                <a:spcPts val="1000"/>
              </a:spcBef>
              <a:buClr>
                <a:schemeClr val="accent2"/>
              </a:buClr>
              <a:buFont typeface="Arial" panose="020B0604020202020204" pitchFamily="34" charset="0"/>
              <a:buChar char="•"/>
            </a:pPr>
            <a:r>
              <a:rPr lang="en-US" altLang="en-US" sz="2000" dirty="0" err="1">
                <a:solidFill>
                  <a:schemeClr val="bg1"/>
                </a:solidFill>
                <a:latin typeface="+mn-lt"/>
                <a:ea typeface="+mn-ea"/>
                <a:cs typeface="+mn-cs"/>
              </a:rPr>
              <a:t>Bazı</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yaşan</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formları</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tek</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hücreden</a:t>
            </a:r>
            <a:r>
              <a:rPr lang="en-US" altLang="en-US" sz="2000" dirty="0">
                <a:solidFill>
                  <a:schemeClr val="bg1"/>
                </a:solidFill>
                <a:latin typeface="+mn-lt"/>
                <a:ea typeface="+mn-ea"/>
                <a:cs typeface="+mn-cs"/>
              </a:rPr>
              <a:t> </a:t>
            </a:r>
            <a:r>
              <a:rPr lang="en-US" altLang="en-US" sz="2000" dirty="0" err="1">
                <a:solidFill>
                  <a:schemeClr val="bg1"/>
                </a:solidFill>
                <a:latin typeface="+mn-lt"/>
                <a:ea typeface="+mn-ea"/>
                <a:cs typeface="+mn-cs"/>
              </a:rPr>
              <a:t>oluşmaktadır</a:t>
            </a:r>
            <a:r>
              <a:rPr lang="en-US" altLang="en-US" sz="2000" dirty="0">
                <a:solidFill>
                  <a:schemeClr val="bg1"/>
                </a:solidFill>
                <a:latin typeface="+mn-lt"/>
                <a:ea typeface="+mn-ea"/>
                <a:cs typeface="+mn-cs"/>
              </a:rPr>
              <a:t> </a:t>
            </a:r>
            <a:r>
              <a:rPr lang="en-US" altLang="en-US" sz="2000" b="1" dirty="0">
                <a:solidFill>
                  <a:srgbClr val="92D050"/>
                </a:solidFill>
                <a:latin typeface="+mn-lt"/>
                <a:ea typeface="+mn-ea"/>
                <a:cs typeface="+mn-cs"/>
                <a:sym typeface="Wingdings" pitchFamily="2" charset="2"/>
              </a:rPr>
              <a:t></a:t>
            </a:r>
            <a:r>
              <a:rPr lang="en-US" altLang="en-US" sz="2000" dirty="0">
                <a:solidFill>
                  <a:schemeClr val="bg1"/>
                </a:solidFill>
                <a:latin typeface="+mn-lt"/>
                <a:ea typeface="+mn-ea"/>
                <a:cs typeface="+mn-cs"/>
                <a:sym typeface="Wingdings" pitchFamily="2" charset="2"/>
              </a:rPr>
              <a:t> </a:t>
            </a:r>
            <a:r>
              <a:rPr lang="en-US" altLang="en-US" sz="2000" dirty="0" err="1">
                <a:solidFill>
                  <a:schemeClr val="bg1"/>
                </a:solidFill>
                <a:latin typeface="+mn-lt"/>
                <a:ea typeface="+mn-ea"/>
                <a:cs typeface="+mn-cs"/>
                <a:sym typeface="Wingdings" pitchFamily="2" charset="2"/>
              </a:rPr>
              <a:t>bakteri</a:t>
            </a:r>
            <a:r>
              <a:rPr lang="en-US" altLang="en-US" sz="2000" dirty="0">
                <a:solidFill>
                  <a:schemeClr val="bg1"/>
                </a:solidFill>
                <a:latin typeface="+mn-lt"/>
                <a:ea typeface="+mn-ea"/>
                <a:cs typeface="+mn-cs"/>
                <a:sym typeface="Wingdings" pitchFamily="2" charset="2"/>
              </a:rPr>
              <a:t> </a:t>
            </a:r>
            <a:r>
              <a:rPr lang="en-US" altLang="en-US" sz="2000" dirty="0" err="1">
                <a:solidFill>
                  <a:schemeClr val="bg1"/>
                </a:solidFill>
                <a:latin typeface="+mn-lt"/>
                <a:ea typeface="+mn-ea"/>
                <a:cs typeface="+mn-cs"/>
                <a:sym typeface="Wingdings" pitchFamily="2" charset="2"/>
              </a:rPr>
              <a:t>ve</a:t>
            </a:r>
            <a:r>
              <a:rPr lang="en-US" altLang="en-US" sz="2000" dirty="0">
                <a:solidFill>
                  <a:schemeClr val="bg1"/>
                </a:solidFill>
                <a:latin typeface="+mn-lt"/>
                <a:ea typeface="+mn-ea"/>
                <a:cs typeface="+mn-cs"/>
                <a:sym typeface="Wingdings" pitchFamily="2" charset="2"/>
              </a:rPr>
              <a:t> </a:t>
            </a:r>
            <a:r>
              <a:rPr lang="en-US" altLang="en-US" sz="2000" dirty="0" err="1">
                <a:solidFill>
                  <a:schemeClr val="bg1"/>
                </a:solidFill>
                <a:latin typeface="+mn-lt"/>
                <a:ea typeface="+mn-ea"/>
                <a:cs typeface="+mn-cs"/>
                <a:sym typeface="Wingdings" pitchFamily="2" charset="2"/>
              </a:rPr>
              <a:t>protozoonlar</a:t>
            </a:r>
            <a:endParaRPr lang="en-US" altLang="en-US" sz="2000" dirty="0">
              <a:solidFill>
                <a:schemeClr val="bg1"/>
              </a:solidFill>
              <a:latin typeface="+mn-lt"/>
              <a:ea typeface="+mn-ea"/>
              <a:cs typeface="+mn-cs"/>
            </a:endParaRPr>
          </a:p>
        </p:txBody>
      </p:sp>
    </p:spTree>
    <p:extLst>
      <p:ext uri="{BB962C8B-B14F-4D97-AF65-F5344CB8AC3E}">
        <p14:creationId xmlns="" xmlns:p14="http://schemas.microsoft.com/office/powerpoint/2010/main" val="337282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 xmlns:a16="http://schemas.microsoft.com/office/drawing/2014/main" id="{64950C64-5D81-40F1-9601-8BA0D63BAE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6857999"/>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8674" name="Title 3">
            <a:extLst>
              <a:ext uri="{FF2B5EF4-FFF2-40B4-BE49-F238E27FC236}">
                <a16:creationId xmlns="" xmlns:a16="http://schemas.microsoft.com/office/drawing/2014/main" id="{67B87C9C-73CE-8641-96BB-916CE00207A3}"/>
              </a:ext>
            </a:extLst>
          </p:cNvPr>
          <p:cNvSpPr>
            <a:spLocks noGrp="1"/>
          </p:cNvSpPr>
          <p:nvPr>
            <p:ph type="title" idx="4294967295"/>
          </p:nvPr>
        </p:nvSpPr>
        <p:spPr>
          <a:xfrm>
            <a:off x="1673352" y="3781241"/>
            <a:ext cx="5797296" cy="855406"/>
          </a:xfrm>
          <a:noFill/>
          <a:ln>
            <a:solidFill>
              <a:schemeClr val="bg1"/>
            </a:solidFill>
          </a:ln>
        </p:spPr>
        <p:txBody>
          <a:bodyPr vert="horz" lIns="182880" tIns="182880" rIns="182880" bIns="182880" rtlCol="0" anchor="ctr">
            <a:normAutofit/>
          </a:bodyPr>
          <a:lstStyle/>
          <a:p>
            <a:r>
              <a:rPr lang="en-US" altLang="en-US" sz="2800" dirty="0" err="1">
                <a:solidFill>
                  <a:schemeClr val="bg1"/>
                </a:solidFill>
              </a:rPr>
              <a:t>Hücre</a:t>
            </a:r>
            <a:r>
              <a:rPr lang="en-US" altLang="en-US" sz="2800" dirty="0">
                <a:solidFill>
                  <a:schemeClr val="bg1"/>
                </a:solidFill>
              </a:rPr>
              <a:t> </a:t>
            </a:r>
            <a:r>
              <a:rPr lang="en-US" altLang="en-US" sz="2800" dirty="0" err="1">
                <a:solidFill>
                  <a:schemeClr val="bg1"/>
                </a:solidFill>
              </a:rPr>
              <a:t>nedir</a:t>
            </a:r>
            <a:r>
              <a:rPr lang="en-US" altLang="en-US" sz="2800" dirty="0">
                <a:solidFill>
                  <a:schemeClr val="bg1"/>
                </a:solidFill>
              </a:rPr>
              <a:t>?</a:t>
            </a:r>
          </a:p>
        </p:txBody>
      </p:sp>
      <p:sp>
        <p:nvSpPr>
          <p:cNvPr id="28675" name="Content Placeholder 4">
            <a:extLst>
              <a:ext uri="{FF2B5EF4-FFF2-40B4-BE49-F238E27FC236}">
                <a16:creationId xmlns="" xmlns:a16="http://schemas.microsoft.com/office/drawing/2014/main" id="{A5A9A26A-7D3D-EF4D-B158-34C997192866}"/>
              </a:ext>
            </a:extLst>
          </p:cNvPr>
          <p:cNvSpPr>
            <a:spLocks noGrp="1"/>
          </p:cNvSpPr>
          <p:nvPr>
            <p:ph idx="4294967295"/>
          </p:nvPr>
        </p:nvSpPr>
        <p:spPr>
          <a:xfrm>
            <a:off x="736600" y="4846076"/>
            <a:ext cx="8140700" cy="1783324"/>
          </a:xfrm>
        </p:spPr>
        <p:txBody>
          <a:bodyPr vert="horz" lIns="91440" tIns="45720" rIns="91440" bIns="45720" rtlCol="0">
            <a:normAutofit/>
          </a:bodyPr>
          <a:lstStyle/>
          <a:p>
            <a:r>
              <a:rPr lang="en-US" altLang="en-US" sz="2000" dirty="0" err="1">
                <a:solidFill>
                  <a:schemeClr val="bg1"/>
                </a:solidFill>
              </a:rPr>
              <a:t>Tek</a:t>
            </a:r>
            <a:r>
              <a:rPr lang="en-US" altLang="en-US" sz="2000" dirty="0">
                <a:solidFill>
                  <a:schemeClr val="bg1"/>
                </a:solidFill>
              </a:rPr>
              <a:t> </a:t>
            </a:r>
            <a:r>
              <a:rPr lang="en-US" altLang="en-US" sz="2000" dirty="0" err="1">
                <a:solidFill>
                  <a:schemeClr val="bg1"/>
                </a:solidFill>
              </a:rPr>
              <a:t>başına</a:t>
            </a:r>
            <a:r>
              <a:rPr lang="en-US" altLang="en-US" sz="2000" dirty="0">
                <a:solidFill>
                  <a:schemeClr val="bg1"/>
                </a:solidFill>
              </a:rPr>
              <a:t> </a:t>
            </a:r>
            <a:r>
              <a:rPr lang="en-US" altLang="en-US" sz="2000" dirty="0" err="1">
                <a:solidFill>
                  <a:schemeClr val="bg1"/>
                </a:solidFill>
              </a:rPr>
              <a:t>ya</a:t>
            </a:r>
            <a:r>
              <a:rPr lang="en-US" altLang="en-US" sz="2000" dirty="0">
                <a:solidFill>
                  <a:schemeClr val="bg1"/>
                </a:solidFill>
              </a:rPr>
              <a:t> </a:t>
            </a:r>
            <a:r>
              <a:rPr lang="en-US" altLang="en-US" sz="2000" dirty="0" err="1">
                <a:solidFill>
                  <a:schemeClr val="bg1"/>
                </a:solidFill>
              </a:rPr>
              <a:t>da</a:t>
            </a:r>
            <a:r>
              <a:rPr lang="en-US" altLang="en-US" sz="2000" dirty="0">
                <a:solidFill>
                  <a:schemeClr val="bg1"/>
                </a:solidFill>
              </a:rPr>
              <a:t> </a:t>
            </a:r>
            <a:r>
              <a:rPr lang="en-US" altLang="en-US" sz="2000" dirty="0" err="1">
                <a:solidFill>
                  <a:schemeClr val="bg1"/>
                </a:solidFill>
              </a:rPr>
              <a:t>çok</a:t>
            </a:r>
            <a:r>
              <a:rPr lang="en-US" altLang="en-US" sz="2000" dirty="0">
                <a:solidFill>
                  <a:schemeClr val="bg1"/>
                </a:solidFill>
              </a:rPr>
              <a:t> </a:t>
            </a:r>
            <a:r>
              <a:rPr lang="en-US" altLang="en-US" sz="2000" dirty="0" err="1">
                <a:solidFill>
                  <a:schemeClr val="bg1"/>
                </a:solidFill>
              </a:rPr>
              <a:t>hücreli</a:t>
            </a:r>
            <a:r>
              <a:rPr lang="en-US" altLang="en-US" sz="2000" dirty="0">
                <a:solidFill>
                  <a:schemeClr val="bg1"/>
                </a:solidFill>
              </a:rPr>
              <a:t> </a:t>
            </a:r>
            <a:r>
              <a:rPr lang="en-US" altLang="en-US" sz="2000" dirty="0" err="1">
                <a:solidFill>
                  <a:schemeClr val="bg1"/>
                </a:solidFill>
              </a:rPr>
              <a:t>bir</a:t>
            </a:r>
            <a:r>
              <a:rPr lang="en-US" altLang="en-US" sz="2000" dirty="0">
                <a:solidFill>
                  <a:schemeClr val="bg1"/>
                </a:solidFill>
              </a:rPr>
              <a:t> </a:t>
            </a:r>
            <a:r>
              <a:rPr lang="en-US" altLang="en-US" sz="2000" dirty="0" err="1">
                <a:solidFill>
                  <a:schemeClr val="bg1"/>
                </a:solidFill>
              </a:rPr>
              <a:t>organizmanın</a:t>
            </a:r>
            <a:r>
              <a:rPr lang="en-US" altLang="en-US" sz="2000" dirty="0">
                <a:solidFill>
                  <a:schemeClr val="bg1"/>
                </a:solidFill>
              </a:rPr>
              <a:t> </a:t>
            </a:r>
            <a:r>
              <a:rPr lang="en-US" altLang="en-US" sz="2000" dirty="0" err="1">
                <a:solidFill>
                  <a:schemeClr val="bg1"/>
                </a:solidFill>
              </a:rPr>
              <a:t>parçası</a:t>
            </a:r>
            <a:r>
              <a:rPr lang="en-US" altLang="en-US" sz="2000" dirty="0">
                <a:solidFill>
                  <a:schemeClr val="bg1"/>
                </a:solidFill>
              </a:rPr>
              <a:t> </a:t>
            </a:r>
            <a:r>
              <a:rPr lang="en-US" altLang="en-US" sz="2000" dirty="0" err="1">
                <a:solidFill>
                  <a:schemeClr val="bg1"/>
                </a:solidFill>
              </a:rPr>
              <a:t>olarak</a:t>
            </a:r>
            <a:r>
              <a:rPr lang="en-US" altLang="en-US" sz="2000" dirty="0">
                <a:solidFill>
                  <a:schemeClr val="bg1"/>
                </a:solidFill>
              </a:rPr>
              <a:t> </a:t>
            </a:r>
            <a:r>
              <a:rPr lang="en-US" altLang="en-US" sz="2000" dirty="0" err="1">
                <a:solidFill>
                  <a:schemeClr val="bg1"/>
                </a:solidFill>
              </a:rPr>
              <a:t>yaşayabilen</a:t>
            </a:r>
            <a:r>
              <a:rPr lang="en-US" altLang="en-US" sz="2000" dirty="0">
                <a:solidFill>
                  <a:schemeClr val="bg1"/>
                </a:solidFill>
              </a:rPr>
              <a:t> </a:t>
            </a:r>
            <a:r>
              <a:rPr lang="en-US" altLang="en-US" sz="2000" dirty="0" err="1">
                <a:solidFill>
                  <a:schemeClr val="bg1"/>
                </a:solidFill>
              </a:rPr>
              <a:t>ve</a:t>
            </a:r>
            <a:r>
              <a:rPr lang="en-US" altLang="en-US" sz="2000" dirty="0">
                <a:solidFill>
                  <a:schemeClr val="bg1"/>
                </a:solidFill>
              </a:rPr>
              <a:t> </a:t>
            </a:r>
            <a:r>
              <a:rPr lang="en-US" altLang="en-US" sz="2000" dirty="0" err="1">
                <a:solidFill>
                  <a:schemeClr val="bg1"/>
                </a:solidFill>
              </a:rPr>
              <a:t>gözümüzle</a:t>
            </a:r>
            <a:r>
              <a:rPr lang="en-US" altLang="en-US" sz="2000" dirty="0">
                <a:solidFill>
                  <a:schemeClr val="bg1"/>
                </a:solidFill>
              </a:rPr>
              <a:t> </a:t>
            </a:r>
            <a:r>
              <a:rPr lang="en-US" altLang="en-US" sz="2000" dirty="0" err="1">
                <a:solidFill>
                  <a:schemeClr val="bg1"/>
                </a:solidFill>
              </a:rPr>
              <a:t>göremeyeceğimiz</a:t>
            </a:r>
            <a:r>
              <a:rPr lang="en-US" altLang="en-US" sz="2000" dirty="0">
                <a:solidFill>
                  <a:schemeClr val="bg1"/>
                </a:solidFill>
              </a:rPr>
              <a:t> </a:t>
            </a:r>
            <a:r>
              <a:rPr lang="en-US" altLang="en-US" sz="2000" dirty="0" err="1">
                <a:solidFill>
                  <a:schemeClr val="bg1"/>
                </a:solidFill>
              </a:rPr>
              <a:t>kadar</a:t>
            </a:r>
            <a:r>
              <a:rPr lang="en-US" altLang="en-US" sz="2000" dirty="0">
                <a:solidFill>
                  <a:schemeClr val="bg1"/>
                </a:solidFill>
              </a:rPr>
              <a:t> </a:t>
            </a:r>
            <a:r>
              <a:rPr lang="en-US" altLang="en-US" sz="2000" dirty="0" err="1">
                <a:solidFill>
                  <a:schemeClr val="bg1"/>
                </a:solidFill>
              </a:rPr>
              <a:t>küçüktür</a:t>
            </a:r>
            <a:r>
              <a:rPr lang="en-US" altLang="en-US" sz="2000" dirty="0">
                <a:solidFill>
                  <a:schemeClr val="bg1"/>
                </a:solidFill>
              </a:rPr>
              <a:t>.</a:t>
            </a:r>
          </a:p>
          <a:p>
            <a:r>
              <a:rPr lang="en-US" altLang="en-US" sz="2000" dirty="0" err="1">
                <a:solidFill>
                  <a:schemeClr val="bg1"/>
                </a:solidFill>
              </a:rPr>
              <a:t>Hücreler</a:t>
            </a:r>
            <a:r>
              <a:rPr lang="en-US" altLang="en-US" sz="2000" dirty="0">
                <a:solidFill>
                  <a:schemeClr val="bg1"/>
                </a:solidFill>
              </a:rPr>
              <a:t> </a:t>
            </a:r>
            <a:r>
              <a:rPr lang="en-US" altLang="en-US" sz="2000" dirty="0" err="1">
                <a:solidFill>
                  <a:schemeClr val="bg1"/>
                </a:solidFill>
              </a:rPr>
              <a:t>temelde</a:t>
            </a:r>
            <a:r>
              <a:rPr lang="en-US" altLang="en-US" sz="2000" dirty="0">
                <a:solidFill>
                  <a:schemeClr val="bg1"/>
                </a:solidFill>
              </a:rPr>
              <a:t> </a:t>
            </a:r>
            <a:r>
              <a:rPr lang="en-US" altLang="en-US" sz="2000" dirty="0" err="1">
                <a:solidFill>
                  <a:schemeClr val="bg1"/>
                </a:solidFill>
              </a:rPr>
              <a:t>aynıdır</a:t>
            </a:r>
            <a:r>
              <a:rPr lang="en-US" altLang="en-US" sz="2000" dirty="0">
                <a:solidFill>
                  <a:schemeClr val="bg1"/>
                </a:solidFill>
              </a:rPr>
              <a:t> </a:t>
            </a:r>
            <a:r>
              <a:rPr lang="en-US" altLang="en-US" sz="2000" dirty="0" err="1">
                <a:solidFill>
                  <a:schemeClr val="bg1"/>
                </a:solidFill>
              </a:rPr>
              <a:t>ancak</a:t>
            </a:r>
            <a:r>
              <a:rPr lang="en-US" altLang="en-US" sz="2000" dirty="0">
                <a:solidFill>
                  <a:schemeClr val="bg1"/>
                </a:solidFill>
              </a:rPr>
              <a:t> </a:t>
            </a:r>
            <a:r>
              <a:rPr lang="en-US" altLang="en-US" sz="2000" dirty="0" err="1">
                <a:solidFill>
                  <a:schemeClr val="bg1"/>
                </a:solidFill>
              </a:rPr>
              <a:t>özelleşmiş</a:t>
            </a:r>
            <a:r>
              <a:rPr lang="en-US" altLang="en-US" sz="2000" dirty="0">
                <a:solidFill>
                  <a:schemeClr val="bg1"/>
                </a:solidFill>
              </a:rPr>
              <a:t> </a:t>
            </a:r>
            <a:r>
              <a:rPr lang="en-US" altLang="en-US" sz="2000" dirty="0" err="1">
                <a:solidFill>
                  <a:schemeClr val="bg1"/>
                </a:solidFill>
              </a:rPr>
              <a:t>görevlerine</a:t>
            </a:r>
            <a:r>
              <a:rPr lang="en-US" altLang="en-US" sz="2000" dirty="0">
                <a:solidFill>
                  <a:schemeClr val="bg1"/>
                </a:solidFill>
              </a:rPr>
              <a:t> </a:t>
            </a:r>
            <a:r>
              <a:rPr lang="en-US" altLang="en-US" sz="2000" dirty="0" err="1">
                <a:solidFill>
                  <a:schemeClr val="bg1"/>
                </a:solidFill>
              </a:rPr>
              <a:t>göre</a:t>
            </a:r>
            <a:r>
              <a:rPr lang="en-US" altLang="en-US" sz="2000" dirty="0">
                <a:solidFill>
                  <a:schemeClr val="bg1"/>
                </a:solidFill>
              </a:rPr>
              <a:t> </a:t>
            </a:r>
            <a:r>
              <a:rPr lang="en-US" altLang="en-US" sz="2000" dirty="0" err="1">
                <a:solidFill>
                  <a:schemeClr val="bg1"/>
                </a:solidFill>
              </a:rPr>
              <a:t>çok</a:t>
            </a:r>
            <a:r>
              <a:rPr lang="en-US" altLang="en-US" sz="2000" dirty="0">
                <a:solidFill>
                  <a:schemeClr val="bg1"/>
                </a:solidFill>
              </a:rPr>
              <a:t> </a:t>
            </a:r>
            <a:r>
              <a:rPr lang="en-US" altLang="en-US" sz="2000" dirty="0" err="1">
                <a:solidFill>
                  <a:schemeClr val="bg1"/>
                </a:solidFill>
              </a:rPr>
              <a:t>farklı</a:t>
            </a:r>
            <a:r>
              <a:rPr lang="en-US" altLang="en-US" sz="2000" dirty="0">
                <a:solidFill>
                  <a:schemeClr val="bg1"/>
                </a:solidFill>
              </a:rPr>
              <a:t> </a:t>
            </a:r>
            <a:r>
              <a:rPr lang="en-US" altLang="en-US" sz="2000" dirty="0" err="1">
                <a:solidFill>
                  <a:schemeClr val="bg1"/>
                </a:solidFill>
              </a:rPr>
              <a:t>görünebilirler</a:t>
            </a:r>
            <a:r>
              <a:rPr lang="en-US" altLang="en-US" sz="2000" dirty="0">
                <a:solidFill>
                  <a:schemeClr val="bg1"/>
                </a:solidFill>
              </a:rPr>
              <a:t>. </a:t>
            </a:r>
          </a:p>
        </p:txBody>
      </p:sp>
    </p:spTree>
    <p:extLst>
      <p:ext uri="{BB962C8B-B14F-4D97-AF65-F5344CB8AC3E}">
        <p14:creationId xmlns="" xmlns:p14="http://schemas.microsoft.com/office/powerpoint/2010/main" val="2470504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 xmlns:a16="http://schemas.microsoft.com/office/drawing/2014/main" id="{C33976D1-3430-450C-A978-87A9A6E8E71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 xmlns:a16="http://schemas.microsoft.com/office/drawing/2014/main" id="{7D6AAC78-7D86-415A-ADC1-2B47480796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 xmlns:a16="http://schemas.microsoft.com/office/drawing/2014/main" id="{F2A658D9-F185-44F1-BA33-D50320D1D07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22" name="Title 1">
            <a:extLst>
              <a:ext uri="{FF2B5EF4-FFF2-40B4-BE49-F238E27FC236}">
                <a16:creationId xmlns="" xmlns:a16="http://schemas.microsoft.com/office/drawing/2014/main" id="{99DA433A-FE30-8244-B4BE-5F5A5958287D}"/>
              </a:ext>
            </a:extLst>
          </p:cNvPr>
          <p:cNvSpPr>
            <a:spLocks noGrp="1"/>
          </p:cNvSpPr>
          <p:nvPr>
            <p:ph type="title" idx="4294967295"/>
          </p:nvPr>
        </p:nvSpPr>
        <p:spPr>
          <a:xfrm>
            <a:off x="1673352" y="467418"/>
            <a:ext cx="5797296" cy="1188720"/>
          </a:xfrm>
          <a:solidFill>
            <a:srgbClr val="FFFFFF"/>
          </a:solidFill>
        </p:spPr>
        <p:txBody>
          <a:bodyPr vert="horz" lIns="182880" tIns="182880" rIns="182880" bIns="182880" rtlCol="0" anchor="ctr">
            <a:normAutofit/>
          </a:bodyPr>
          <a:lstStyle/>
          <a:p>
            <a:r>
              <a:rPr lang="en-US" altLang="en-US" sz="4000" kern="1200" cap="all" spc="200" baseline="0" dirty="0">
                <a:solidFill>
                  <a:srgbClr val="262626"/>
                </a:solidFill>
                <a:latin typeface="+mj-lt"/>
                <a:ea typeface="+mj-ea"/>
                <a:cs typeface="+mj-cs"/>
              </a:rPr>
              <a:t>Hücre</a:t>
            </a:r>
          </a:p>
        </p:txBody>
      </p:sp>
      <p:sp>
        <p:nvSpPr>
          <p:cNvPr id="30723" name="Content Placeholder 2">
            <a:extLst>
              <a:ext uri="{FF2B5EF4-FFF2-40B4-BE49-F238E27FC236}">
                <a16:creationId xmlns="" xmlns:a16="http://schemas.microsoft.com/office/drawing/2014/main" id="{C19FEB6D-203A-E346-B4E1-EA4564285052}"/>
              </a:ext>
            </a:extLst>
          </p:cNvPr>
          <p:cNvSpPr>
            <a:spLocks noGrp="1"/>
          </p:cNvSpPr>
          <p:nvPr>
            <p:ph idx="4294967295"/>
          </p:nvPr>
        </p:nvSpPr>
        <p:spPr>
          <a:xfrm>
            <a:off x="1279546" y="2291262"/>
            <a:ext cx="6584634" cy="2879256"/>
          </a:xfrm>
        </p:spPr>
        <p:txBody>
          <a:bodyPr vert="horz" lIns="91440" tIns="45720" rIns="91440" bIns="45720" rtlCol="0">
            <a:noAutofit/>
          </a:bodyPr>
          <a:lstStyle/>
          <a:p>
            <a:pPr marL="0"/>
            <a:r>
              <a:rPr lang="en-US" altLang="en-US" sz="2000" dirty="0" err="1">
                <a:solidFill>
                  <a:srgbClr val="404040"/>
                </a:solidFill>
              </a:rPr>
              <a:t>Hücreler</a:t>
            </a:r>
            <a:r>
              <a:rPr lang="en-US" altLang="en-US" sz="2000" dirty="0">
                <a:solidFill>
                  <a:srgbClr val="404040"/>
                </a:solidFill>
              </a:rPr>
              <a:t> </a:t>
            </a:r>
            <a:r>
              <a:rPr lang="en-US" altLang="en-US" sz="2000" dirty="0" err="1">
                <a:solidFill>
                  <a:srgbClr val="404040"/>
                </a:solidFill>
              </a:rPr>
              <a:t>yaşayan</a:t>
            </a:r>
            <a:r>
              <a:rPr lang="en-US" altLang="en-US" sz="2000" dirty="0">
                <a:solidFill>
                  <a:srgbClr val="404040"/>
                </a:solidFill>
              </a:rPr>
              <a:t> </a:t>
            </a:r>
            <a:r>
              <a:rPr lang="en-US" altLang="en-US" sz="2000" dirty="0" err="1">
                <a:solidFill>
                  <a:srgbClr val="404040"/>
                </a:solidFill>
              </a:rPr>
              <a:t>organizmaların</a:t>
            </a:r>
            <a:r>
              <a:rPr lang="en-US" altLang="en-US" sz="2000" dirty="0">
                <a:solidFill>
                  <a:srgbClr val="404040"/>
                </a:solidFill>
              </a:rPr>
              <a:t> </a:t>
            </a:r>
            <a:r>
              <a:rPr lang="en-US" altLang="en-US" sz="2000" dirty="0" err="1">
                <a:solidFill>
                  <a:srgbClr val="404040"/>
                </a:solidFill>
              </a:rPr>
              <a:t>yapısal</a:t>
            </a:r>
            <a:r>
              <a:rPr lang="en-US" altLang="en-US" sz="2000" dirty="0">
                <a:solidFill>
                  <a:srgbClr val="404040"/>
                </a:solidFill>
              </a:rPr>
              <a:t> </a:t>
            </a:r>
            <a:r>
              <a:rPr lang="en-US" altLang="en-US" sz="2000" dirty="0" err="1">
                <a:solidFill>
                  <a:srgbClr val="404040"/>
                </a:solidFill>
              </a:rPr>
              <a:t>ve</a:t>
            </a:r>
            <a:r>
              <a:rPr lang="en-US" altLang="en-US" sz="2000" dirty="0">
                <a:solidFill>
                  <a:srgbClr val="404040"/>
                </a:solidFill>
              </a:rPr>
              <a:t> </a:t>
            </a:r>
            <a:r>
              <a:rPr lang="en-US" altLang="en-US" sz="2000" dirty="0" err="1">
                <a:solidFill>
                  <a:srgbClr val="404040"/>
                </a:solidFill>
              </a:rPr>
              <a:t>fonksiyonel</a:t>
            </a:r>
            <a:r>
              <a:rPr lang="en-US" altLang="en-US" sz="2000" dirty="0">
                <a:solidFill>
                  <a:srgbClr val="404040"/>
                </a:solidFill>
              </a:rPr>
              <a:t> en </a:t>
            </a:r>
            <a:r>
              <a:rPr lang="en-US" altLang="en-US" sz="2000" dirty="0" err="1">
                <a:solidFill>
                  <a:srgbClr val="404040"/>
                </a:solidFill>
              </a:rPr>
              <a:t>küçük</a:t>
            </a:r>
            <a:r>
              <a:rPr lang="en-US" altLang="en-US" sz="2000" dirty="0">
                <a:solidFill>
                  <a:srgbClr val="404040"/>
                </a:solidFill>
              </a:rPr>
              <a:t> </a:t>
            </a:r>
            <a:r>
              <a:rPr lang="en-US" altLang="en-US" sz="2000" dirty="0" err="1">
                <a:solidFill>
                  <a:srgbClr val="404040"/>
                </a:solidFill>
              </a:rPr>
              <a:t>birimidir</a:t>
            </a:r>
            <a:r>
              <a:rPr lang="en-US" altLang="en-US" sz="2000" dirty="0">
                <a:solidFill>
                  <a:srgbClr val="404040"/>
                </a:solidFill>
              </a:rPr>
              <a:t> </a:t>
            </a:r>
            <a:r>
              <a:rPr lang="en-US" altLang="en-US" sz="2000" dirty="0" err="1">
                <a:solidFill>
                  <a:srgbClr val="404040"/>
                </a:solidFill>
              </a:rPr>
              <a:t>ve</a:t>
            </a:r>
            <a:r>
              <a:rPr lang="en-US" altLang="en-US" sz="2000" dirty="0">
                <a:solidFill>
                  <a:srgbClr val="404040"/>
                </a:solidFill>
              </a:rPr>
              <a:t> </a:t>
            </a:r>
            <a:r>
              <a:rPr lang="en-US" altLang="en-US" sz="2000" dirty="0" err="1">
                <a:solidFill>
                  <a:srgbClr val="404040"/>
                </a:solidFill>
              </a:rPr>
              <a:t>gelişmişlik</a:t>
            </a:r>
            <a:r>
              <a:rPr lang="en-US" altLang="en-US" sz="2000" dirty="0">
                <a:solidFill>
                  <a:srgbClr val="404040"/>
                </a:solidFill>
              </a:rPr>
              <a:t> </a:t>
            </a:r>
            <a:r>
              <a:rPr lang="en-US" altLang="en-US" sz="2000" dirty="0" err="1">
                <a:solidFill>
                  <a:srgbClr val="404040"/>
                </a:solidFill>
              </a:rPr>
              <a:t>düzeyine</a:t>
            </a:r>
            <a:r>
              <a:rPr lang="en-US" altLang="en-US" sz="2000" dirty="0">
                <a:solidFill>
                  <a:srgbClr val="404040"/>
                </a:solidFill>
              </a:rPr>
              <a:t> </a:t>
            </a:r>
            <a:r>
              <a:rPr lang="en-US" altLang="en-US" sz="2000" dirty="0" err="1">
                <a:solidFill>
                  <a:srgbClr val="404040"/>
                </a:solidFill>
              </a:rPr>
              <a:t>göre</a:t>
            </a:r>
            <a:r>
              <a:rPr lang="en-US" altLang="en-US" sz="2000" dirty="0">
                <a:solidFill>
                  <a:srgbClr val="404040"/>
                </a:solidFill>
              </a:rPr>
              <a:t> </a:t>
            </a:r>
            <a:r>
              <a:rPr lang="en-US" altLang="en-US" sz="2000" dirty="0" err="1">
                <a:solidFill>
                  <a:srgbClr val="404040"/>
                </a:solidFill>
              </a:rPr>
              <a:t>ikiye</a:t>
            </a:r>
            <a:r>
              <a:rPr lang="en-US" altLang="en-US" sz="2000" dirty="0">
                <a:solidFill>
                  <a:srgbClr val="404040"/>
                </a:solidFill>
              </a:rPr>
              <a:t> </a:t>
            </a:r>
            <a:r>
              <a:rPr lang="en-US" altLang="en-US" sz="2000" dirty="0" err="1">
                <a:solidFill>
                  <a:srgbClr val="404040"/>
                </a:solidFill>
              </a:rPr>
              <a:t>ayrılır</a:t>
            </a:r>
            <a:r>
              <a:rPr lang="en-US" altLang="en-US" sz="2000" dirty="0">
                <a:solidFill>
                  <a:srgbClr val="404040"/>
                </a:solidFill>
              </a:rPr>
              <a:t>: </a:t>
            </a:r>
          </a:p>
          <a:p>
            <a:pPr marL="0"/>
            <a:endParaRPr lang="en-US" altLang="en-US" sz="2000" dirty="0">
              <a:solidFill>
                <a:srgbClr val="404040"/>
              </a:solidFill>
            </a:endParaRPr>
          </a:p>
          <a:p>
            <a:pPr marL="0"/>
            <a:r>
              <a:rPr lang="en-US" altLang="en-US" sz="2000" b="1" dirty="0">
                <a:solidFill>
                  <a:srgbClr val="404040"/>
                </a:solidFill>
              </a:rPr>
              <a:t>1-Prokaryot </a:t>
            </a:r>
            <a:r>
              <a:rPr lang="en-US" altLang="en-US" sz="2000" b="1" dirty="0" err="1">
                <a:solidFill>
                  <a:srgbClr val="404040"/>
                </a:solidFill>
              </a:rPr>
              <a:t>Hücreler</a:t>
            </a:r>
            <a:r>
              <a:rPr lang="en-US" altLang="en-US" sz="2000" b="1" dirty="0">
                <a:solidFill>
                  <a:srgbClr val="404040"/>
                </a:solidFill>
              </a:rPr>
              <a:t>: </a:t>
            </a:r>
            <a:r>
              <a:rPr lang="en-US" altLang="en-US" sz="2000" dirty="0" err="1">
                <a:solidFill>
                  <a:srgbClr val="404040"/>
                </a:solidFill>
              </a:rPr>
              <a:t>Çekirdek</a:t>
            </a:r>
            <a:r>
              <a:rPr lang="en-US" altLang="en-US" sz="2000" dirty="0">
                <a:solidFill>
                  <a:srgbClr val="404040"/>
                </a:solidFill>
              </a:rPr>
              <a:t> </a:t>
            </a:r>
            <a:r>
              <a:rPr lang="en-US" altLang="en-US" sz="2000" dirty="0" err="1">
                <a:solidFill>
                  <a:srgbClr val="404040"/>
                </a:solidFill>
              </a:rPr>
              <a:t>yoktur</a:t>
            </a:r>
            <a:r>
              <a:rPr lang="en-US" altLang="en-US" sz="2000" dirty="0">
                <a:solidFill>
                  <a:srgbClr val="404040"/>
                </a:solidFill>
              </a:rPr>
              <a:t> </a:t>
            </a:r>
            <a:r>
              <a:rPr lang="en-US" altLang="en-US" sz="2000" dirty="0" err="1">
                <a:solidFill>
                  <a:srgbClr val="404040"/>
                </a:solidFill>
              </a:rPr>
              <a:t>ve</a:t>
            </a:r>
            <a:r>
              <a:rPr lang="en-US" altLang="en-US" sz="2000" dirty="0">
                <a:solidFill>
                  <a:srgbClr val="404040"/>
                </a:solidFill>
              </a:rPr>
              <a:t> </a:t>
            </a:r>
            <a:r>
              <a:rPr lang="en-US" altLang="en-US" sz="2000" dirty="0" err="1">
                <a:solidFill>
                  <a:srgbClr val="404040"/>
                </a:solidFill>
              </a:rPr>
              <a:t>kalıtım</a:t>
            </a:r>
            <a:r>
              <a:rPr lang="en-US" altLang="en-US" sz="2000" dirty="0">
                <a:solidFill>
                  <a:srgbClr val="404040"/>
                </a:solidFill>
              </a:rPr>
              <a:t> </a:t>
            </a:r>
            <a:r>
              <a:rPr lang="en-US" altLang="en-US" sz="2000" dirty="0" err="1">
                <a:solidFill>
                  <a:srgbClr val="404040"/>
                </a:solidFill>
              </a:rPr>
              <a:t>materyali</a:t>
            </a:r>
            <a:r>
              <a:rPr lang="en-US" altLang="en-US" sz="2000" dirty="0">
                <a:solidFill>
                  <a:srgbClr val="404040"/>
                </a:solidFill>
              </a:rPr>
              <a:t> </a:t>
            </a:r>
            <a:r>
              <a:rPr lang="en-US" altLang="en-US" sz="2000" dirty="0" err="1">
                <a:solidFill>
                  <a:srgbClr val="404040"/>
                </a:solidFill>
              </a:rPr>
              <a:t>protoplazmada</a:t>
            </a:r>
            <a:r>
              <a:rPr lang="en-US" altLang="en-US" sz="2000" dirty="0">
                <a:solidFill>
                  <a:srgbClr val="404040"/>
                </a:solidFill>
              </a:rPr>
              <a:t> </a:t>
            </a:r>
            <a:r>
              <a:rPr lang="en-US" altLang="en-US" sz="2000" dirty="0" err="1">
                <a:solidFill>
                  <a:srgbClr val="404040"/>
                </a:solidFill>
              </a:rPr>
              <a:t>dağınık</a:t>
            </a:r>
            <a:r>
              <a:rPr lang="en-US" altLang="en-US" sz="2000" dirty="0">
                <a:solidFill>
                  <a:srgbClr val="404040"/>
                </a:solidFill>
              </a:rPr>
              <a:t> </a:t>
            </a:r>
            <a:r>
              <a:rPr lang="en-US" altLang="en-US" sz="2000" dirty="0" err="1">
                <a:solidFill>
                  <a:srgbClr val="404040"/>
                </a:solidFill>
              </a:rPr>
              <a:t>haldedir</a:t>
            </a:r>
            <a:r>
              <a:rPr lang="en-US" altLang="en-US" sz="2000" dirty="0">
                <a:solidFill>
                  <a:srgbClr val="404040"/>
                </a:solidFill>
              </a:rPr>
              <a:t>. </a:t>
            </a:r>
            <a:r>
              <a:rPr lang="en-US" altLang="en-US" sz="2000" dirty="0" err="1">
                <a:solidFill>
                  <a:srgbClr val="404040"/>
                </a:solidFill>
              </a:rPr>
              <a:t>Hücre</a:t>
            </a:r>
            <a:r>
              <a:rPr lang="en-US" altLang="en-US" sz="2000" dirty="0">
                <a:solidFill>
                  <a:srgbClr val="404040"/>
                </a:solidFill>
              </a:rPr>
              <a:t> </a:t>
            </a:r>
            <a:r>
              <a:rPr lang="en-US" altLang="en-US" sz="2000" dirty="0" err="1">
                <a:solidFill>
                  <a:srgbClr val="404040"/>
                </a:solidFill>
              </a:rPr>
              <a:t>zarı</a:t>
            </a:r>
            <a:r>
              <a:rPr lang="en-US" altLang="en-US" sz="2000" dirty="0">
                <a:solidFill>
                  <a:srgbClr val="404040"/>
                </a:solidFill>
              </a:rPr>
              <a:t>, </a:t>
            </a:r>
            <a:r>
              <a:rPr lang="en-US" altLang="en-US" sz="2000" dirty="0" err="1">
                <a:solidFill>
                  <a:srgbClr val="404040"/>
                </a:solidFill>
              </a:rPr>
              <a:t>hücre</a:t>
            </a:r>
            <a:r>
              <a:rPr lang="en-US" altLang="en-US" sz="2000" dirty="0">
                <a:solidFill>
                  <a:srgbClr val="404040"/>
                </a:solidFill>
              </a:rPr>
              <a:t> </a:t>
            </a:r>
            <a:r>
              <a:rPr lang="en-US" altLang="en-US" sz="2000" dirty="0" err="1">
                <a:solidFill>
                  <a:srgbClr val="404040"/>
                </a:solidFill>
              </a:rPr>
              <a:t>duvarı</a:t>
            </a:r>
            <a:r>
              <a:rPr lang="en-US" altLang="en-US" sz="2000" dirty="0">
                <a:solidFill>
                  <a:srgbClr val="404040"/>
                </a:solidFill>
              </a:rPr>
              <a:t>, </a:t>
            </a:r>
            <a:r>
              <a:rPr lang="en-US" altLang="en-US" sz="2000" dirty="0" err="1">
                <a:solidFill>
                  <a:srgbClr val="404040"/>
                </a:solidFill>
              </a:rPr>
              <a:t>sitoplazma</a:t>
            </a:r>
            <a:r>
              <a:rPr lang="en-US" altLang="en-US" sz="2000" dirty="0">
                <a:solidFill>
                  <a:srgbClr val="404040"/>
                </a:solidFill>
              </a:rPr>
              <a:t> </a:t>
            </a:r>
            <a:r>
              <a:rPr lang="en-US" altLang="en-US" sz="2000" dirty="0" err="1">
                <a:solidFill>
                  <a:srgbClr val="404040"/>
                </a:solidFill>
              </a:rPr>
              <a:t>ve</a:t>
            </a:r>
            <a:r>
              <a:rPr lang="en-US" altLang="en-US" sz="2000" dirty="0">
                <a:solidFill>
                  <a:srgbClr val="404040"/>
                </a:solidFill>
              </a:rPr>
              <a:t> </a:t>
            </a:r>
            <a:r>
              <a:rPr lang="en-US" altLang="en-US" sz="2000" dirty="0" err="1">
                <a:solidFill>
                  <a:srgbClr val="404040"/>
                </a:solidFill>
              </a:rPr>
              <a:t>zarsız</a:t>
            </a:r>
            <a:r>
              <a:rPr lang="en-US" altLang="en-US" sz="2000" dirty="0">
                <a:solidFill>
                  <a:srgbClr val="404040"/>
                </a:solidFill>
              </a:rPr>
              <a:t> </a:t>
            </a:r>
            <a:r>
              <a:rPr lang="en-US" altLang="en-US" sz="2000" dirty="0" err="1">
                <a:solidFill>
                  <a:srgbClr val="404040"/>
                </a:solidFill>
              </a:rPr>
              <a:t>organel</a:t>
            </a:r>
            <a:r>
              <a:rPr lang="en-US" altLang="en-US" sz="2000" dirty="0">
                <a:solidFill>
                  <a:srgbClr val="404040"/>
                </a:solidFill>
              </a:rPr>
              <a:t> </a:t>
            </a:r>
            <a:r>
              <a:rPr lang="en-US" altLang="en-US" sz="2000" dirty="0" err="1">
                <a:solidFill>
                  <a:srgbClr val="404040"/>
                </a:solidFill>
              </a:rPr>
              <a:t>olan</a:t>
            </a:r>
            <a:r>
              <a:rPr lang="en-US" altLang="en-US" sz="2000" dirty="0">
                <a:solidFill>
                  <a:srgbClr val="404040"/>
                </a:solidFill>
              </a:rPr>
              <a:t> </a:t>
            </a:r>
            <a:r>
              <a:rPr lang="en-US" altLang="en-US" sz="2000" dirty="0" err="1">
                <a:solidFill>
                  <a:srgbClr val="404040"/>
                </a:solidFill>
              </a:rPr>
              <a:t>ribozom</a:t>
            </a:r>
            <a:r>
              <a:rPr lang="en-US" altLang="en-US" sz="2000" dirty="0">
                <a:solidFill>
                  <a:srgbClr val="404040"/>
                </a:solidFill>
              </a:rPr>
              <a:t> </a:t>
            </a:r>
            <a:r>
              <a:rPr lang="en-US" altLang="en-US" sz="2000" dirty="0" err="1">
                <a:solidFill>
                  <a:srgbClr val="404040"/>
                </a:solidFill>
              </a:rPr>
              <a:t>taşırlar</a:t>
            </a:r>
            <a:r>
              <a:rPr lang="en-US" altLang="en-US" sz="2000" dirty="0">
                <a:solidFill>
                  <a:srgbClr val="404040"/>
                </a:solidFill>
              </a:rPr>
              <a:t>. Bu </a:t>
            </a:r>
            <a:r>
              <a:rPr lang="en-US" altLang="en-US" sz="2000" dirty="0" err="1">
                <a:solidFill>
                  <a:srgbClr val="404040"/>
                </a:solidFill>
              </a:rPr>
              <a:t>hücrelerin</a:t>
            </a:r>
            <a:r>
              <a:rPr lang="en-US" altLang="en-US" sz="2000" dirty="0">
                <a:solidFill>
                  <a:srgbClr val="404040"/>
                </a:solidFill>
              </a:rPr>
              <a:t> </a:t>
            </a:r>
            <a:r>
              <a:rPr lang="en-US" altLang="en-US" sz="2000" dirty="0" err="1">
                <a:solidFill>
                  <a:srgbClr val="404040"/>
                </a:solidFill>
              </a:rPr>
              <a:t>zarlı</a:t>
            </a:r>
            <a:r>
              <a:rPr lang="en-US" altLang="en-US" sz="2000" dirty="0">
                <a:solidFill>
                  <a:srgbClr val="404040"/>
                </a:solidFill>
              </a:rPr>
              <a:t> </a:t>
            </a:r>
            <a:r>
              <a:rPr lang="en-US" altLang="en-US" sz="2000" dirty="0" err="1">
                <a:solidFill>
                  <a:srgbClr val="404040"/>
                </a:solidFill>
              </a:rPr>
              <a:t>organelleri</a:t>
            </a:r>
            <a:r>
              <a:rPr lang="en-US" altLang="en-US" sz="2000" dirty="0">
                <a:solidFill>
                  <a:srgbClr val="404040"/>
                </a:solidFill>
              </a:rPr>
              <a:t> de </a:t>
            </a:r>
            <a:r>
              <a:rPr lang="en-US" altLang="en-US" sz="2000" dirty="0" err="1">
                <a:solidFill>
                  <a:srgbClr val="404040"/>
                </a:solidFill>
              </a:rPr>
              <a:t>yoktur</a:t>
            </a:r>
            <a:r>
              <a:rPr lang="en-US" altLang="en-US" sz="2000" dirty="0" smtClean="0">
                <a:solidFill>
                  <a:srgbClr val="404040"/>
                </a:solidFill>
              </a:rPr>
              <a:t>. </a:t>
            </a:r>
            <a:r>
              <a:rPr lang="en-US" altLang="en-US" sz="2000" dirty="0" err="1">
                <a:solidFill>
                  <a:srgbClr val="404040"/>
                </a:solidFill>
              </a:rPr>
              <a:t>Bakteri</a:t>
            </a:r>
            <a:r>
              <a:rPr lang="en-US" altLang="en-US" sz="2000" dirty="0">
                <a:solidFill>
                  <a:srgbClr val="404040"/>
                </a:solidFill>
              </a:rPr>
              <a:t>, </a:t>
            </a:r>
            <a:r>
              <a:rPr lang="en-US" altLang="en-US" sz="2000" dirty="0" err="1">
                <a:solidFill>
                  <a:srgbClr val="404040"/>
                </a:solidFill>
              </a:rPr>
              <a:t>mavi</a:t>
            </a:r>
            <a:r>
              <a:rPr lang="en-US" altLang="en-US" sz="2000" dirty="0">
                <a:solidFill>
                  <a:srgbClr val="404040"/>
                </a:solidFill>
              </a:rPr>
              <a:t>- </a:t>
            </a:r>
            <a:r>
              <a:rPr lang="en-US" altLang="en-US" sz="2000" dirty="0" err="1">
                <a:solidFill>
                  <a:srgbClr val="404040"/>
                </a:solidFill>
              </a:rPr>
              <a:t>yeşil</a:t>
            </a:r>
            <a:r>
              <a:rPr lang="en-US" altLang="en-US" sz="2000" dirty="0">
                <a:solidFill>
                  <a:srgbClr val="404040"/>
                </a:solidFill>
              </a:rPr>
              <a:t> </a:t>
            </a:r>
            <a:r>
              <a:rPr lang="en-US" altLang="en-US" sz="2000" dirty="0" err="1">
                <a:solidFill>
                  <a:srgbClr val="404040"/>
                </a:solidFill>
              </a:rPr>
              <a:t>alg</a:t>
            </a:r>
            <a:r>
              <a:rPr lang="en-US" altLang="en-US" sz="2000" dirty="0">
                <a:solidFill>
                  <a:srgbClr val="404040"/>
                </a:solidFill>
              </a:rPr>
              <a:t> </a:t>
            </a:r>
            <a:r>
              <a:rPr lang="en-US" altLang="en-US" sz="2000" dirty="0" err="1">
                <a:solidFill>
                  <a:srgbClr val="404040"/>
                </a:solidFill>
              </a:rPr>
              <a:t>prokaryot</a:t>
            </a:r>
            <a:r>
              <a:rPr lang="en-US" altLang="en-US" sz="2000" dirty="0">
                <a:solidFill>
                  <a:srgbClr val="404040"/>
                </a:solidFill>
              </a:rPr>
              <a:t> </a:t>
            </a:r>
            <a:r>
              <a:rPr lang="en-US" altLang="en-US" sz="2000" dirty="0" err="1">
                <a:solidFill>
                  <a:srgbClr val="404040"/>
                </a:solidFill>
              </a:rPr>
              <a:t>hücrelidir</a:t>
            </a:r>
            <a:r>
              <a:rPr lang="en-US" altLang="en-US" sz="2000" dirty="0">
                <a:solidFill>
                  <a:srgbClr val="404040"/>
                </a:solidFill>
              </a:rPr>
              <a:t>. </a:t>
            </a:r>
          </a:p>
          <a:p>
            <a:pPr marL="0"/>
            <a:endParaRPr lang="en-US" altLang="en-US" sz="2000" dirty="0">
              <a:solidFill>
                <a:srgbClr val="404040"/>
              </a:solidFill>
            </a:endParaRPr>
          </a:p>
        </p:txBody>
      </p:sp>
    </p:spTree>
    <p:extLst>
      <p:ext uri="{BB962C8B-B14F-4D97-AF65-F5344CB8AC3E}">
        <p14:creationId xmlns="" xmlns:p14="http://schemas.microsoft.com/office/powerpoint/2010/main" val="1478561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1750" name="Rectangle 72">
            <a:extLst>
              <a:ext uri="{FF2B5EF4-FFF2-40B4-BE49-F238E27FC236}">
                <a16:creationId xmlns="" xmlns:a16="http://schemas.microsoft.com/office/drawing/2014/main" id="{343EE4E4-4F6E-4D0C-8241-7422485C591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589313" y="-2"/>
            <a:ext cx="4554687"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47" name="Title 1">
            <a:extLst>
              <a:ext uri="{FF2B5EF4-FFF2-40B4-BE49-F238E27FC236}">
                <a16:creationId xmlns="" xmlns:a16="http://schemas.microsoft.com/office/drawing/2014/main" id="{0C3C5569-F648-FC4D-BF21-F7DCF2D76367}"/>
              </a:ext>
            </a:extLst>
          </p:cNvPr>
          <p:cNvSpPr>
            <a:spLocks noGrp="1"/>
          </p:cNvSpPr>
          <p:nvPr>
            <p:ph type="title" idx="4294967295"/>
          </p:nvPr>
        </p:nvSpPr>
        <p:spPr>
          <a:xfrm>
            <a:off x="5192817" y="806357"/>
            <a:ext cx="3672936" cy="1188720"/>
          </a:xfrm>
          <a:solidFill>
            <a:srgbClr val="FFFFFF"/>
          </a:solidFill>
          <a:ln>
            <a:solidFill>
              <a:srgbClr val="404040"/>
            </a:solidFill>
          </a:ln>
        </p:spPr>
        <p:txBody>
          <a:bodyPr vert="horz" lIns="182880" tIns="182880" rIns="182880" bIns="182880" rtlCol="0" anchor="ctr">
            <a:normAutofit/>
          </a:bodyPr>
          <a:lstStyle/>
          <a:p>
            <a:r>
              <a:rPr lang="en-US" altLang="x-none" sz="2800" dirty="0" err="1"/>
              <a:t>Prokaryotlar</a:t>
            </a:r>
            <a:endParaRPr lang="en-US" altLang="x-none" sz="2800" dirty="0"/>
          </a:p>
        </p:txBody>
      </p:sp>
      <p:sp>
        <p:nvSpPr>
          <p:cNvPr id="31751" name="Rectangle 74">
            <a:extLst>
              <a:ext uri="{FF2B5EF4-FFF2-40B4-BE49-F238E27FC236}">
                <a16:creationId xmlns="" xmlns:a16="http://schemas.microsoft.com/office/drawing/2014/main" id="{39CDFF21-67C6-4C4C-9A1C-C7726D3D397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92724" y="640080"/>
            <a:ext cx="3614166"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7" name="Rectangle 76">
            <a:extLst>
              <a:ext uri="{FF2B5EF4-FFF2-40B4-BE49-F238E27FC236}">
                <a16:creationId xmlns="" xmlns:a16="http://schemas.microsoft.com/office/drawing/2014/main" id="{E98F8D60-BC6F-4B41-9481-5F49C96A10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01140" y="806357"/>
            <a:ext cx="3383449"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48" name="Content Placeholder 2">
            <a:extLst>
              <a:ext uri="{FF2B5EF4-FFF2-40B4-BE49-F238E27FC236}">
                <a16:creationId xmlns="" xmlns:a16="http://schemas.microsoft.com/office/drawing/2014/main" id="{76EEF5FF-9F67-E043-837A-0C48641C4113}"/>
              </a:ext>
            </a:extLst>
          </p:cNvPr>
          <p:cNvSpPr>
            <a:spLocks noGrp="1"/>
          </p:cNvSpPr>
          <p:nvPr>
            <p:ph idx="4294967295"/>
          </p:nvPr>
        </p:nvSpPr>
        <p:spPr>
          <a:xfrm>
            <a:off x="5192817" y="2247900"/>
            <a:ext cx="3356919" cy="4356099"/>
          </a:xfrm>
        </p:spPr>
        <p:txBody>
          <a:bodyPr vert="horz" lIns="91440" tIns="45720" rIns="91440" bIns="45720" rtlCol="0">
            <a:noAutofit/>
          </a:bodyPr>
          <a:lstStyle/>
          <a:p>
            <a:pPr marL="0">
              <a:lnSpc>
                <a:spcPct val="90000"/>
              </a:lnSpc>
            </a:pPr>
            <a:r>
              <a:rPr lang="en-US" altLang="en-US" sz="2000" b="1" dirty="0" err="1">
                <a:solidFill>
                  <a:schemeClr val="tx2">
                    <a:lumMod val="75000"/>
                  </a:schemeClr>
                </a:solidFill>
              </a:rPr>
              <a:t>Protoplazma</a:t>
            </a:r>
            <a:r>
              <a:rPr lang="en-US" altLang="en-US" sz="2000" dirty="0">
                <a:solidFill>
                  <a:srgbClr val="FFFFFF"/>
                </a:solidFill>
              </a:rPr>
              <a:t>: </a:t>
            </a:r>
            <a:r>
              <a:rPr lang="en-US" altLang="en-US" sz="2000" dirty="0" err="1">
                <a:solidFill>
                  <a:srgbClr val="FFFFFF"/>
                </a:solidFill>
              </a:rPr>
              <a:t>Hücre</a:t>
            </a:r>
            <a:r>
              <a:rPr lang="en-US" altLang="en-US" sz="2000" dirty="0">
                <a:solidFill>
                  <a:srgbClr val="FFFFFF"/>
                </a:solidFill>
              </a:rPr>
              <a:t> </a:t>
            </a:r>
            <a:r>
              <a:rPr lang="en-US" altLang="en-US" sz="2000" dirty="0" err="1">
                <a:solidFill>
                  <a:srgbClr val="FFFFFF"/>
                </a:solidFill>
              </a:rPr>
              <a:t>içi</a:t>
            </a:r>
            <a:r>
              <a:rPr lang="en-US" altLang="en-US" sz="2000" dirty="0">
                <a:solidFill>
                  <a:srgbClr val="FFFFFF"/>
                </a:solidFill>
              </a:rPr>
              <a:t> </a:t>
            </a:r>
            <a:r>
              <a:rPr lang="en-US" altLang="en-US" sz="2000" dirty="0" err="1">
                <a:solidFill>
                  <a:srgbClr val="FFFFFF"/>
                </a:solidFill>
              </a:rPr>
              <a:t>sıvısıdır</a:t>
            </a:r>
            <a:r>
              <a:rPr lang="en-US" altLang="en-US" sz="2000" dirty="0">
                <a:solidFill>
                  <a:srgbClr val="FFFFFF"/>
                </a:solidFill>
              </a:rPr>
              <a:t>. </a:t>
            </a:r>
            <a:r>
              <a:rPr lang="en-US" altLang="en-US" sz="2000" dirty="0" err="1">
                <a:solidFill>
                  <a:srgbClr val="FFFFFF"/>
                </a:solidFill>
              </a:rPr>
              <a:t>Bütün</a:t>
            </a:r>
            <a:r>
              <a:rPr lang="en-US" altLang="en-US" sz="2000" dirty="0">
                <a:solidFill>
                  <a:srgbClr val="FFFFFF"/>
                </a:solidFill>
              </a:rPr>
              <a:t> </a:t>
            </a:r>
            <a:r>
              <a:rPr lang="en-US" altLang="en-US" sz="2000" dirty="0" err="1">
                <a:solidFill>
                  <a:srgbClr val="FFFFFF"/>
                </a:solidFill>
              </a:rPr>
              <a:t>elemanları</a:t>
            </a:r>
            <a:r>
              <a:rPr lang="en-US" altLang="en-US" sz="2000" dirty="0">
                <a:solidFill>
                  <a:srgbClr val="FFFFFF"/>
                </a:solidFill>
              </a:rPr>
              <a:t> </a:t>
            </a:r>
            <a:r>
              <a:rPr lang="en-US" altLang="en-US" sz="2000" dirty="0" err="1">
                <a:solidFill>
                  <a:srgbClr val="FFFFFF"/>
                </a:solidFill>
              </a:rPr>
              <a:t>içinde</a:t>
            </a:r>
            <a:r>
              <a:rPr lang="en-US" altLang="en-US" sz="2000" dirty="0">
                <a:solidFill>
                  <a:srgbClr val="FFFFFF"/>
                </a:solidFill>
              </a:rPr>
              <a:t> </a:t>
            </a:r>
            <a:r>
              <a:rPr lang="en-US" altLang="en-US" sz="2000" dirty="0" err="1">
                <a:solidFill>
                  <a:srgbClr val="FFFFFF"/>
                </a:solidFill>
              </a:rPr>
              <a:t>yüzer</a:t>
            </a:r>
            <a:r>
              <a:rPr lang="en-US" altLang="en-US" sz="2000" dirty="0">
                <a:solidFill>
                  <a:srgbClr val="FFFFFF"/>
                </a:solidFill>
              </a:rPr>
              <a:t>. </a:t>
            </a:r>
          </a:p>
          <a:p>
            <a:pPr marL="0">
              <a:lnSpc>
                <a:spcPct val="90000"/>
              </a:lnSpc>
            </a:pPr>
            <a:r>
              <a:rPr lang="en-US" altLang="en-US" sz="2000" b="1" dirty="0" err="1">
                <a:solidFill>
                  <a:schemeClr val="tx2">
                    <a:lumMod val="75000"/>
                  </a:schemeClr>
                </a:solidFill>
              </a:rPr>
              <a:t>Kirpik</a:t>
            </a:r>
            <a:r>
              <a:rPr lang="en-US" altLang="en-US" sz="2000" b="1" dirty="0">
                <a:solidFill>
                  <a:schemeClr val="tx2">
                    <a:lumMod val="75000"/>
                  </a:schemeClr>
                </a:solidFill>
              </a:rPr>
              <a:t> (flagella) </a:t>
            </a:r>
            <a:r>
              <a:rPr lang="en-US" altLang="en-US" sz="2000" dirty="0">
                <a:solidFill>
                  <a:srgbClr val="FFFFFF"/>
                </a:solidFill>
              </a:rPr>
              <a:t>: </a:t>
            </a:r>
            <a:r>
              <a:rPr lang="en-US" altLang="en-US" sz="2000" dirty="0" err="1">
                <a:solidFill>
                  <a:srgbClr val="FFFFFF"/>
                </a:solidFill>
              </a:rPr>
              <a:t>Bakterinin</a:t>
            </a:r>
            <a:r>
              <a:rPr lang="en-US" altLang="en-US" sz="2000" dirty="0">
                <a:solidFill>
                  <a:srgbClr val="FFFFFF"/>
                </a:solidFill>
              </a:rPr>
              <a:t> </a:t>
            </a:r>
            <a:r>
              <a:rPr lang="en-US" altLang="en-US" sz="2000" dirty="0" err="1">
                <a:solidFill>
                  <a:srgbClr val="FFFFFF"/>
                </a:solidFill>
              </a:rPr>
              <a:t>hareket</a:t>
            </a:r>
            <a:r>
              <a:rPr lang="en-US" altLang="en-US" sz="2000" dirty="0">
                <a:solidFill>
                  <a:srgbClr val="FFFFFF"/>
                </a:solidFill>
              </a:rPr>
              <a:t> </a:t>
            </a:r>
            <a:r>
              <a:rPr lang="en-US" altLang="en-US" sz="2000" dirty="0" err="1">
                <a:solidFill>
                  <a:srgbClr val="FFFFFF"/>
                </a:solidFill>
              </a:rPr>
              <a:t>etmesini</a:t>
            </a:r>
            <a:r>
              <a:rPr lang="en-US" altLang="en-US" sz="2000" dirty="0">
                <a:solidFill>
                  <a:srgbClr val="FFFFFF"/>
                </a:solidFill>
              </a:rPr>
              <a:t> </a:t>
            </a:r>
            <a:r>
              <a:rPr lang="en-US" altLang="en-US" sz="2000" dirty="0" err="1">
                <a:solidFill>
                  <a:srgbClr val="FFFFFF"/>
                </a:solidFill>
              </a:rPr>
              <a:t>sağlar</a:t>
            </a:r>
            <a:r>
              <a:rPr lang="en-US" altLang="en-US" sz="2000" dirty="0">
                <a:solidFill>
                  <a:srgbClr val="FFFFFF"/>
                </a:solidFill>
              </a:rPr>
              <a:t> </a:t>
            </a:r>
            <a:r>
              <a:rPr lang="en-US" altLang="en-US" sz="2000" dirty="0" err="1">
                <a:solidFill>
                  <a:srgbClr val="FFFFFF"/>
                </a:solidFill>
              </a:rPr>
              <a:t>beslenmeye</a:t>
            </a:r>
            <a:r>
              <a:rPr lang="en-US" altLang="en-US" sz="2000" dirty="0">
                <a:solidFill>
                  <a:srgbClr val="FFFFFF"/>
                </a:solidFill>
              </a:rPr>
              <a:t> </a:t>
            </a:r>
            <a:r>
              <a:rPr lang="en-US" altLang="en-US" sz="2000" dirty="0" err="1">
                <a:solidFill>
                  <a:srgbClr val="FFFFFF"/>
                </a:solidFill>
              </a:rPr>
              <a:t>yardım</a:t>
            </a:r>
            <a:r>
              <a:rPr lang="en-US" altLang="en-US" sz="2000" dirty="0">
                <a:solidFill>
                  <a:srgbClr val="FFFFFF"/>
                </a:solidFill>
              </a:rPr>
              <a:t> </a:t>
            </a:r>
            <a:r>
              <a:rPr lang="en-US" altLang="en-US" sz="2000" dirty="0" err="1">
                <a:solidFill>
                  <a:srgbClr val="FFFFFF"/>
                </a:solidFill>
              </a:rPr>
              <a:t>eder</a:t>
            </a:r>
            <a:r>
              <a:rPr lang="en-US" altLang="en-US" sz="2000" dirty="0">
                <a:solidFill>
                  <a:srgbClr val="FFFFFF"/>
                </a:solidFill>
              </a:rPr>
              <a:t>. </a:t>
            </a:r>
          </a:p>
          <a:p>
            <a:pPr marL="0">
              <a:lnSpc>
                <a:spcPct val="90000"/>
              </a:lnSpc>
            </a:pPr>
            <a:r>
              <a:rPr lang="en-US" altLang="en-US" sz="2000" b="1" dirty="0" err="1">
                <a:solidFill>
                  <a:schemeClr val="tx2">
                    <a:lumMod val="75000"/>
                  </a:schemeClr>
                </a:solidFill>
              </a:rPr>
              <a:t>Fimbria</a:t>
            </a:r>
            <a:r>
              <a:rPr lang="en-US" altLang="en-US" sz="2000" b="1" dirty="0">
                <a:solidFill>
                  <a:schemeClr val="tx2">
                    <a:lumMod val="75000"/>
                  </a:schemeClr>
                </a:solidFill>
              </a:rPr>
              <a:t> (</a:t>
            </a:r>
            <a:r>
              <a:rPr lang="en-US" altLang="en-US" sz="2000" b="1" dirty="0" err="1">
                <a:solidFill>
                  <a:schemeClr val="tx2">
                    <a:lumMod val="75000"/>
                  </a:schemeClr>
                </a:solidFill>
              </a:rPr>
              <a:t>pili</a:t>
            </a:r>
            <a:r>
              <a:rPr lang="en-US" altLang="en-US" sz="2000" b="1" dirty="0">
                <a:solidFill>
                  <a:schemeClr val="tx2">
                    <a:lumMod val="75000"/>
                  </a:schemeClr>
                </a:solidFill>
              </a:rPr>
              <a:t>) </a:t>
            </a:r>
            <a:r>
              <a:rPr lang="en-US" altLang="en-US" sz="2000" dirty="0">
                <a:solidFill>
                  <a:srgbClr val="FFFFFF"/>
                </a:solidFill>
              </a:rPr>
              <a:t>: </a:t>
            </a:r>
            <a:r>
              <a:rPr lang="en-US" altLang="en-US" sz="2000" dirty="0" err="1">
                <a:solidFill>
                  <a:srgbClr val="FFFFFF"/>
                </a:solidFill>
              </a:rPr>
              <a:t>Kirpiklerden</a:t>
            </a:r>
            <a:r>
              <a:rPr lang="en-US" altLang="en-US" sz="2000" dirty="0">
                <a:solidFill>
                  <a:srgbClr val="FFFFFF"/>
                </a:solidFill>
              </a:rPr>
              <a:t> </a:t>
            </a:r>
            <a:r>
              <a:rPr lang="en-US" altLang="en-US" sz="2000" dirty="0" err="1">
                <a:solidFill>
                  <a:srgbClr val="FFFFFF"/>
                </a:solidFill>
              </a:rPr>
              <a:t>kısadır</a:t>
            </a:r>
            <a:r>
              <a:rPr lang="en-US" altLang="en-US" sz="2000" dirty="0">
                <a:solidFill>
                  <a:srgbClr val="FFFFFF"/>
                </a:solidFill>
              </a:rPr>
              <a:t>, gen </a:t>
            </a:r>
            <a:r>
              <a:rPr lang="en-US" altLang="en-US" sz="2000" dirty="0" err="1">
                <a:solidFill>
                  <a:srgbClr val="FFFFFF"/>
                </a:solidFill>
              </a:rPr>
              <a:t>transferinde</a:t>
            </a:r>
            <a:r>
              <a:rPr lang="en-US" altLang="en-US" sz="2000" dirty="0">
                <a:solidFill>
                  <a:srgbClr val="FFFFFF"/>
                </a:solidFill>
              </a:rPr>
              <a:t> </a:t>
            </a:r>
            <a:r>
              <a:rPr lang="en-US" altLang="en-US" sz="2000" dirty="0" err="1">
                <a:solidFill>
                  <a:srgbClr val="FFFFFF"/>
                </a:solidFill>
              </a:rPr>
              <a:t>rol</a:t>
            </a:r>
            <a:r>
              <a:rPr lang="en-US" altLang="en-US" sz="2000" dirty="0">
                <a:solidFill>
                  <a:srgbClr val="FFFFFF"/>
                </a:solidFill>
              </a:rPr>
              <a:t> </a:t>
            </a:r>
            <a:r>
              <a:rPr lang="en-US" altLang="en-US" sz="2000" dirty="0" err="1">
                <a:solidFill>
                  <a:srgbClr val="FFFFFF"/>
                </a:solidFill>
              </a:rPr>
              <a:t>alır</a:t>
            </a:r>
            <a:r>
              <a:rPr lang="en-US" altLang="en-US" sz="2000" dirty="0">
                <a:solidFill>
                  <a:srgbClr val="FFFFFF"/>
                </a:solidFill>
              </a:rPr>
              <a:t>. </a:t>
            </a:r>
          </a:p>
          <a:p>
            <a:pPr marL="0">
              <a:lnSpc>
                <a:spcPct val="90000"/>
              </a:lnSpc>
            </a:pPr>
            <a:r>
              <a:rPr lang="en-US" altLang="en-US" sz="2000" b="1" dirty="0" err="1">
                <a:solidFill>
                  <a:schemeClr val="tx2">
                    <a:lumMod val="75000"/>
                  </a:schemeClr>
                </a:solidFill>
              </a:rPr>
              <a:t>Kapsül</a:t>
            </a:r>
            <a:r>
              <a:rPr lang="en-US" altLang="en-US" sz="2000" dirty="0">
                <a:solidFill>
                  <a:srgbClr val="FFFFFF"/>
                </a:solidFill>
              </a:rPr>
              <a:t>: </a:t>
            </a:r>
            <a:r>
              <a:rPr lang="en-US" altLang="en-US" sz="2000" dirty="0" err="1">
                <a:solidFill>
                  <a:srgbClr val="FFFFFF"/>
                </a:solidFill>
              </a:rPr>
              <a:t>Aşırı</a:t>
            </a:r>
            <a:r>
              <a:rPr lang="en-US" altLang="en-US" sz="2000" dirty="0">
                <a:solidFill>
                  <a:srgbClr val="FFFFFF"/>
                </a:solidFill>
              </a:rPr>
              <a:t> </a:t>
            </a:r>
            <a:r>
              <a:rPr lang="en-US" altLang="en-US" sz="2000" dirty="0" err="1">
                <a:solidFill>
                  <a:srgbClr val="FFFFFF"/>
                </a:solidFill>
              </a:rPr>
              <a:t>soğukta</a:t>
            </a:r>
            <a:r>
              <a:rPr lang="en-US" altLang="en-US" sz="2000" dirty="0">
                <a:solidFill>
                  <a:srgbClr val="FFFFFF"/>
                </a:solidFill>
              </a:rPr>
              <a:t> </a:t>
            </a:r>
            <a:r>
              <a:rPr lang="en-US" altLang="en-US" sz="2000" dirty="0" err="1">
                <a:solidFill>
                  <a:srgbClr val="FFFFFF"/>
                </a:solidFill>
              </a:rPr>
              <a:t>ve</a:t>
            </a:r>
            <a:r>
              <a:rPr lang="en-US" altLang="en-US" sz="2000" dirty="0">
                <a:solidFill>
                  <a:srgbClr val="FFFFFF"/>
                </a:solidFill>
              </a:rPr>
              <a:t> </a:t>
            </a:r>
            <a:r>
              <a:rPr lang="en-US" altLang="en-US" sz="2000" dirty="0" err="1">
                <a:solidFill>
                  <a:srgbClr val="FFFFFF"/>
                </a:solidFill>
              </a:rPr>
              <a:t>sıcakta</a:t>
            </a:r>
            <a:r>
              <a:rPr lang="en-US" altLang="en-US" sz="2000" dirty="0">
                <a:solidFill>
                  <a:srgbClr val="FFFFFF"/>
                </a:solidFill>
              </a:rPr>
              <a:t> </a:t>
            </a:r>
            <a:r>
              <a:rPr lang="en-US" altLang="en-US" sz="2000" dirty="0" err="1">
                <a:solidFill>
                  <a:srgbClr val="FFFFFF"/>
                </a:solidFill>
              </a:rPr>
              <a:t>bakterilerin</a:t>
            </a:r>
            <a:r>
              <a:rPr lang="en-US" altLang="en-US" sz="2000" dirty="0">
                <a:solidFill>
                  <a:srgbClr val="FFFFFF"/>
                </a:solidFill>
              </a:rPr>
              <a:t> </a:t>
            </a:r>
            <a:r>
              <a:rPr lang="en-US" altLang="en-US" sz="2000" dirty="0" err="1">
                <a:solidFill>
                  <a:srgbClr val="FFFFFF"/>
                </a:solidFill>
              </a:rPr>
              <a:t>yaşama</a:t>
            </a:r>
            <a:r>
              <a:rPr lang="en-US" altLang="en-US" sz="2000" dirty="0">
                <a:solidFill>
                  <a:srgbClr val="FFFFFF"/>
                </a:solidFill>
              </a:rPr>
              <a:t> </a:t>
            </a:r>
            <a:r>
              <a:rPr lang="en-US" altLang="en-US" sz="2000" dirty="0" err="1">
                <a:solidFill>
                  <a:srgbClr val="FFFFFF"/>
                </a:solidFill>
              </a:rPr>
              <a:t>şansını</a:t>
            </a:r>
            <a:r>
              <a:rPr lang="en-US" altLang="en-US" sz="2000" dirty="0">
                <a:solidFill>
                  <a:srgbClr val="FFFFFF"/>
                </a:solidFill>
              </a:rPr>
              <a:t> </a:t>
            </a:r>
            <a:r>
              <a:rPr lang="en-US" altLang="en-US" sz="2000" dirty="0" err="1">
                <a:solidFill>
                  <a:srgbClr val="FFFFFF"/>
                </a:solidFill>
              </a:rPr>
              <a:t>artıran</a:t>
            </a:r>
            <a:r>
              <a:rPr lang="en-US" altLang="en-US" sz="2000" dirty="0">
                <a:solidFill>
                  <a:srgbClr val="FFFFFF"/>
                </a:solidFill>
              </a:rPr>
              <a:t> </a:t>
            </a:r>
            <a:r>
              <a:rPr lang="en-US" altLang="en-US" sz="2000" dirty="0" err="1">
                <a:solidFill>
                  <a:srgbClr val="FFFFFF"/>
                </a:solidFill>
              </a:rPr>
              <a:t>üçüncu</a:t>
            </a:r>
            <a:r>
              <a:rPr lang="en-US" altLang="en-US" sz="2000" dirty="0">
                <a:solidFill>
                  <a:srgbClr val="FFFFFF"/>
                </a:solidFill>
              </a:rPr>
              <a:t>̈ </a:t>
            </a:r>
            <a:r>
              <a:rPr lang="en-US" altLang="en-US" sz="2000" dirty="0" err="1">
                <a:solidFill>
                  <a:srgbClr val="FFFFFF"/>
                </a:solidFill>
              </a:rPr>
              <a:t>bir</a:t>
            </a:r>
            <a:r>
              <a:rPr lang="en-US" altLang="en-US" sz="2000" dirty="0">
                <a:solidFill>
                  <a:srgbClr val="FFFFFF"/>
                </a:solidFill>
              </a:rPr>
              <a:t> </a:t>
            </a:r>
            <a:r>
              <a:rPr lang="en-US" altLang="en-US" sz="2000" dirty="0" err="1">
                <a:solidFill>
                  <a:srgbClr val="FFFFFF"/>
                </a:solidFill>
              </a:rPr>
              <a:t>örtüdür</a:t>
            </a:r>
            <a:r>
              <a:rPr lang="en-US" altLang="en-US" sz="2000" dirty="0">
                <a:solidFill>
                  <a:srgbClr val="FFFFFF"/>
                </a:solidFill>
              </a:rPr>
              <a:t>. </a:t>
            </a:r>
          </a:p>
          <a:p>
            <a:pPr marL="0">
              <a:lnSpc>
                <a:spcPct val="90000"/>
              </a:lnSpc>
            </a:pPr>
            <a:endParaRPr lang="en-US" altLang="en-US" sz="2000" dirty="0">
              <a:solidFill>
                <a:srgbClr val="FFFFFF"/>
              </a:solidFill>
            </a:endParaRPr>
          </a:p>
        </p:txBody>
      </p:sp>
    </p:spTree>
    <p:extLst>
      <p:ext uri="{BB962C8B-B14F-4D97-AF65-F5344CB8AC3E}">
        <p14:creationId xmlns="" xmlns:p14="http://schemas.microsoft.com/office/powerpoint/2010/main" val="2642480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Content Placeholder 2">
            <a:extLst>
              <a:ext uri="{FF2B5EF4-FFF2-40B4-BE49-F238E27FC236}">
                <a16:creationId xmlns="" xmlns:a16="http://schemas.microsoft.com/office/drawing/2014/main" id="{5DAEC12A-51F2-1F42-9340-1C995A5AAA08}"/>
              </a:ext>
            </a:extLst>
          </p:cNvPr>
          <p:cNvSpPr>
            <a:spLocks noGrp="1"/>
          </p:cNvSpPr>
          <p:nvPr>
            <p:ph idx="4294967295"/>
          </p:nvPr>
        </p:nvSpPr>
        <p:spPr>
          <a:xfrm>
            <a:off x="1353032" y="4127500"/>
            <a:ext cx="6635267" cy="2044700"/>
          </a:xfrm>
        </p:spPr>
        <p:txBody>
          <a:bodyPr>
            <a:normAutofit/>
          </a:bodyPr>
          <a:lstStyle/>
          <a:p>
            <a:pPr marL="0" indent="0">
              <a:buNone/>
            </a:pPr>
            <a:r>
              <a:rPr lang="tr-TR" altLang="en-US" sz="2000" b="1" dirty="0">
                <a:solidFill>
                  <a:schemeClr val="tx2">
                    <a:lumMod val="75000"/>
                  </a:schemeClr>
                </a:solidFill>
              </a:rPr>
              <a:t>Klorofil</a:t>
            </a:r>
            <a:r>
              <a:rPr lang="tr-TR" altLang="en-US" sz="2000" dirty="0"/>
              <a:t>: Fotosentez yapan bakterilerde bulunur. Bakterilerin besin ve oksijen </a:t>
            </a:r>
            <a:r>
              <a:rPr lang="tr-TR" altLang="en-US" sz="2000" dirty="0" err="1"/>
              <a:t>üretmesini</a:t>
            </a:r>
            <a:r>
              <a:rPr lang="tr-TR" altLang="en-US" sz="2000" dirty="0"/>
              <a:t> </a:t>
            </a:r>
            <a:r>
              <a:rPr lang="tr-TR" altLang="en-US" sz="2000" dirty="0" err="1"/>
              <a:t>sağlar</a:t>
            </a:r>
            <a:r>
              <a:rPr lang="tr-TR" altLang="en-US" sz="2000" dirty="0"/>
              <a:t>. </a:t>
            </a:r>
          </a:p>
          <a:p>
            <a:pPr marL="0" indent="0">
              <a:buNone/>
            </a:pPr>
            <a:r>
              <a:rPr lang="tr-TR" altLang="en-US" sz="2000" b="1" dirty="0" err="1">
                <a:solidFill>
                  <a:schemeClr val="tx2">
                    <a:lumMod val="75000"/>
                  </a:schemeClr>
                </a:solidFill>
              </a:rPr>
              <a:t>Nükleoid</a:t>
            </a:r>
            <a:r>
              <a:rPr lang="tr-TR" altLang="en-US" sz="2000" dirty="0"/>
              <a:t>: </a:t>
            </a:r>
            <a:r>
              <a:rPr lang="tr-TR" altLang="en-US" sz="2000" dirty="0" err="1"/>
              <a:t>Prokaryotlarda</a:t>
            </a:r>
            <a:r>
              <a:rPr lang="tr-TR" altLang="en-US" sz="2000" dirty="0"/>
              <a:t> genetik materyalin </a:t>
            </a:r>
            <a:r>
              <a:rPr lang="tr-TR" altLang="en-US" sz="2000" dirty="0" err="1"/>
              <a:t>bulunduğu</a:t>
            </a:r>
            <a:r>
              <a:rPr lang="tr-TR" altLang="en-US" sz="2000" dirty="0"/>
              <a:t>, </a:t>
            </a:r>
            <a:r>
              <a:rPr lang="tr-TR" altLang="en-US" sz="2000" dirty="0" err="1"/>
              <a:t>çekirdek</a:t>
            </a:r>
            <a:r>
              <a:rPr lang="tr-TR" altLang="en-US" sz="2000" dirty="0"/>
              <a:t> kılıfıyla </a:t>
            </a:r>
            <a:r>
              <a:rPr lang="tr-TR" altLang="en-US" sz="2000" dirty="0" err="1"/>
              <a:t>çevrelenmemis</a:t>
            </a:r>
            <a:r>
              <a:rPr lang="tr-TR" altLang="en-US" sz="2000" dirty="0"/>
              <a:t>̧, genelde merkezde yer alan </a:t>
            </a:r>
            <a:r>
              <a:rPr lang="tr-TR" altLang="en-US" sz="2000" dirty="0" err="1"/>
              <a:t>bölge</a:t>
            </a:r>
            <a:r>
              <a:rPr lang="tr-TR" altLang="en-US" sz="2000" dirty="0"/>
              <a:t>. </a:t>
            </a:r>
          </a:p>
          <a:p>
            <a:pPr marL="0" indent="0"/>
            <a:endParaRPr lang="en-US" altLang="en-US" sz="2000" dirty="0"/>
          </a:p>
        </p:txBody>
      </p:sp>
    </p:spTree>
    <p:extLst>
      <p:ext uri="{BB962C8B-B14F-4D97-AF65-F5344CB8AC3E}">
        <p14:creationId xmlns="" xmlns:p14="http://schemas.microsoft.com/office/powerpoint/2010/main" val="1787421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 xmlns:a16="http://schemas.microsoft.com/office/drawing/2014/main" id="{EC68AF0A-D6AC-44E0-90FC-DAE12BB4783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15690" y="804334"/>
            <a:ext cx="7912620" cy="510226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 xmlns:a16="http://schemas.microsoft.com/office/drawing/2014/main" id="{0691CB35-CBDC-44BB-880D-00A544D5A82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38378" y="968883"/>
            <a:ext cx="7667244" cy="477316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14602336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1163</Words>
  <Application>Microsoft Office PowerPoint</Application>
  <PresentationFormat>Ekran Gösterisi (4:3)</PresentationFormat>
  <Paragraphs>90</Paragraphs>
  <Slides>25</Slides>
  <Notes>2</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Parcel</vt:lpstr>
      <vt:lpstr>Hücre, yaşam ve yaşamak</vt:lpstr>
      <vt:lpstr>Hücre teorisi’nin kökenleri</vt:lpstr>
      <vt:lpstr>Hücre Teorisi (Wirchow)</vt:lpstr>
      <vt:lpstr>Hücre nedir?</vt:lpstr>
      <vt:lpstr>Hücre nedir?</vt:lpstr>
      <vt:lpstr>Hücre</vt:lpstr>
      <vt:lpstr>Prokaryotlar</vt:lpstr>
      <vt:lpstr>Slayt 8</vt:lpstr>
      <vt:lpstr>Slayt 9</vt:lpstr>
      <vt:lpstr>Slayt 10</vt:lpstr>
      <vt:lpstr>Slayt 11</vt:lpstr>
      <vt:lpstr>Prokaryot Ökaryot FarkI</vt:lpstr>
      <vt:lpstr>Ökaryot Hücre YapIsI</vt:lpstr>
      <vt:lpstr>Slayt 14</vt:lpstr>
      <vt:lpstr>Rİbozom</vt:lpstr>
      <vt:lpstr>Slayt 16</vt:lpstr>
      <vt:lpstr>Mİtokondrİ</vt:lpstr>
      <vt:lpstr>Slayt 18</vt:lpstr>
      <vt:lpstr>Slayt 19</vt:lpstr>
      <vt:lpstr>Slayt 20</vt:lpstr>
      <vt:lpstr>Slayt 21</vt:lpstr>
      <vt:lpstr>Slayt 22</vt:lpstr>
      <vt:lpstr>ÜÇ EBEVEYİNLİ BEBEK</vt:lpstr>
      <vt:lpstr>Slayt 24</vt:lpstr>
      <vt:lpstr>Slayt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Hücre, yaşam ve yaşamak</dc:title>
  <dc:creator>Nuket.Bilgen</dc:creator>
  <cp:lastModifiedBy>dell</cp:lastModifiedBy>
  <cp:revision>15</cp:revision>
  <dcterms:created xsi:type="dcterms:W3CDTF">2020-11-05T08:32:09Z</dcterms:created>
  <dcterms:modified xsi:type="dcterms:W3CDTF">2021-11-08T06:41:21Z</dcterms:modified>
</cp:coreProperties>
</file>