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23" autoAdjust="0"/>
    <p:restoredTop sz="77329"/>
  </p:normalViewPr>
  <p:slideViewPr>
    <p:cSldViewPr snapToGrid="0">
      <p:cViewPr varScale="1">
        <p:scale>
          <a:sx n="74" d="100"/>
          <a:sy n="74" d="100"/>
        </p:scale>
        <p:origin x="8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0B088-EFFE-024D-98D7-AA6ECAB8F89C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1229F-5EB8-A34E-83DC-349FF78D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7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1229F-5EB8-A34E-83DC-349FF78DBD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6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4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89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26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29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9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2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29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31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84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62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51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8D894-EBF4-46D6-A851-6BA91EF50F08}" type="datetimeFigureOut">
              <a:rPr lang="tr-TR" smtClean="0"/>
              <a:t>21.03.2018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DFF7-F4FB-4573-BAF1-4E8CDE3AB0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23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Uluslararası </a:t>
            </a:r>
            <a:r>
              <a:rPr lang="tr-TR" dirty="0" smtClean="0"/>
              <a:t>İlişkiler </a:t>
            </a:r>
            <a:r>
              <a:rPr lang="tr-TR" dirty="0" smtClean="0"/>
              <a:t>Disiplininin </a:t>
            </a:r>
            <a:r>
              <a:rPr lang="tr-TR" dirty="0" smtClean="0"/>
              <a:t>Kuramsal </a:t>
            </a:r>
            <a:r>
              <a:rPr lang="tr-TR" dirty="0" smtClean="0"/>
              <a:t>Gelişimi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8144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Anaakım</a:t>
            </a:r>
            <a:r>
              <a:rPr lang="tr-TR" dirty="0" smtClean="0"/>
              <a:t> Kuramlar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Realizm ve Liberalizm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67276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Eleştirel Kuram ve Yaklaşımlar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Marksizm, Neo-Marksizm, Eleştirel Teori, </a:t>
            </a:r>
            <a:r>
              <a:rPr lang="tr-TR" sz="2800" dirty="0" err="1" smtClean="0"/>
              <a:t>İnşacılık</a:t>
            </a:r>
            <a:r>
              <a:rPr lang="tr-TR" sz="2800" dirty="0" smtClean="0"/>
              <a:t>, Post-yapısalcılık, Tarihsel Sosyoloji,</a:t>
            </a:r>
          </a:p>
          <a:p>
            <a:r>
              <a:rPr lang="tr-TR" sz="2800" dirty="0" smtClean="0"/>
              <a:t>Post-</a:t>
            </a:r>
            <a:r>
              <a:rPr lang="tr-TR" sz="2800" dirty="0" err="1" smtClean="0"/>
              <a:t>kolonyalizm</a:t>
            </a:r>
            <a:r>
              <a:rPr lang="tr-TR" sz="2800" dirty="0" smtClean="0"/>
              <a:t>, Feminizm ve Yeşil Teori</a:t>
            </a:r>
          </a:p>
        </p:txBody>
      </p:sp>
    </p:spTree>
    <p:extLst>
      <p:ext uri="{BB962C8B-B14F-4D97-AF65-F5344CB8AC3E}">
        <p14:creationId xmlns:p14="http://schemas.microsoft.com/office/powerpoint/2010/main" val="1801145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Büyük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1930-50’ler</a:t>
            </a:r>
          </a:p>
          <a:p>
            <a:r>
              <a:rPr lang="tr-TR" dirty="0" smtClean="0"/>
              <a:t>Liberaller ve Realistler</a:t>
            </a:r>
          </a:p>
          <a:p>
            <a:r>
              <a:rPr lang="tr-TR" dirty="0" smtClean="0"/>
              <a:t>II. Dünya savaşı ve Faşizm</a:t>
            </a:r>
          </a:p>
          <a:p>
            <a:r>
              <a:rPr lang="tr-TR" dirty="0" smtClean="0"/>
              <a:t>Realizmin hakimiyeti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07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Büyük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1960’lar</a:t>
            </a:r>
          </a:p>
          <a:p>
            <a:r>
              <a:rPr lang="tr-TR" dirty="0" err="1" smtClean="0"/>
              <a:t>Davranışsalcılar</a:t>
            </a:r>
            <a:r>
              <a:rPr lang="tr-TR" dirty="0" smtClean="0"/>
              <a:t> ve </a:t>
            </a:r>
            <a:r>
              <a:rPr lang="tr-TR" dirty="0" err="1" smtClean="0"/>
              <a:t>Gelenekselciler</a:t>
            </a:r>
            <a:endParaRPr lang="tr-TR" dirty="0" smtClean="0"/>
          </a:p>
          <a:p>
            <a:r>
              <a:rPr lang="tr-TR" dirty="0" err="1" smtClean="0"/>
              <a:t>Uİ’e</a:t>
            </a:r>
            <a:r>
              <a:rPr lang="tr-TR" dirty="0" smtClean="0"/>
              <a:t> dair objektif/ bilimsel bilgi üretilebilir mi?</a:t>
            </a:r>
          </a:p>
          <a:p>
            <a:r>
              <a:rPr lang="tr-TR" dirty="0" smtClean="0"/>
              <a:t>Büyük yasalar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977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Büyük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1970-80’ler</a:t>
            </a:r>
          </a:p>
          <a:p>
            <a:r>
              <a:rPr lang="tr-TR" dirty="0" smtClean="0"/>
              <a:t>Paradigmalararası tartışma</a:t>
            </a:r>
          </a:p>
          <a:p>
            <a:r>
              <a:rPr lang="tr-TR" dirty="0" smtClean="0"/>
              <a:t>Realistler ve Ekonomi-Politik Yaklaşımlar</a:t>
            </a:r>
          </a:p>
          <a:p>
            <a:r>
              <a:rPr lang="tr-TR" dirty="0" smtClean="0"/>
              <a:t>Devletlerarası </a:t>
            </a:r>
            <a:r>
              <a:rPr lang="tr-TR" dirty="0" smtClean="0"/>
              <a:t>ilişkiler </a:t>
            </a:r>
            <a:r>
              <a:rPr lang="tr-TR" dirty="0" smtClean="0"/>
              <a:t>neye odaklanmalıdır?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5307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Büyük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1990’lar</a:t>
            </a:r>
          </a:p>
          <a:p>
            <a:r>
              <a:rPr lang="tr-TR" dirty="0" smtClean="0"/>
              <a:t>Pozitivistler ve Post-Pozitivistler</a:t>
            </a:r>
          </a:p>
          <a:p>
            <a:r>
              <a:rPr lang="tr-TR" dirty="0" err="1" smtClean="0"/>
              <a:t>Neorealistler</a:t>
            </a:r>
            <a:r>
              <a:rPr lang="tr-TR" dirty="0" smtClean="0"/>
              <a:t> ve Eleştirel yaklaşımlar</a:t>
            </a:r>
          </a:p>
          <a:p>
            <a:r>
              <a:rPr lang="tr-TR" dirty="0" smtClean="0"/>
              <a:t>Devletler ve Toplumsal Düzen</a:t>
            </a:r>
          </a:p>
          <a:p>
            <a:r>
              <a:rPr lang="tr-TR" dirty="0" smtClean="0"/>
              <a:t>Fikirler, Yargılar, Değerler ve Kimlik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966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Uluslararası İlişkiler neye odaklanmalıdır?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2600" dirty="0" smtClean="0"/>
              <a:t>Devletlerarası İlişkilere mi?</a:t>
            </a:r>
          </a:p>
          <a:p>
            <a:r>
              <a:rPr lang="tr-TR" sz="2600" dirty="0" err="1" smtClean="0"/>
              <a:t>Ulusaşırı</a:t>
            </a:r>
            <a:r>
              <a:rPr lang="tr-TR" sz="2600" dirty="0" smtClean="0"/>
              <a:t> ekonomik süreç ve bağlantılara mı?</a:t>
            </a:r>
          </a:p>
          <a:p>
            <a:r>
              <a:rPr lang="tr-TR" sz="2600" dirty="0" smtClean="0"/>
              <a:t>Artan karşılıklı bağımlılığa mı?</a:t>
            </a:r>
          </a:p>
          <a:p>
            <a:r>
              <a:rPr lang="tr-TR" sz="2600" dirty="0" smtClean="0"/>
              <a:t>Devletlerarası İlişkiler düzeninin yarattığı tahakküm ve bağımlılık ilişkilerine mi?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043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Kuram/ Teori nedir?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Kuramlar ve Değerler Sistem(</a:t>
            </a:r>
            <a:r>
              <a:rPr lang="tr-TR" dirty="0" err="1" smtClean="0"/>
              <a:t>ler</a:t>
            </a:r>
            <a:r>
              <a:rPr lang="tr-TR" dirty="0" smtClean="0"/>
              <a:t>)i</a:t>
            </a:r>
          </a:p>
          <a:p>
            <a:r>
              <a:rPr lang="tr-TR" dirty="0" smtClean="0"/>
              <a:t>Kuramlar ve İdeolojiler</a:t>
            </a:r>
          </a:p>
          <a:p>
            <a:r>
              <a:rPr lang="tr-TR" dirty="0" smtClean="0"/>
              <a:t>Bilimsel bilgi neden ve nasıl analiz edilmelidir?</a:t>
            </a:r>
          </a:p>
          <a:p>
            <a:r>
              <a:rPr lang="tr-TR" dirty="0" smtClean="0"/>
              <a:t>Sınıflandırma, </a:t>
            </a:r>
            <a:r>
              <a:rPr lang="tr-TR" dirty="0" smtClean="0"/>
              <a:t>daraltma</a:t>
            </a:r>
            <a:r>
              <a:rPr lang="tr-TR" dirty="0" smtClean="0"/>
              <a:t>, varsayım/hipotez üretme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5540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Kuram/Teori nedir?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Bilginin analiz edilme süreci</a:t>
            </a:r>
          </a:p>
          <a:p>
            <a:r>
              <a:rPr lang="tr-TR" dirty="0" smtClean="0"/>
              <a:t>Örnek olaylarla test edilmesi</a:t>
            </a:r>
          </a:p>
          <a:p>
            <a:r>
              <a:rPr lang="tr-TR" dirty="0" smtClean="0"/>
              <a:t>Ahlaki/Etik kaygı ve kurallar</a:t>
            </a:r>
          </a:p>
          <a:p>
            <a:r>
              <a:rPr lang="tr-TR" dirty="0" smtClean="0"/>
              <a:t>Politika oluşturma ve tahminde bulunma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1626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Disiplinin Doğuşu ve Teorik Doğası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I. Dünya Savaşı sonrası </a:t>
            </a:r>
            <a:r>
              <a:rPr lang="tr-TR" dirty="0" smtClean="0"/>
              <a:t>uluslararası </a:t>
            </a:r>
            <a:r>
              <a:rPr lang="tr-TR" dirty="0" smtClean="0"/>
              <a:t>ortam ve kolektif güvenlik arayışı</a:t>
            </a:r>
          </a:p>
          <a:p>
            <a:r>
              <a:rPr lang="tr-TR" dirty="0" smtClean="0"/>
              <a:t>Siyaset </a:t>
            </a:r>
            <a:r>
              <a:rPr lang="tr-TR" dirty="0" smtClean="0"/>
              <a:t>Bilim'inden </a:t>
            </a:r>
            <a:r>
              <a:rPr lang="tr-TR" dirty="0" smtClean="0"/>
              <a:t>ayrı bir alan olarak tanımlanma</a:t>
            </a:r>
          </a:p>
          <a:p>
            <a:r>
              <a:rPr lang="tr-TR" dirty="0" smtClean="0"/>
              <a:t>Devletin içi gibi, uluslararası alanı da siyasal olarak düzenleme fikri</a:t>
            </a:r>
          </a:p>
          <a:p>
            <a:r>
              <a:rPr lang="tr-TR" dirty="0" smtClean="0"/>
              <a:t>Akılcı, siyasal ilerlemeci bakış açısı</a:t>
            </a:r>
          </a:p>
          <a:p>
            <a:r>
              <a:rPr lang="tr-TR" dirty="0" smtClean="0"/>
              <a:t>Liberal Enternasyonalizm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0514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 Savaş </a:t>
            </a:r>
            <a:r>
              <a:rPr lang="tr-TR" dirty="0"/>
              <a:t>A</a:t>
            </a:r>
            <a:r>
              <a:rPr lang="tr-TR" dirty="0" smtClean="0"/>
              <a:t>rası Dönem (1919-1939)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Büyük Bunalım ve </a:t>
            </a:r>
            <a:r>
              <a:rPr lang="tr-TR" dirty="0" smtClean="0"/>
              <a:t>ekonomik </a:t>
            </a:r>
            <a:r>
              <a:rPr lang="tr-TR" dirty="0" smtClean="0"/>
              <a:t>durgunluk</a:t>
            </a:r>
          </a:p>
          <a:p>
            <a:r>
              <a:rPr lang="tr-TR" dirty="0" smtClean="0"/>
              <a:t>Faşizmin </a:t>
            </a:r>
            <a:r>
              <a:rPr lang="tr-TR" dirty="0" smtClean="0"/>
              <a:t>yükselişi</a:t>
            </a:r>
            <a:endParaRPr lang="tr-TR" dirty="0" smtClean="0"/>
          </a:p>
          <a:p>
            <a:r>
              <a:rPr lang="tr-TR" dirty="0" err="1" smtClean="0"/>
              <a:t>Carr</a:t>
            </a:r>
            <a:r>
              <a:rPr lang="tr-TR" dirty="0"/>
              <a:t> </a:t>
            </a:r>
            <a:r>
              <a:rPr lang="tr-TR" dirty="0" smtClean="0"/>
              <a:t>ve Zavallı Ütopikler</a:t>
            </a:r>
          </a:p>
          <a:p>
            <a:r>
              <a:rPr lang="tr-TR" dirty="0" smtClean="0"/>
              <a:t>Savaş neden çıkar?</a:t>
            </a:r>
          </a:p>
          <a:p>
            <a:r>
              <a:rPr lang="tr-TR" dirty="0" smtClean="0"/>
              <a:t>Tekrar ve yinelemelerin alanı olarak uluslararası siyaset</a:t>
            </a:r>
          </a:p>
          <a:p>
            <a:r>
              <a:rPr lang="tr-TR" dirty="0" err="1" smtClean="0"/>
              <a:t>Morghenthau</a:t>
            </a:r>
            <a:r>
              <a:rPr lang="tr-TR" dirty="0" smtClean="0"/>
              <a:t>, </a:t>
            </a:r>
            <a:r>
              <a:rPr lang="tr-TR" dirty="0" smtClean="0"/>
              <a:t>savaşın </a:t>
            </a:r>
            <a:r>
              <a:rPr lang="tr-TR" dirty="0" smtClean="0"/>
              <a:t>kaçınılmazlığı ve reel politik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2448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1940-50’ler: Realizmin Hakimiyeti</a:t>
            </a:r>
          </a:p>
          <a:p>
            <a:r>
              <a:rPr lang="tr-TR" dirty="0" smtClean="0"/>
              <a:t>1960’lar: </a:t>
            </a:r>
            <a:r>
              <a:rPr lang="tr-TR" dirty="0" err="1" smtClean="0"/>
              <a:t>Grotiusçu</a:t>
            </a:r>
            <a:r>
              <a:rPr lang="tr-TR" dirty="0" smtClean="0"/>
              <a:t> Gelenek, Rasyonalizm</a:t>
            </a:r>
          </a:p>
          <a:p>
            <a:r>
              <a:rPr lang="tr-TR" dirty="0" smtClean="0"/>
              <a:t>1960-70’ler: Soğuk Savaş ve Bilimsellik İddiaları</a:t>
            </a:r>
          </a:p>
          <a:p>
            <a:r>
              <a:rPr lang="tr-TR" dirty="0" smtClean="0"/>
              <a:t>1970’ler: Karşılıklı Bağımlılık ve </a:t>
            </a:r>
            <a:r>
              <a:rPr lang="tr-TR" dirty="0" smtClean="0"/>
              <a:t>Bağımlılık </a:t>
            </a:r>
            <a:r>
              <a:rPr lang="tr-TR" dirty="0" smtClean="0"/>
              <a:t>Kuramları</a:t>
            </a:r>
          </a:p>
          <a:p>
            <a:r>
              <a:rPr lang="tr-TR" dirty="0" smtClean="0"/>
              <a:t>1970- 80’ler: Paradigmalararası Tartışma</a:t>
            </a:r>
          </a:p>
          <a:p>
            <a:r>
              <a:rPr lang="tr-TR" dirty="0" smtClean="0"/>
              <a:t>1980-90’lar: Eleştirel Yaklaşımların Yükselişi, Pozitivizm/ Post-Pozitivizm tartışması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375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Açıklayıcı teoriler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Aktörler</a:t>
            </a:r>
            <a:endParaRPr lang="tr-TR" dirty="0" smtClean="0"/>
          </a:p>
          <a:p>
            <a:r>
              <a:rPr lang="tr-TR" dirty="0" smtClean="0"/>
              <a:t>Yapı ve Süreçler</a:t>
            </a:r>
          </a:p>
          <a:p>
            <a:r>
              <a:rPr lang="tr-TR" dirty="0" smtClean="0"/>
              <a:t>Neden-Sonuç İlişkisi</a:t>
            </a:r>
          </a:p>
          <a:p>
            <a:r>
              <a:rPr lang="tr-TR" dirty="0" smtClean="0"/>
              <a:t>Çözümler</a:t>
            </a:r>
          </a:p>
          <a:p>
            <a:r>
              <a:rPr lang="tr-TR" dirty="0" smtClean="0"/>
              <a:t>Projeksiyonlar</a:t>
            </a:r>
          </a:p>
          <a:p>
            <a:r>
              <a:rPr lang="tr-TR" dirty="0" smtClean="0"/>
              <a:t>Siyaset Üretme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3219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İnşacı teoriler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Belirli bir dünya görüşünün inşası</a:t>
            </a:r>
          </a:p>
          <a:p>
            <a:r>
              <a:rPr lang="tr-TR" dirty="0" smtClean="0"/>
              <a:t>Gerçekliğin İnşası</a:t>
            </a:r>
          </a:p>
          <a:p>
            <a:r>
              <a:rPr lang="tr-TR" dirty="0" smtClean="0"/>
              <a:t>Objektif bilgi mümkün mü?</a:t>
            </a:r>
          </a:p>
          <a:p>
            <a:r>
              <a:rPr lang="tr-TR" dirty="0" smtClean="0"/>
              <a:t>Özne kimdir?</a:t>
            </a:r>
          </a:p>
          <a:p>
            <a:r>
              <a:rPr lang="tr-TR" dirty="0" smtClean="0"/>
              <a:t>Tarihsel/bağlamsal koşullar ve bilgi iddiaları</a:t>
            </a:r>
          </a:p>
          <a:p>
            <a:r>
              <a:rPr lang="tr-TR" dirty="0" smtClean="0"/>
              <a:t>Gizli varsayımlar</a:t>
            </a:r>
          </a:p>
          <a:p>
            <a:r>
              <a:rPr lang="tr-TR" dirty="0" smtClean="0"/>
              <a:t>İdeolojik amaçlar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0631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342</Words>
  <Application>Microsoft Macintosh PowerPoint</Application>
  <PresentationFormat>Widescreen</PresentationFormat>
  <Paragraphs>77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Arial</vt:lpstr>
      <vt:lpstr>Office Teması</vt:lpstr>
      <vt:lpstr> Uluslararası İlişkiler Disiplininin Kuramsal Gelişimi</vt:lpstr>
      <vt:lpstr>Uluslararası İlişkiler neye odaklanmalıdır?</vt:lpstr>
      <vt:lpstr>Kuram/ Teori nedir?</vt:lpstr>
      <vt:lpstr>Kuram/Teori nedir?</vt:lpstr>
      <vt:lpstr>Disiplinin Doğuşu ve Teorik Doğası </vt:lpstr>
      <vt:lpstr>İki Savaş Arası Dönem (1919-1939)</vt:lpstr>
      <vt:lpstr>PowerPoint Presentation</vt:lpstr>
      <vt:lpstr>Açıklayıcı teoriler</vt:lpstr>
      <vt:lpstr>İnşacı teoriler</vt:lpstr>
      <vt:lpstr>Anaakım Kuramlar</vt:lpstr>
      <vt:lpstr>Eleştirel Kuram ve Yaklaşımlar</vt:lpstr>
      <vt:lpstr>1. Büyük tartışma</vt:lpstr>
      <vt:lpstr>2. Büyük Tartışma</vt:lpstr>
      <vt:lpstr>3. Büyük tartışma</vt:lpstr>
      <vt:lpstr>4. Büyük tartışma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GİRİŞ: Uluslarararsı İlişkiler Disiplininin Kuramsal Boyutu</dc:title>
  <dc:creator>SERPIL BETUL SANCAR</dc:creator>
  <cp:lastModifiedBy>Microsoft Office User</cp:lastModifiedBy>
  <cp:revision>5</cp:revision>
  <dcterms:created xsi:type="dcterms:W3CDTF">2018-03-20T13:26:11Z</dcterms:created>
  <dcterms:modified xsi:type="dcterms:W3CDTF">2018-03-21T16:28:12Z</dcterms:modified>
</cp:coreProperties>
</file>