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4" r:id="rId1"/>
  </p:sldMasterIdLst>
  <p:notesMasterIdLst>
    <p:notesMasterId r:id="rId19"/>
  </p:notesMasterIdLst>
  <p:sldIdLst>
    <p:sldId id="420" r:id="rId2"/>
    <p:sldId id="422" r:id="rId3"/>
    <p:sldId id="423" r:id="rId4"/>
    <p:sldId id="424" r:id="rId5"/>
    <p:sldId id="425" r:id="rId6"/>
    <p:sldId id="408" r:id="rId7"/>
    <p:sldId id="278" r:id="rId8"/>
    <p:sldId id="399" r:id="rId9"/>
    <p:sldId id="279" r:id="rId10"/>
    <p:sldId id="302" r:id="rId11"/>
    <p:sldId id="303" r:id="rId12"/>
    <p:sldId id="304" r:id="rId13"/>
    <p:sldId id="305" r:id="rId14"/>
    <p:sldId id="306" r:id="rId15"/>
    <p:sldId id="308" r:id="rId16"/>
    <p:sldId id="311" r:id="rId17"/>
    <p:sldId id="312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28" autoAdjust="0"/>
    <p:restoredTop sz="94660"/>
  </p:normalViewPr>
  <p:slideViewPr>
    <p:cSldViewPr>
      <p:cViewPr varScale="1">
        <p:scale>
          <a:sx n="68" d="100"/>
          <a:sy n="68" d="100"/>
        </p:scale>
        <p:origin x="1434" y="72"/>
      </p:cViewPr>
      <p:guideLst>
        <p:guide orient="horz" pos="2496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5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63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1034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63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noProof="0"/>
              <a:t>Asıl metin stillerini düzenlemek için tıklatın</a:t>
            </a:r>
          </a:p>
          <a:p>
            <a:pPr lvl="1"/>
            <a:r>
              <a:rPr lang="tr-TR" noProof="0"/>
              <a:t>İkinci düzey</a:t>
            </a:r>
          </a:p>
          <a:p>
            <a:pPr lvl="2"/>
            <a:r>
              <a:rPr lang="tr-TR" noProof="0"/>
              <a:t>Üçüncü düzey</a:t>
            </a:r>
          </a:p>
          <a:p>
            <a:pPr lvl="3"/>
            <a:r>
              <a:rPr lang="tr-TR" noProof="0"/>
              <a:t>Dördüncü düzey</a:t>
            </a:r>
          </a:p>
          <a:p>
            <a:pPr lvl="4"/>
            <a:r>
              <a:rPr lang="tr-TR" noProof="0"/>
              <a:t>Beşinci düzey</a:t>
            </a:r>
          </a:p>
        </p:txBody>
      </p:sp>
      <p:sp>
        <p:nvSpPr>
          <p:cNvPr id="263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63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BC76CA1-4253-4E5A-9BAA-489222C135A6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585615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DD79DCE6-835F-4076-8745-792A2E36B4F3}" type="slidenum">
              <a:rPr lang="tr-TR" sz="1200" smtClean="0"/>
              <a:pPr/>
              <a:t>7</a:t>
            </a:fld>
            <a:endParaRPr lang="tr-TR" sz="120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2B0CF0F0-C427-43C4-AE6A-BC83C7422839}" type="slidenum">
              <a:rPr lang="tr-TR" sz="1200" smtClean="0"/>
              <a:pPr/>
              <a:t>16</a:t>
            </a:fld>
            <a:endParaRPr lang="tr-TR" sz="1200"/>
          </a:p>
        </p:txBody>
      </p:sp>
      <p:sp>
        <p:nvSpPr>
          <p:cNvPr id="156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66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BBFA86FD-91FA-4EFD-93BC-2A2F4F20F6F4}" type="slidenum">
              <a:rPr lang="tr-TR" sz="1200" smtClean="0"/>
              <a:pPr/>
              <a:t>17</a:t>
            </a:fld>
            <a:endParaRPr lang="tr-TR" sz="1200"/>
          </a:p>
        </p:txBody>
      </p:sp>
      <p:sp>
        <p:nvSpPr>
          <p:cNvPr id="158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877697B9-39D3-4C7A-B279-4964F2D12401}" type="slidenum">
              <a:rPr lang="tr-TR" sz="1200" smtClean="0"/>
              <a:pPr/>
              <a:t>8</a:t>
            </a:fld>
            <a:endParaRPr lang="tr-TR" sz="120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57CB37FF-67D4-408F-A26D-E9FFB0FCD430}" type="slidenum">
              <a:rPr lang="tr-TR" sz="1200" smtClean="0"/>
              <a:pPr/>
              <a:t>9</a:t>
            </a:fld>
            <a:endParaRPr lang="tr-TR" sz="1200"/>
          </a:p>
        </p:txBody>
      </p:sp>
      <p:sp>
        <p:nvSpPr>
          <p:cNvPr id="1300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00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AB08F033-C0BE-4C18-A41C-8023E756262D}" type="slidenum">
              <a:rPr lang="tr-TR" sz="1200" smtClean="0"/>
              <a:pPr/>
              <a:t>10</a:t>
            </a:fld>
            <a:endParaRPr lang="tr-TR" sz="1200"/>
          </a:p>
        </p:txBody>
      </p:sp>
      <p:sp>
        <p:nvSpPr>
          <p:cNvPr id="149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950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1A757113-CEA3-4D2B-AEB9-A5DE6AF972C9}" type="slidenum">
              <a:rPr lang="tr-TR" sz="1200" smtClean="0"/>
              <a:pPr/>
              <a:t>11</a:t>
            </a:fld>
            <a:endParaRPr lang="tr-TR" sz="1200"/>
          </a:p>
        </p:txBody>
      </p:sp>
      <p:sp>
        <p:nvSpPr>
          <p:cNvPr id="150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053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22F20A30-382E-42A2-AD17-C25E47AA8A53}" type="slidenum">
              <a:rPr lang="tr-TR" sz="1200" smtClean="0"/>
              <a:pPr/>
              <a:t>12</a:t>
            </a:fld>
            <a:endParaRPr lang="tr-TR" sz="1200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51AEDEF9-229A-4F09-9C8A-965832CBD660}" type="slidenum">
              <a:rPr lang="tr-TR" sz="1200" smtClean="0"/>
              <a:pPr/>
              <a:t>13</a:t>
            </a:fld>
            <a:endParaRPr lang="tr-TR" sz="1200"/>
          </a:p>
        </p:txBody>
      </p:sp>
      <p:sp>
        <p:nvSpPr>
          <p:cNvPr id="152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258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C3752CEA-9A32-46EA-BE29-00CDC2401E65}" type="slidenum">
              <a:rPr lang="tr-TR" sz="1200" smtClean="0"/>
              <a:pPr/>
              <a:t>14</a:t>
            </a:fld>
            <a:endParaRPr lang="tr-TR" sz="1200"/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fld id="{45C6710F-CDB6-43EA-AAB4-7887567D4F8E}" type="slidenum">
              <a:rPr lang="tr-TR" sz="1200" smtClean="0"/>
              <a:pPr/>
              <a:t>15</a:t>
            </a:fld>
            <a:endParaRPr lang="tr-TR" sz="1200"/>
          </a:p>
        </p:txBody>
      </p:sp>
      <p:sp>
        <p:nvSpPr>
          <p:cNvPr id="155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4334933" y="1169931"/>
            <a:ext cx="4814835" cy="4993802"/>
            <a:chOff x="4334933" y="1169931"/>
            <a:chExt cx="4814835" cy="4993802"/>
          </a:xfrm>
        </p:grpSpPr>
        <p:cxnSp>
          <p:nvCxnSpPr>
            <p:cNvPr id="17" name="Straight Connector 16"/>
            <p:cNvCxnSpPr/>
            <p:nvPr/>
          </p:nvCxnSpPr>
          <p:spPr>
            <a:xfrm flipH="1">
              <a:off x="6009259" y="1169931"/>
              <a:ext cx="3134741" cy="3134741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Connector 18"/>
            <p:cNvCxnSpPr/>
            <p:nvPr/>
          </p:nvCxnSpPr>
          <p:spPr>
            <a:xfrm flipH="1">
              <a:off x="4334933" y="1348898"/>
              <a:ext cx="4814835" cy="481483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5225595" y="1469269"/>
              <a:ext cx="3912054" cy="3912054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 flipH="1">
              <a:off x="5304588" y="1307856"/>
              <a:ext cx="3839412" cy="3839412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5707078" y="1770196"/>
              <a:ext cx="3430571" cy="343057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533400"/>
            <a:ext cx="6154713" cy="3124201"/>
          </a:xfrm>
        </p:spPr>
        <p:txBody>
          <a:bodyPr anchor="b">
            <a:normAutofit/>
          </a:bodyPr>
          <a:lstStyle>
            <a:lvl1pPr algn="l">
              <a:defRPr sz="4400">
                <a:effectLst/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33400" y="3843868"/>
            <a:ext cx="4954250" cy="1913466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8CEAA-BFDF-40F9-AF13-AB95E8A2B3B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9499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6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533400" y="533400"/>
            <a:ext cx="8077200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762002" y="3843867"/>
            <a:ext cx="7281332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611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8077200" cy="2895600"/>
          </a:xfrm>
        </p:spPr>
        <p:txBody>
          <a:bodyPr anchor="ctr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114800"/>
            <a:ext cx="6383552" cy="1905000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85426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3" y="533400"/>
            <a:ext cx="6859787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66800" y="3429000"/>
            <a:ext cx="6402467" cy="482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301070"/>
            <a:ext cx="6382361" cy="171873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3993410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429000"/>
            <a:ext cx="6382361" cy="1697400"/>
          </a:xfrm>
        </p:spPr>
        <p:txBody>
          <a:bodyPr anchor="b">
            <a:normAutofit/>
          </a:bodyPr>
          <a:lstStyle>
            <a:lvl1pPr algn="l">
              <a:defRPr sz="28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132980"/>
            <a:ext cx="6383552" cy="886819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6268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6284" y="533400"/>
            <a:ext cx="6859786" cy="2895600"/>
          </a:xfrm>
        </p:spPr>
        <p:txBody>
          <a:bodyPr anchor="ctr">
            <a:normAutofit/>
          </a:bodyPr>
          <a:lstStyle>
            <a:lvl1pPr algn="l">
              <a:defRPr sz="2800" b="0" cap="all">
                <a:solidFill>
                  <a:schemeClr val="tx1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886200"/>
            <a:ext cx="638236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953000"/>
            <a:ext cx="63823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28600" y="710624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96200" y="2768601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267516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525658" cy="28956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2800" b="0" dirty="0"/>
            </a:lvl1pPr>
          </a:lstStyle>
          <a:p>
            <a:pPr marL="0" lvl="0"/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533400" y="3928534"/>
            <a:ext cx="6382361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0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766735"/>
            <a:ext cx="6382360" cy="1253065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3734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 algn="l"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1"/>
            <a:ext cx="6554867" cy="376767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646508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66406" y="533400"/>
            <a:ext cx="2044194" cy="4419600"/>
          </a:xfrm>
        </p:spPr>
        <p:txBody>
          <a:bodyPr vert="eaVert">
            <a:normAutofit/>
          </a:bodyPr>
          <a:lstStyle>
            <a:lvl1pPr>
              <a:defRPr sz="28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0"/>
            <a:ext cx="5850012" cy="5486400"/>
          </a:xfrm>
        </p:spPr>
        <p:txBody>
          <a:bodyPr vert="eaVert" anchor="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73FC32B-AB89-4667-A7A7-4531B5328125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65049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>
  <p:cSld name="1_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tr-TR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tr-TR" noProof="0"/>
              <a:t>Resim eklemek için simgeyi tıklatın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4E2887-B4D8-428A-9D21-B2B0BEE6B9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9596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533400"/>
            <a:ext cx="6554867" cy="3767670"/>
          </a:xfrm>
        </p:spPr>
        <p:txBody>
          <a:bodyPr anchor="ctr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61F23EF-C144-4362-A8E8-2FF6D107E07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79856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1981199"/>
            <a:ext cx="6402468" cy="2319867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4487333"/>
            <a:ext cx="6402467" cy="1532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6111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1" name="Content Placeholder 3"/>
          <p:cNvSpPr>
            <a:spLocks noGrp="1"/>
          </p:cNvSpPr>
          <p:nvPr>
            <p:ph sz="half" idx="13"/>
          </p:nvPr>
        </p:nvSpPr>
        <p:spPr>
          <a:xfrm>
            <a:off x="533400" y="533400"/>
            <a:ext cx="3949967" cy="3767667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2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533400"/>
            <a:ext cx="3948238" cy="37592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9818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1" y="533400"/>
            <a:ext cx="3716866" cy="609600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399" y="1143000"/>
            <a:ext cx="3945467" cy="3158067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55016" y="566738"/>
            <a:ext cx="376405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 cap="all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2362" y="1143000"/>
            <a:ext cx="3956705" cy="3149600"/>
          </a:xfrm>
        </p:spPr>
        <p:txBody>
          <a:bodyPr anchor="t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5950751-E15C-494D-8875-6FA285B7B9E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933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</p:spPr>
        <p:txBody>
          <a:bodyPr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34A268D-7BEA-49FB-9751-9A9B2186FC2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575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D3035C8-0ADD-4444-BD44-913DDCFC4E53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3038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8667" y="533400"/>
            <a:ext cx="3200400" cy="1524000"/>
          </a:xfrm>
        </p:spPr>
        <p:txBody>
          <a:bodyPr anchor="b">
            <a:normAutofit/>
          </a:bodyPr>
          <a:lstStyle>
            <a:lvl1pPr algn="l">
              <a:defRPr sz="20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399" y="533400"/>
            <a:ext cx="4438755" cy="5486400"/>
          </a:xfrm>
        </p:spPr>
        <p:txBody>
          <a:bodyPr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418667" y="2209802"/>
            <a:ext cx="32004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FD1239-4209-4D8E-8056-3C4F778D5C6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89747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5800" y="1447800"/>
            <a:ext cx="3563258" cy="11430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762000" y="914400"/>
            <a:ext cx="3280974" cy="48006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496027" y="2743200"/>
            <a:ext cx="3564223" cy="2082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33400" y="6172200"/>
            <a:ext cx="5811724" cy="365125"/>
          </a:xfrm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525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670675" y="3894667"/>
            <a:ext cx="2470456" cy="2658533"/>
            <a:chOff x="6687077" y="3259666"/>
            <a:chExt cx="2981857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8756120" y="3259666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6687077" y="3486677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7772400" y="3581400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7923214" y="3433394"/>
              <a:ext cx="1739738" cy="173974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8398935" y="3985317"/>
              <a:ext cx="1264017" cy="126401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33400" y="4495800"/>
            <a:ext cx="6554867" cy="1524000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533401"/>
            <a:ext cx="6554867" cy="37676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30245" y="6172203"/>
            <a:ext cx="1200463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33400" y="6172200"/>
            <a:ext cx="5811724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774426" y="5578478"/>
            <a:ext cx="856907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28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>
              <a:defRPr/>
            </a:pPr>
            <a:fld id="{36F1E8EE-C0A7-4256-8DC7-CE7FB51127F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58709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712" r:id="rId18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8.wmf"/><Relationship Id="rId4" Type="http://schemas.openxmlformats.org/officeDocument/2006/relationships/oleObject" Target="../embeddings/oleObject2.bin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3.bin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7.wmf"/><Relationship Id="rId4" Type="http://schemas.openxmlformats.org/officeDocument/2006/relationships/oleObject" Target="../embeddings/oleObject1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>
          <a:xfrm>
            <a:off x="6792686" y="17151"/>
            <a:ext cx="2358369" cy="1886921"/>
          </a:xfrm>
        </p:spPr>
        <p:txBody>
          <a:bodyPr/>
          <a:lstStyle/>
          <a:p>
            <a:r>
              <a:rPr lang="tr-TR" dirty="0"/>
              <a:t>6. Ayda Fetüs</a:t>
            </a:r>
          </a:p>
        </p:txBody>
      </p:sp>
      <p:sp>
        <p:nvSpPr>
          <p:cNvPr id="9" name="Metin Yer Tutucusu 8"/>
          <p:cNvSpPr>
            <a:spLocks noGrp="1"/>
          </p:cNvSpPr>
          <p:nvPr>
            <p:ph type="body" sz="half" idx="2"/>
          </p:nvPr>
        </p:nvSpPr>
        <p:spPr>
          <a:xfrm>
            <a:off x="6792686" y="1916832"/>
            <a:ext cx="2351314" cy="4677529"/>
          </a:xfrm>
        </p:spPr>
        <p:txBody>
          <a:bodyPr/>
          <a:lstStyle/>
          <a:p>
            <a:r>
              <a:rPr lang="tr-TR" dirty="0"/>
              <a:t>Gözler açık, iris ayırt edilebiliyor.</a:t>
            </a:r>
            <a:endParaRPr lang="en-US" dirty="0"/>
          </a:p>
        </p:txBody>
      </p:sp>
      <p:pic>
        <p:nvPicPr>
          <p:cNvPr id="5" name="Picture 4" descr="C:\Users\Arcan TIĞRAK\Desktop\the-eyes-are-ope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589"/>
          <a:stretch/>
        </p:blipFill>
        <p:spPr bwMode="auto">
          <a:xfrm>
            <a:off x="0" y="620688"/>
            <a:ext cx="6792686" cy="5760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928542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err="1"/>
              <a:t>Enfeksiyon</a:t>
            </a:r>
            <a:r>
              <a:rPr lang="en-US" sz="4400" b="1" dirty="0"/>
              <a:t> </a:t>
            </a:r>
            <a:r>
              <a:rPr lang="en-US" sz="4400" b="1" dirty="0" err="1"/>
              <a:t>Hastalıkları</a:t>
            </a:r>
            <a:endParaRPr lang="en-US" sz="4400" b="1" dirty="0"/>
          </a:p>
        </p:txBody>
      </p:sp>
      <p:sp>
        <p:nvSpPr>
          <p:cNvPr id="56322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err="1"/>
              <a:t>Kızamıkçık</a:t>
            </a:r>
            <a:r>
              <a:rPr lang="en-US" sz="3600" dirty="0"/>
              <a:t> (Rubella)</a:t>
            </a:r>
          </a:p>
          <a:p>
            <a:r>
              <a:rPr lang="en-US" sz="3600" dirty="0" err="1"/>
              <a:t>Frengi</a:t>
            </a:r>
            <a:r>
              <a:rPr lang="en-US" sz="3600" dirty="0"/>
              <a:t> (Syphilis)</a:t>
            </a:r>
          </a:p>
          <a:p>
            <a:r>
              <a:rPr lang="en-US" sz="3600" dirty="0"/>
              <a:t>Genital Herpes</a:t>
            </a:r>
          </a:p>
          <a:p>
            <a:r>
              <a:rPr lang="en-US" sz="3600" dirty="0"/>
              <a:t>AIDS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err="1"/>
              <a:t>Kızamıkçık</a:t>
            </a:r>
            <a:endParaRPr lang="en-US" sz="4400" b="1" dirty="0"/>
          </a:p>
        </p:txBody>
      </p:sp>
      <p:sp>
        <p:nvSpPr>
          <p:cNvPr id="99330" name="Rectangle 2"/>
          <p:cNvSpPr>
            <a:spLocks noGrp="1" noChangeArrowheads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marL="365760" indent="-365760" fontAlgn="auto">
              <a:spcAft>
                <a:spcPts val="0"/>
              </a:spcAft>
              <a:defRPr/>
            </a:pPr>
            <a:r>
              <a:rPr lang="en-US" sz="2800">
                <a:solidFill>
                  <a:schemeClr val="tx1">
                    <a:lumMod val="85000"/>
                    <a:lumOff val="15000"/>
                  </a:schemeClr>
                </a:solidFill>
              </a:rPr>
              <a:t>“German Measles” olarak da bilinir. Anne, gebeliğin 3. ve 4. haftalarında yakalanırsa  etki en büyüktür. İkinci aydaki enfeksiyon da tehlikeli olabilir.</a:t>
            </a:r>
          </a:p>
          <a:p>
            <a:pPr marL="365760" indent="-365760" fontAlgn="auto">
              <a:spcAft>
                <a:spcPts val="0"/>
              </a:spcAft>
              <a:defRPr/>
            </a:pPr>
            <a:r>
              <a:rPr lang="en-US" sz="2800">
                <a:solidFill>
                  <a:schemeClr val="tx1">
                    <a:lumMod val="85000"/>
                    <a:lumOff val="15000"/>
                  </a:schemeClr>
                </a:solidFill>
              </a:rPr>
              <a:t>1960’ların ortalarındaki bir kızamıkçık salgını, 30,000 yenidoğan ve fetüs ölümüyle sonuçlanmıştır. </a:t>
            </a:r>
          </a:p>
          <a:p>
            <a:pPr marL="365760" indent="-365760" fontAlgn="auto">
              <a:spcAft>
                <a:spcPts val="0"/>
              </a:spcAft>
              <a:defRPr/>
            </a:pPr>
            <a:r>
              <a:rPr lang="en-US" sz="2800">
                <a:solidFill>
                  <a:schemeClr val="tx1">
                    <a:lumMod val="85000"/>
                    <a:lumOff val="15000"/>
                  </a:schemeClr>
                </a:solidFill>
              </a:rPr>
              <a:t>Aynı zamanda 20,000 bebekte zihinsel gerilik, körlük, sağırlık, ve kalp sorunları ortaya çıkmıştır.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err="1"/>
              <a:t>Frengi</a:t>
            </a:r>
            <a:endParaRPr lang="en-US" sz="4400" b="1" dirty="0"/>
          </a:p>
        </p:txBody>
      </p:sp>
      <p:sp>
        <p:nvSpPr>
          <p:cNvPr id="101378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2800" dirty="0" err="1"/>
              <a:t>Frengi</a:t>
            </a:r>
            <a:r>
              <a:rPr lang="en-US" sz="2800" dirty="0"/>
              <a:t>, </a:t>
            </a:r>
            <a:r>
              <a:rPr lang="en-US" sz="2800" dirty="0" err="1"/>
              <a:t>cinsel</a:t>
            </a:r>
            <a:r>
              <a:rPr lang="en-US" sz="2800" dirty="0"/>
              <a:t> </a:t>
            </a:r>
            <a:r>
              <a:rPr lang="en-US" sz="2800" dirty="0" err="1"/>
              <a:t>yolla</a:t>
            </a:r>
            <a:r>
              <a:rPr lang="en-US" sz="2800" dirty="0"/>
              <a:t> </a:t>
            </a:r>
            <a:r>
              <a:rPr lang="en-US" sz="2800" dirty="0" err="1"/>
              <a:t>bulaşan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hastalıktır</a:t>
            </a:r>
            <a:r>
              <a:rPr lang="en-US" sz="2800" dirty="0"/>
              <a:t>. </a:t>
            </a:r>
          </a:p>
          <a:p>
            <a:r>
              <a:rPr lang="en-US" sz="2800" dirty="0" err="1"/>
              <a:t>Döllenmeden</a:t>
            </a:r>
            <a:r>
              <a:rPr lang="en-US" sz="2800" dirty="0"/>
              <a:t> </a:t>
            </a:r>
            <a:r>
              <a:rPr lang="en-US" sz="2800" dirty="0" err="1"/>
              <a:t>sonraki</a:t>
            </a:r>
            <a:r>
              <a:rPr lang="en-US" sz="2800" dirty="0"/>
              <a:t> 4 ay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daha</a:t>
            </a:r>
            <a:r>
              <a:rPr lang="en-US" sz="2800" dirty="0"/>
              <a:t> </a:t>
            </a:r>
            <a:r>
              <a:rPr lang="en-US" sz="2800" dirty="0" err="1"/>
              <a:t>sonrasında</a:t>
            </a:r>
            <a:r>
              <a:rPr lang="en-US" sz="2800" dirty="0"/>
              <a:t> </a:t>
            </a:r>
            <a:r>
              <a:rPr lang="en-US" sz="2800" dirty="0" err="1"/>
              <a:t>gelişime</a:t>
            </a:r>
            <a:r>
              <a:rPr lang="en-US" sz="2800" dirty="0"/>
              <a:t> </a:t>
            </a:r>
            <a:r>
              <a:rPr lang="en-US" sz="2800" dirty="0" err="1"/>
              <a:t>daha</a:t>
            </a:r>
            <a:r>
              <a:rPr lang="en-US" sz="2800" dirty="0"/>
              <a:t> </a:t>
            </a:r>
            <a:r>
              <a:rPr lang="en-US" sz="2800" dirty="0" err="1"/>
              <a:t>fazla</a:t>
            </a:r>
            <a:r>
              <a:rPr lang="en-US" sz="2800" dirty="0"/>
              <a:t> </a:t>
            </a:r>
            <a:r>
              <a:rPr lang="en-US" sz="2800" dirty="0" err="1"/>
              <a:t>zarar</a:t>
            </a:r>
            <a:r>
              <a:rPr lang="en-US" sz="2800" dirty="0"/>
              <a:t> </a:t>
            </a:r>
            <a:r>
              <a:rPr lang="en-US" sz="2800" dirty="0" err="1"/>
              <a:t>verir</a:t>
            </a:r>
            <a:r>
              <a:rPr lang="en-US" sz="2800" dirty="0"/>
              <a:t>. </a:t>
            </a:r>
          </a:p>
          <a:p>
            <a:r>
              <a:rPr lang="en-US" sz="2800" dirty="0" err="1"/>
              <a:t>Biçimlenmiş</a:t>
            </a:r>
            <a:r>
              <a:rPr lang="en-US" sz="2800" dirty="0"/>
              <a:t> </a:t>
            </a:r>
            <a:r>
              <a:rPr lang="en-US" sz="2800" dirty="0" err="1"/>
              <a:t>organlara</a:t>
            </a:r>
            <a:r>
              <a:rPr lang="en-US" sz="2800" dirty="0"/>
              <a:t> </a:t>
            </a:r>
            <a:r>
              <a:rPr lang="en-US" sz="2800" dirty="0" err="1"/>
              <a:t>zarar</a:t>
            </a:r>
            <a:r>
              <a:rPr lang="en-US" sz="2800" dirty="0"/>
              <a:t> </a:t>
            </a:r>
            <a:r>
              <a:rPr lang="en-US" sz="2800" dirty="0" err="1"/>
              <a:t>verir</a:t>
            </a:r>
            <a:r>
              <a:rPr lang="tr-TR" sz="2800" dirty="0"/>
              <a:t>,</a:t>
            </a:r>
            <a:r>
              <a:rPr lang="en-US" sz="2800" dirty="0"/>
              <a:t> </a:t>
            </a:r>
            <a:r>
              <a:rPr lang="en-US" sz="2800" dirty="0" err="1"/>
              <a:t>göz</a:t>
            </a:r>
            <a:r>
              <a:rPr lang="en-US" sz="2800" dirty="0"/>
              <a:t> </a:t>
            </a:r>
            <a:r>
              <a:rPr lang="en-US" sz="2800" dirty="0" err="1"/>
              <a:t>lezyonu</a:t>
            </a:r>
            <a:r>
              <a:rPr lang="en-US" sz="2800" dirty="0"/>
              <a:t> </a:t>
            </a:r>
            <a:r>
              <a:rPr lang="en-US" sz="2800" dirty="0" err="1"/>
              <a:t>körlüğe</a:t>
            </a:r>
            <a:r>
              <a:rPr lang="en-US" sz="2800" dirty="0"/>
              <a:t> </a:t>
            </a:r>
            <a:r>
              <a:rPr lang="en-US" sz="2800" dirty="0" err="1"/>
              <a:t>yol</a:t>
            </a:r>
            <a:r>
              <a:rPr lang="en-US" sz="2800" dirty="0"/>
              <a:t> </a:t>
            </a:r>
            <a:r>
              <a:rPr lang="en-US" sz="2800" dirty="0" err="1"/>
              <a:t>açabilir</a:t>
            </a:r>
            <a:r>
              <a:rPr lang="en-US" sz="2800" dirty="0"/>
              <a:t>. </a:t>
            </a:r>
          </a:p>
          <a:p>
            <a:r>
              <a:rPr lang="en-US" sz="2800" dirty="0" err="1"/>
              <a:t>Eğer</a:t>
            </a:r>
            <a:r>
              <a:rPr lang="en-US" sz="2800" dirty="0"/>
              <a:t> </a:t>
            </a:r>
            <a:r>
              <a:rPr lang="en-US" sz="2800" dirty="0" err="1"/>
              <a:t>doğum</a:t>
            </a:r>
            <a:r>
              <a:rPr lang="en-US" sz="2800" dirty="0"/>
              <a:t> </a:t>
            </a:r>
            <a:r>
              <a:rPr lang="en-US" sz="2800" dirty="0" err="1"/>
              <a:t>sırasında</a:t>
            </a:r>
            <a:r>
              <a:rPr lang="en-US" sz="2800" dirty="0"/>
              <a:t> </a:t>
            </a:r>
            <a:r>
              <a:rPr lang="en-US" sz="2800" dirty="0" err="1"/>
              <a:t>ortaya</a:t>
            </a:r>
            <a:r>
              <a:rPr lang="en-US" sz="2800" dirty="0"/>
              <a:t> </a:t>
            </a:r>
            <a:r>
              <a:rPr lang="en-US" sz="2800" dirty="0" err="1"/>
              <a:t>çıkarsa</a:t>
            </a:r>
            <a:r>
              <a:rPr lang="en-US" sz="2800" dirty="0"/>
              <a:t> </a:t>
            </a:r>
            <a:r>
              <a:rPr lang="en-US" sz="2800" dirty="0" err="1"/>
              <a:t>merkezi</a:t>
            </a:r>
            <a:r>
              <a:rPr lang="en-US" sz="2800" dirty="0"/>
              <a:t> </a:t>
            </a:r>
            <a:r>
              <a:rPr lang="en-US" sz="2800" dirty="0" err="1"/>
              <a:t>sinir</a:t>
            </a:r>
            <a:r>
              <a:rPr lang="en-US" sz="2800" dirty="0"/>
              <a:t> </a:t>
            </a:r>
            <a:r>
              <a:rPr lang="en-US" sz="2800" dirty="0" err="1"/>
              <a:t>sistemi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sindirim</a:t>
            </a:r>
            <a:r>
              <a:rPr lang="en-US" sz="2800" dirty="0"/>
              <a:t> </a:t>
            </a:r>
            <a:r>
              <a:rPr lang="en-US" sz="2800" dirty="0" err="1"/>
              <a:t>sisteminde</a:t>
            </a:r>
            <a:r>
              <a:rPr lang="en-US" sz="2800" dirty="0"/>
              <a:t> </a:t>
            </a:r>
            <a:r>
              <a:rPr lang="en-US" sz="2800" dirty="0" err="1"/>
              <a:t>sorunlara</a:t>
            </a:r>
            <a:r>
              <a:rPr lang="en-US" sz="2800" dirty="0"/>
              <a:t> </a:t>
            </a:r>
            <a:r>
              <a:rPr lang="en-US" sz="2800" dirty="0" err="1"/>
              <a:t>yol</a:t>
            </a:r>
            <a:r>
              <a:rPr lang="en-US" sz="2800" dirty="0"/>
              <a:t> </a:t>
            </a:r>
            <a:r>
              <a:rPr lang="en-US" sz="2800" dirty="0" err="1"/>
              <a:t>açabilir</a:t>
            </a:r>
            <a:r>
              <a:rPr lang="en-US" sz="2800" dirty="0"/>
              <a:t>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/>
              <a:t>Genital </a:t>
            </a:r>
            <a:r>
              <a:rPr lang="en-US" sz="4400" b="1" dirty="0" err="1"/>
              <a:t>Uçuklar</a:t>
            </a:r>
            <a:endParaRPr lang="en-US" sz="4400" b="1" dirty="0"/>
          </a:p>
        </p:txBody>
      </p:sp>
      <p:sp>
        <p:nvSpPr>
          <p:cNvPr id="103426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err="1"/>
              <a:t>Bebek</a:t>
            </a:r>
            <a:r>
              <a:rPr lang="en-US" sz="2800" dirty="0"/>
              <a:t> </a:t>
            </a:r>
            <a:r>
              <a:rPr lang="en-US" sz="2800" dirty="0" err="1"/>
              <a:t>doğum</a:t>
            </a:r>
            <a:r>
              <a:rPr lang="en-US" sz="2800" dirty="0"/>
              <a:t> </a:t>
            </a:r>
            <a:r>
              <a:rPr lang="en-US" sz="2800" dirty="0" err="1"/>
              <a:t>kanalından</a:t>
            </a:r>
            <a:r>
              <a:rPr lang="en-US" sz="2800" dirty="0"/>
              <a:t> </a:t>
            </a:r>
            <a:r>
              <a:rPr lang="en-US" sz="2800" dirty="0" err="1"/>
              <a:t>geçerken</a:t>
            </a:r>
            <a:r>
              <a:rPr lang="en-US" sz="2800" dirty="0"/>
              <a:t> </a:t>
            </a:r>
            <a:r>
              <a:rPr lang="en-US" sz="2800" dirty="0" err="1"/>
              <a:t>anneden</a:t>
            </a:r>
            <a:r>
              <a:rPr lang="en-US" sz="2800" dirty="0"/>
              <a:t> </a:t>
            </a:r>
            <a:r>
              <a:rPr lang="en-US" sz="2800" dirty="0" err="1"/>
              <a:t>alabilir</a:t>
            </a:r>
            <a:r>
              <a:rPr lang="en-US" sz="2800" dirty="0"/>
              <a:t>. </a:t>
            </a:r>
          </a:p>
          <a:p>
            <a:r>
              <a:rPr lang="en-US" sz="2800" dirty="0" err="1"/>
              <a:t>Böyle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durumda</a:t>
            </a:r>
            <a:r>
              <a:rPr lang="en-US" sz="2800" dirty="0"/>
              <a:t> </a:t>
            </a:r>
            <a:r>
              <a:rPr lang="en-US" sz="2800" dirty="0" err="1"/>
              <a:t>bebeklerin</a:t>
            </a:r>
            <a:r>
              <a:rPr lang="en-US" sz="2800" dirty="0"/>
              <a:t> 1/3’i </a:t>
            </a:r>
            <a:r>
              <a:rPr lang="en-US" sz="2800" dirty="0" err="1"/>
              <a:t>ölür</a:t>
            </a:r>
            <a:r>
              <a:rPr lang="en-US" sz="2800" dirty="0"/>
              <a:t>. </a:t>
            </a:r>
          </a:p>
          <a:p>
            <a:r>
              <a:rPr lang="en-US" sz="2800" dirty="0"/>
              <a:t>1/4’inde </a:t>
            </a:r>
            <a:r>
              <a:rPr lang="en-US" sz="2800" dirty="0" err="1"/>
              <a:t>beyin</a:t>
            </a:r>
            <a:r>
              <a:rPr lang="en-US" sz="2800" dirty="0"/>
              <a:t> </a:t>
            </a:r>
            <a:r>
              <a:rPr lang="en-US" sz="2800" dirty="0" err="1"/>
              <a:t>hasarı</a:t>
            </a:r>
            <a:r>
              <a:rPr lang="en-US" sz="2800" dirty="0"/>
              <a:t> </a:t>
            </a:r>
            <a:r>
              <a:rPr lang="en-US" sz="2800" dirty="0" err="1"/>
              <a:t>ortaya</a:t>
            </a:r>
            <a:r>
              <a:rPr lang="en-US" sz="2800" dirty="0"/>
              <a:t> </a:t>
            </a:r>
            <a:r>
              <a:rPr lang="en-US" sz="2800" dirty="0" err="1"/>
              <a:t>çıkar</a:t>
            </a:r>
            <a:r>
              <a:rPr lang="en-US" sz="2800" dirty="0"/>
              <a:t>. </a:t>
            </a:r>
          </a:p>
          <a:p>
            <a:r>
              <a:rPr lang="en-US" sz="2800" dirty="0"/>
              <a:t>Genital </a:t>
            </a:r>
            <a:r>
              <a:rPr lang="en-US" sz="2800" dirty="0" err="1"/>
              <a:t>uçuk</a:t>
            </a:r>
            <a:r>
              <a:rPr lang="en-US" sz="2800" dirty="0"/>
              <a:t> </a:t>
            </a:r>
            <a:r>
              <a:rPr lang="en-US" sz="2800" dirty="0" err="1"/>
              <a:t>doğuma</a:t>
            </a:r>
            <a:r>
              <a:rPr lang="en-US" sz="2800" dirty="0"/>
              <a:t> </a:t>
            </a:r>
            <a:r>
              <a:rPr lang="en-US" sz="2800" dirty="0" err="1"/>
              <a:t>yakın</a:t>
            </a:r>
            <a:r>
              <a:rPr lang="en-US" sz="2800" dirty="0"/>
              <a:t> </a:t>
            </a:r>
            <a:r>
              <a:rPr lang="en-US" sz="2800" dirty="0" err="1"/>
              <a:t>saptanırsa</a:t>
            </a:r>
            <a:r>
              <a:rPr lang="en-US" sz="2800" dirty="0"/>
              <a:t> </a:t>
            </a:r>
            <a:r>
              <a:rPr lang="en-US" sz="2800" dirty="0" err="1"/>
              <a:t>bebek</a:t>
            </a:r>
            <a:r>
              <a:rPr lang="en-US" sz="2800" dirty="0"/>
              <a:t> </a:t>
            </a:r>
            <a:r>
              <a:rPr lang="en-US" sz="2800" dirty="0" err="1"/>
              <a:t>sezeryanla</a:t>
            </a:r>
            <a:r>
              <a:rPr lang="en-US" sz="2800" dirty="0"/>
              <a:t> </a:t>
            </a:r>
            <a:r>
              <a:rPr lang="en-US" sz="2800" dirty="0" err="1"/>
              <a:t>alınarak</a:t>
            </a:r>
            <a:r>
              <a:rPr lang="en-US" sz="2800" dirty="0"/>
              <a:t> </a:t>
            </a:r>
            <a:r>
              <a:rPr lang="en-US" sz="2800" dirty="0" err="1"/>
              <a:t>sağlığı</a:t>
            </a:r>
            <a:r>
              <a:rPr lang="en-US" sz="2800" dirty="0"/>
              <a:t> </a:t>
            </a:r>
            <a:r>
              <a:rPr lang="en-US" sz="2800" dirty="0" err="1"/>
              <a:t>korunur</a:t>
            </a:r>
            <a:r>
              <a:rPr lang="en-US" sz="2800" dirty="0"/>
              <a:t>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9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/>
              <a:t>AIDS</a:t>
            </a:r>
          </a:p>
        </p:txBody>
      </p:sp>
      <p:sp>
        <p:nvSpPr>
          <p:cNvPr id="105474" name="Rectangle 2"/>
          <p:cNvSpPr>
            <a:spLocks noGrp="1" noChangeArrowheads="1"/>
          </p:cNvSpPr>
          <p:nvPr>
            <p:ph idx="1"/>
          </p:nvPr>
        </p:nvSpPr>
        <p:spPr>
          <a:xfrm>
            <a:off x="467544" y="1916832"/>
            <a:ext cx="8352928" cy="4464496"/>
          </a:xfrm>
        </p:spPr>
        <p:txBody>
          <a:bodyPr rtlCol="0">
            <a:noAutofit/>
          </a:bodyPr>
          <a:lstStyle/>
          <a:p>
            <a:pPr marL="776923" lvl="1" indent="-365760" fontAlgn="auto">
              <a:spcAft>
                <a:spcPts val="0"/>
              </a:spcAft>
              <a:defRPr/>
            </a:pP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AIDS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cinsel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yolla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bulaşan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bir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hastalıktır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vücudun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bağışıklık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sistemini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bozar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  <a:p>
            <a:pPr marL="365760" indent="-365760" fontAlgn="auto">
              <a:spcAft>
                <a:spcPts val="0"/>
              </a:spcAft>
              <a:defRPr/>
            </a:pP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Bir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anne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doğacak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bebeği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üç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yolla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enfekte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edebilir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</a:t>
            </a:r>
          </a:p>
          <a:p>
            <a:pPr marL="777240" lvl="1" indent="-365760" fontAlgn="auto">
              <a:spcAft>
                <a:spcPts val="0"/>
              </a:spcAft>
              <a:defRPr/>
            </a:pP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doğum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sırasında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plasentayla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777240" lvl="1" indent="-365760" fontAlgn="auto">
              <a:spcAft>
                <a:spcPts val="0"/>
              </a:spcAft>
              <a:defRPr/>
            </a:pP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doğum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sırasında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annenin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beden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sıvısıyla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temas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sonucu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777240" lvl="1" indent="-365760" fontAlgn="auto">
              <a:spcAft>
                <a:spcPts val="0"/>
              </a:spcAft>
              <a:defRPr/>
            </a:pP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doğumdan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sonra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emzirmeyle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365760" indent="-365760" fontAlgn="auto">
              <a:spcAft>
                <a:spcPts val="0"/>
              </a:spcAft>
              <a:defRPr/>
            </a:pP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Hasta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anneden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doğan</a:t>
            </a:r>
            <a:r>
              <a:rPr lang="en-US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bebekler</a:t>
            </a:r>
            <a:endParaRPr lang="en-US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777240" lvl="1" indent="-365760" fontAlgn="auto">
              <a:spcAft>
                <a:spcPts val="0"/>
              </a:spcAft>
              <a:defRPr/>
            </a:pP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enfektedir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belirti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gösterirler</a:t>
            </a:r>
            <a:endParaRPr lang="en-US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777240" lvl="1" indent="-365760" fontAlgn="auto">
              <a:spcAft>
                <a:spcPts val="0"/>
              </a:spcAft>
              <a:defRPr/>
            </a:pP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enfektedir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fakat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belirti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göstermez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belirtiler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15 ay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içinde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gelişir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 </a:t>
            </a:r>
          </a:p>
          <a:p>
            <a:pPr marL="777240" lvl="1" indent="-365760" fontAlgn="auto">
              <a:spcAft>
                <a:spcPts val="0"/>
              </a:spcAft>
              <a:defRPr/>
            </a:pP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enfekte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olmayabilir</a:t>
            </a:r>
            <a:r>
              <a:rPr lang="en-US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err="1"/>
              <a:t>Duygusal</a:t>
            </a:r>
            <a:r>
              <a:rPr lang="en-US" sz="4400" b="1" dirty="0"/>
              <a:t> Durum </a:t>
            </a:r>
            <a:r>
              <a:rPr lang="en-US" sz="4400" b="1" dirty="0" err="1"/>
              <a:t>ve</a:t>
            </a:r>
            <a:r>
              <a:rPr lang="en-US" sz="4400" b="1" dirty="0"/>
              <a:t> </a:t>
            </a:r>
            <a:r>
              <a:rPr lang="en-US" sz="4400" b="1" dirty="0" err="1"/>
              <a:t>Stres</a:t>
            </a:r>
            <a:endParaRPr lang="en-US" sz="4400" b="1" dirty="0"/>
          </a:p>
        </p:txBody>
      </p:sp>
      <p:sp>
        <p:nvSpPr>
          <p:cNvPr id="62466" name="Rectangle 2"/>
          <p:cNvSpPr>
            <a:spLocks noGrp="1" noChangeArrowheads="1"/>
          </p:cNvSpPr>
          <p:nvPr>
            <p:ph idx="1"/>
          </p:nvPr>
        </p:nvSpPr>
        <p:spPr>
          <a:xfrm>
            <a:off x="827584" y="2564904"/>
            <a:ext cx="7617916" cy="3561259"/>
          </a:xfrm>
        </p:spPr>
        <p:txBody>
          <a:bodyPr/>
          <a:lstStyle/>
          <a:p>
            <a:r>
              <a:rPr lang="en-US" sz="3600" dirty="0" err="1"/>
              <a:t>Gebelik</a:t>
            </a:r>
            <a:r>
              <a:rPr lang="en-US" sz="3600" dirty="0"/>
              <a:t> </a:t>
            </a:r>
            <a:r>
              <a:rPr lang="tr-TR" sz="3600" dirty="0"/>
              <a:t>ü</a:t>
            </a:r>
            <a:r>
              <a:rPr lang="en-US" sz="3600" dirty="0" err="1"/>
              <a:t>zerindeki</a:t>
            </a:r>
            <a:r>
              <a:rPr lang="en-US" sz="3600" dirty="0"/>
              <a:t> </a:t>
            </a:r>
            <a:r>
              <a:rPr lang="tr-TR" sz="3600" dirty="0"/>
              <a:t>e</a:t>
            </a:r>
            <a:r>
              <a:rPr lang="en-US" sz="3600" dirty="0" err="1"/>
              <a:t>tkileri</a:t>
            </a:r>
            <a:endParaRPr lang="tr-TR" sz="3600" dirty="0"/>
          </a:p>
          <a:p>
            <a:endParaRPr lang="en-US" sz="3600" dirty="0"/>
          </a:p>
          <a:p>
            <a:r>
              <a:rPr lang="en-US" sz="3600" dirty="0" err="1"/>
              <a:t>Doğum</a:t>
            </a:r>
            <a:r>
              <a:rPr lang="en-US" sz="3600" dirty="0"/>
              <a:t> </a:t>
            </a:r>
            <a:r>
              <a:rPr lang="en-US" sz="3600" dirty="0" err="1"/>
              <a:t>üzerindeki</a:t>
            </a:r>
            <a:r>
              <a:rPr lang="en-US" sz="3600" dirty="0"/>
              <a:t> </a:t>
            </a:r>
            <a:r>
              <a:rPr lang="en-US" sz="3600" dirty="0" err="1"/>
              <a:t>etkileri</a:t>
            </a:r>
            <a:endParaRPr lang="en-US" sz="3600" dirty="0"/>
          </a:p>
        </p:txBody>
      </p:sp>
      <p:graphicFrame>
        <p:nvGraphicFramePr>
          <p:cNvPr id="62468" name="Object 4"/>
          <p:cNvGraphicFramePr>
            <a:graphicFrameLocks noChangeAspect="1"/>
          </p:cNvGraphicFramePr>
          <p:nvPr/>
        </p:nvGraphicFramePr>
        <p:xfrm>
          <a:off x="6477000" y="4038600"/>
          <a:ext cx="2286000" cy="2514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524" name="Clip" r:id="rId4" imgW="1709928" imgH="1606601" progId="">
                  <p:embed/>
                </p:oleObj>
              </mc:Choice>
              <mc:Fallback>
                <p:oleObj name="Clip" r:id="rId4" imgW="1709928" imgH="1606601" progId="">
                  <p:embed/>
                  <p:pic>
                    <p:nvPicPr>
                      <p:cNvPr id="0" name="Picture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4038600"/>
                        <a:ext cx="2286000" cy="25146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err="1"/>
              <a:t>Gebelikte</a:t>
            </a:r>
            <a:r>
              <a:rPr lang="en-US" sz="4400" b="1" dirty="0"/>
              <a:t> </a:t>
            </a:r>
            <a:r>
              <a:rPr lang="en-US" sz="4400" b="1" dirty="0" err="1"/>
              <a:t>Stresin</a:t>
            </a:r>
            <a:r>
              <a:rPr lang="en-US" sz="4400" b="1" dirty="0"/>
              <a:t> </a:t>
            </a:r>
            <a:r>
              <a:rPr lang="en-US" sz="4400" b="1" dirty="0" err="1"/>
              <a:t>Etkileri</a:t>
            </a:r>
            <a:endParaRPr lang="en-US" sz="4400" b="1" dirty="0"/>
          </a:p>
        </p:txBody>
      </p:sp>
      <p:sp>
        <p:nvSpPr>
          <p:cNvPr id="115714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2800" dirty="0" err="1"/>
              <a:t>Annenin</a:t>
            </a:r>
            <a:r>
              <a:rPr lang="en-US" sz="2800" dirty="0"/>
              <a:t> </a:t>
            </a:r>
            <a:r>
              <a:rPr lang="en-US" sz="2800" dirty="0" err="1"/>
              <a:t>stresi</a:t>
            </a:r>
            <a:r>
              <a:rPr lang="en-US" sz="2800" dirty="0"/>
              <a:t> </a:t>
            </a:r>
            <a:r>
              <a:rPr lang="en-US" sz="2800" dirty="0" err="1"/>
              <a:t>bebeği</a:t>
            </a:r>
            <a:r>
              <a:rPr lang="en-US" sz="2800" dirty="0"/>
              <a:t> </a:t>
            </a:r>
            <a:r>
              <a:rPr lang="en-US" sz="2800" dirty="0" err="1"/>
              <a:t>etkileyebilir</a:t>
            </a:r>
            <a:r>
              <a:rPr lang="en-US" sz="2800" dirty="0"/>
              <a:t>. </a:t>
            </a:r>
          </a:p>
          <a:p>
            <a:r>
              <a:rPr lang="en-US" sz="2800" dirty="0" err="1"/>
              <a:t>Gebe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kadın</a:t>
            </a:r>
            <a:r>
              <a:rPr lang="en-US" sz="2800" dirty="0"/>
              <a:t> </a:t>
            </a:r>
            <a:r>
              <a:rPr lang="en-US" sz="2800" dirty="0" err="1"/>
              <a:t>yoğun</a:t>
            </a:r>
            <a:r>
              <a:rPr lang="en-US" sz="2800" dirty="0"/>
              <a:t> </a:t>
            </a:r>
            <a:r>
              <a:rPr lang="en-US" sz="2800" dirty="0" err="1"/>
              <a:t>kaygı</a:t>
            </a:r>
            <a:r>
              <a:rPr lang="en-US" sz="2800" dirty="0"/>
              <a:t> </a:t>
            </a:r>
            <a:r>
              <a:rPr lang="en-US" sz="2800" dirty="0" err="1"/>
              <a:t>ya</a:t>
            </a:r>
            <a:r>
              <a:rPr lang="en-US" sz="2800" dirty="0"/>
              <a:t> </a:t>
            </a:r>
            <a:r>
              <a:rPr lang="en-US" sz="2800" dirty="0" err="1"/>
              <a:t>da</a:t>
            </a:r>
            <a:r>
              <a:rPr lang="en-US" sz="2800" dirty="0"/>
              <a:t> </a:t>
            </a:r>
            <a:r>
              <a:rPr lang="en-US" sz="2800" dirty="0" err="1"/>
              <a:t>korku</a:t>
            </a:r>
            <a:r>
              <a:rPr lang="en-US" sz="2800" dirty="0"/>
              <a:t> </a:t>
            </a:r>
            <a:r>
              <a:rPr lang="en-US" sz="2800" dirty="0" err="1"/>
              <a:t>gibi</a:t>
            </a:r>
            <a:r>
              <a:rPr lang="en-US" sz="2800" dirty="0"/>
              <a:t> </a:t>
            </a:r>
            <a:r>
              <a:rPr lang="en-US" sz="2800" dirty="0" err="1"/>
              <a:t>duygular</a:t>
            </a:r>
            <a:r>
              <a:rPr lang="en-US" sz="2800" dirty="0"/>
              <a:t> </a:t>
            </a:r>
            <a:r>
              <a:rPr lang="en-US" sz="2800" dirty="0" err="1"/>
              <a:t>yaşadığında</a:t>
            </a:r>
            <a:r>
              <a:rPr lang="en-US" sz="2800" dirty="0"/>
              <a:t> </a:t>
            </a:r>
            <a:r>
              <a:rPr lang="en-US" sz="2800" dirty="0" err="1"/>
              <a:t>fizyolojik</a:t>
            </a:r>
            <a:r>
              <a:rPr lang="en-US" sz="2800" dirty="0"/>
              <a:t> </a:t>
            </a:r>
            <a:r>
              <a:rPr lang="en-US" sz="2800" dirty="0" err="1"/>
              <a:t>değişmeler</a:t>
            </a:r>
            <a:r>
              <a:rPr lang="en-US" sz="2800" dirty="0"/>
              <a:t> </a:t>
            </a:r>
            <a:r>
              <a:rPr lang="en-US" sz="2800" dirty="0" err="1"/>
              <a:t>ortaya</a:t>
            </a:r>
            <a:r>
              <a:rPr lang="en-US" sz="2800" dirty="0"/>
              <a:t> </a:t>
            </a:r>
            <a:r>
              <a:rPr lang="en-US" sz="2800" dirty="0" err="1"/>
              <a:t>çıkar</a:t>
            </a:r>
            <a:r>
              <a:rPr lang="en-US" sz="2800" dirty="0"/>
              <a:t>. </a:t>
            </a:r>
          </a:p>
          <a:p>
            <a:pPr lvl="1"/>
            <a:r>
              <a:rPr lang="en-US" dirty="0" err="1"/>
              <a:t>solunum</a:t>
            </a:r>
            <a:endParaRPr lang="en-US" dirty="0"/>
          </a:p>
          <a:p>
            <a:pPr lvl="1"/>
            <a:r>
              <a:rPr lang="en-US" dirty="0"/>
              <a:t>adrenalin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benzeri</a:t>
            </a:r>
            <a:r>
              <a:rPr lang="en-US" dirty="0"/>
              <a:t> </a:t>
            </a:r>
            <a:r>
              <a:rPr lang="en-US" dirty="0" err="1"/>
              <a:t>salgılar</a:t>
            </a:r>
            <a:endParaRPr lang="en-US" dirty="0"/>
          </a:p>
          <a:p>
            <a:r>
              <a:rPr lang="en-US" sz="2800" dirty="0" err="1"/>
              <a:t>Tüm</a:t>
            </a:r>
            <a:r>
              <a:rPr lang="en-US" sz="2800" dirty="0"/>
              <a:t> </a:t>
            </a:r>
            <a:r>
              <a:rPr lang="en-US" sz="2800" dirty="0" err="1"/>
              <a:t>bunlar</a:t>
            </a:r>
            <a:r>
              <a:rPr lang="en-US" sz="2800" dirty="0"/>
              <a:t> </a:t>
            </a:r>
            <a:r>
              <a:rPr lang="en-US" sz="2800" dirty="0" err="1"/>
              <a:t>rahime</a:t>
            </a:r>
            <a:r>
              <a:rPr lang="en-US" sz="2800" dirty="0"/>
              <a:t> </a:t>
            </a:r>
            <a:r>
              <a:rPr lang="en-US" sz="2800" dirty="0" err="1"/>
              <a:t>kan</a:t>
            </a:r>
            <a:r>
              <a:rPr lang="en-US" sz="2800" dirty="0"/>
              <a:t> </a:t>
            </a:r>
            <a:r>
              <a:rPr lang="en-US" sz="2800" dirty="0" err="1"/>
              <a:t>akışını</a:t>
            </a:r>
            <a:r>
              <a:rPr lang="en-US" sz="2800" dirty="0"/>
              <a:t> </a:t>
            </a:r>
            <a:r>
              <a:rPr lang="en-US" sz="2800" dirty="0" err="1"/>
              <a:t>sınırlayarak</a:t>
            </a:r>
            <a:r>
              <a:rPr lang="en-US" sz="2800" dirty="0"/>
              <a:t> </a:t>
            </a:r>
            <a:r>
              <a:rPr lang="en-US" sz="2800" dirty="0" err="1"/>
              <a:t>fetüse</a:t>
            </a:r>
            <a:r>
              <a:rPr lang="en-US" sz="2800" dirty="0"/>
              <a:t> </a:t>
            </a:r>
            <a:r>
              <a:rPr lang="en-US" sz="2800" dirty="0" err="1"/>
              <a:t>yeterli</a:t>
            </a:r>
            <a:r>
              <a:rPr lang="en-US" sz="2800" dirty="0"/>
              <a:t> </a:t>
            </a:r>
            <a:r>
              <a:rPr lang="en-US" sz="2800" dirty="0" err="1"/>
              <a:t>oksijen</a:t>
            </a:r>
            <a:r>
              <a:rPr lang="en-US" sz="2800" dirty="0"/>
              <a:t> </a:t>
            </a:r>
            <a:r>
              <a:rPr lang="en-US" sz="2800" dirty="0" err="1"/>
              <a:t>gitmesini</a:t>
            </a:r>
            <a:r>
              <a:rPr lang="en-US" sz="2800" dirty="0"/>
              <a:t> </a:t>
            </a:r>
            <a:r>
              <a:rPr lang="en-US" sz="2800" dirty="0" err="1"/>
              <a:t>engelleyebilir</a:t>
            </a:r>
            <a:r>
              <a:rPr lang="en-US" sz="2800" dirty="0"/>
              <a:t>.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b="1" dirty="0" err="1"/>
              <a:t>Annenin</a:t>
            </a:r>
            <a:r>
              <a:rPr lang="en-US" sz="4400" b="1" dirty="0"/>
              <a:t> </a:t>
            </a:r>
            <a:r>
              <a:rPr lang="en-US" sz="4400" b="1" dirty="0" err="1"/>
              <a:t>Yaşı</a:t>
            </a:r>
            <a:endParaRPr lang="en-US" sz="4400" b="1" dirty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3600" dirty="0" err="1"/>
              <a:t>Ergen</a:t>
            </a:r>
            <a:r>
              <a:rPr lang="tr-TR" sz="3600" dirty="0"/>
              <a:t> annelik</a:t>
            </a:r>
          </a:p>
          <a:p>
            <a:endParaRPr lang="en-US" sz="3600" dirty="0"/>
          </a:p>
          <a:p>
            <a:r>
              <a:rPr lang="en-US" sz="3600" dirty="0" err="1"/>
              <a:t>Otuzlar</a:t>
            </a:r>
            <a:r>
              <a:rPr lang="en-US" sz="3600" dirty="0"/>
              <a:t> </a:t>
            </a:r>
            <a:r>
              <a:rPr lang="en-US" sz="3600" dirty="0" err="1"/>
              <a:t>ve</a:t>
            </a:r>
            <a:r>
              <a:rPr lang="en-US" sz="3600" dirty="0"/>
              <a:t> </a:t>
            </a:r>
            <a:r>
              <a:rPr lang="en-US" sz="3600" dirty="0" err="1"/>
              <a:t>ötesi</a:t>
            </a:r>
            <a:endParaRPr lang="en-US" sz="3600" dirty="0"/>
          </a:p>
        </p:txBody>
      </p:sp>
      <p:graphicFrame>
        <p:nvGraphicFramePr>
          <p:cNvPr id="65540" name="Object 4"/>
          <p:cNvGraphicFramePr>
            <a:graphicFrameLocks noChangeAspect="1"/>
          </p:cNvGraphicFramePr>
          <p:nvPr/>
        </p:nvGraphicFramePr>
        <p:xfrm>
          <a:off x="6858000" y="2895600"/>
          <a:ext cx="1524000" cy="304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596" name="Clip" r:id="rId4" imgW="859536" imgH="1820570" progId="">
                  <p:embed/>
                </p:oleObj>
              </mc:Choice>
              <mc:Fallback>
                <p:oleObj name="Clip" r:id="rId4" imgW="859536" imgH="1820570" progId="">
                  <p:embed/>
                  <p:pic>
                    <p:nvPicPr>
                      <p:cNvPr id="0" name="Picture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0" y="2895600"/>
                        <a:ext cx="1524000" cy="3048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/>
          <p:cNvSpPr>
            <a:spLocks noGrp="1"/>
          </p:cNvSpPr>
          <p:nvPr>
            <p:ph type="title"/>
          </p:nvPr>
        </p:nvSpPr>
        <p:spPr>
          <a:xfrm>
            <a:off x="6937829" y="17151"/>
            <a:ext cx="2213226" cy="1886921"/>
          </a:xfrm>
        </p:spPr>
        <p:txBody>
          <a:bodyPr/>
          <a:lstStyle/>
          <a:p>
            <a:r>
              <a:rPr lang="tr-TR" dirty="0"/>
              <a:t>7. Ayda Fetüs</a:t>
            </a:r>
          </a:p>
        </p:txBody>
      </p:sp>
      <p:sp>
        <p:nvSpPr>
          <p:cNvPr id="9" name="Metin Yer Tutucusu 8"/>
          <p:cNvSpPr>
            <a:spLocks noGrp="1"/>
          </p:cNvSpPr>
          <p:nvPr>
            <p:ph type="body" sz="half" idx="2"/>
          </p:nvPr>
        </p:nvSpPr>
        <p:spPr>
          <a:xfrm>
            <a:off x="6937828" y="1916832"/>
            <a:ext cx="2206171" cy="4677529"/>
          </a:xfrm>
        </p:spPr>
        <p:txBody>
          <a:bodyPr/>
          <a:lstStyle/>
          <a:p>
            <a:r>
              <a:rPr lang="en-US" dirty="0"/>
              <a:t>1. </a:t>
            </a:r>
            <a:r>
              <a:rPr lang="tr-TR" dirty="0"/>
              <a:t>Göz</a:t>
            </a:r>
            <a:endParaRPr lang="en-US" dirty="0"/>
          </a:p>
          <a:p>
            <a:r>
              <a:rPr lang="en-US" dirty="0"/>
              <a:t>2. </a:t>
            </a:r>
            <a:r>
              <a:rPr lang="tr-TR" dirty="0"/>
              <a:t>Ağız</a:t>
            </a:r>
            <a:endParaRPr lang="en-US" dirty="0"/>
          </a:p>
          <a:p>
            <a:r>
              <a:rPr lang="en-US" dirty="0"/>
              <a:t>3. </a:t>
            </a:r>
            <a:r>
              <a:rPr lang="tr-TR" dirty="0"/>
              <a:t>Çene</a:t>
            </a:r>
            <a:endParaRPr lang="en-US" dirty="0"/>
          </a:p>
          <a:p>
            <a:r>
              <a:rPr lang="en-US" dirty="0"/>
              <a:t>4. </a:t>
            </a:r>
            <a:r>
              <a:rPr lang="tr-TR" dirty="0"/>
              <a:t>Göğüs kafesi</a:t>
            </a:r>
            <a:endParaRPr lang="en-US" dirty="0"/>
          </a:p>
          <a:p>
            <a:r>
              <a:rPr lang="en-US" dirty="0"/>
              <a:t>5. </a:t>
            </a:r>
            <a:r>
              <a:rPr lang="tr-TR" dirty="0"/>
              <a:t>Alın</a:t>
            </a:r>
            <a:endParaRPr lang="en-US" dirty="0"/>
          </a:p>
          <a:p>
            <a:r>
              <a:rPr lang="en-US" dirty="0"/>
              <a:t>6. </a:t>
            </a:r>
            <a:r>
              <a:rPr lang="tr-TR" dirty="0"/>
              <a:t>Burun</a:t>
            </a:r>
            <a:endParaRPr lang="en-US" dirty="0"/>
          </a:p>
        </p:txBody>
      </p:sp>
      <p:pic>
        <p:nvPicPr>
          <p:cNvPr id="207875" name="Picture 3" descr="C:\Users\Arcan TIĞRAK\Desktop\the-face-at-7-months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97"/>
          <a:stretch/>
        </p:blipFill>
        <p:spPr bwMode="auto">
          <a:xfrm>
            <a:off x="0" y="476672"/>
            <a:ext cx="6937829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95897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323528" y="5877272"/>
            <a:ext cx="8424936" cy="662785"/>
          </a:xfrm>
        </p:spPr>
        <p:txBody>
          <a:bodyPr/>
          <a:lstStyle/>
          <a:p>
            <a:pPr algn="ctr"/>
            <a:r>
              <a:rPr lang="tr-TR" dirty="0"/>
              <a:t>Dil Çıkarıyor :D (7 ay 3 haftalık)</a:t>
            </a:r>
          </a:p>
        </p:txBody>
      </p:sp>
      <p:pic>
        <p:nvPicPr>
          <p:cNvPr id="208898" name="Picture 2" descr="C:\Users\Arcan TIĞRAK\Desktop\here-comes-the-tongu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404664"/>
            <a:ext cx="6991251" cy="5125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0971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>
          <a:xfrm>
            <a:off x="677731" y="5808607"/>
            <a:ext cx="7767021" cy="644729"/>
          </a:xfrm>
        </p:spPr>
        <p:txBody>
          <a:bodyPr/>
          <a:lstStyle/>
          <a:p>
            <a:r>
              <a:rPr lang="tr-TR" dirty="0"/>
              <a:t>8 ay 3 haftalık fetüs</a:t>
            </a:r>
          </a:p>
        </p:txBody>
      </p:sp>
      <p:pic>
        <p:nvPicPr>
          <p:cNvPr id="209923" name="Picture 3" descr="C:\Users\Arcan TIĞRAK\Desktop\content-before-birth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88639"/>
            <a:ext cx="7848872" cy="57547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26038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8489" y="5733256"/>
            <a:ext cx="7767021" cy="644729"/>
          </a:xfrm>
        </p:spPr>
        <p:txBody>
          <a:bodyPr/>
          <a:lstStyle/>
          <a:p>
            <a:r>
              <a:rPr lang="tr-TR" dirty="0"/>
              <a:t>9 aylık fetüs doğuma hazır</a:t>
            </a:r>
          </a:p>
        </p:txBody>
      </p:sp>
      <p:pic>
        <p:nvPicPr>
          <p:cNvPr id="210946" name="Picture 2" descr="C:\Users\Arcan TIĞRAK\Desktop\ready-for-birth-and-beyon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305002"/>
            <a:ext cx="7056784" cy="5170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6936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İnsanın Doğum Öncesi Gelişimi</a:t>
            </a:r>
          </a:p>
        </p:txBody>
      </p:sp>
      <p:pic>
        <p:nvPicPr>
          <p:cNvPr id="4" name="Picture 2" descr="C:\Users\Arcan TIĞRAK\Desktop\Fetal_length_and_weight_chang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132855"/>
            <a:ext cx="6120680" cy="4529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6552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Rectangle 5"/>
          <p:cNvSpPr>
            <a:spLocks noGrp="1" noChangeArrowheads="1"/>
          </p:cNvSpPr>
          <p:nvPr>
            <p:ph type="title"/>
          </p:nvPr>
        </p:nvSpPr>
        <p:spPr>
          <a:xfrm>
            <a:off x="533400" y="304800"/>
            <a:ext cx="7772400" cy="1143000"/>
          </a:xfrm>
        </p:spPr>
        <p:txBody>
          <a:bodyPr/>
          <a:lstStyle/>
          <a:p>
            <a:r>
              <a:rPr lang="tr-TR" sz="4400" b="1" dirty="0" err="1"/>
              <a:t>Teratoloji</a:t>
            </a:r>
            <a:endParaRPr lang="tr-TR" sz="4400" b="1" dirty="0"/>
          </a:p>
        </p:txBody>
      </p:sp>
      <p:sp>
        <p:nvSpPr>
          <p:cNvPr id="50180" name="Rectangle 4"/>
          <p:cNvSpPr>
            <a:spLocks noGrp="1" noChangeArrowheads="1"/>
          </p:cNvSpPr>
          <p:nvPr>
            <p:ph idx="1"/>
          </p:nvPr>
        </p:nvSpPr>
        <p:spPr>
          <a:xfrm>
            <a:off x="539552" y="1700808"/>
            <a:ext cx="8460432" cy="5361384"/>
          </a:xfrm>
        </p:spPr>
        <p:txBody>
          <a:bodyPr rtlCol="0">
            <a:normAutofit fontScale="92500" lnSpcReduction="10000"/>
          </a:bodyPr>
          <a:lstStyle/>
          <a:p>
            <a:pPr marL="365760" indent="-365760" fontAlgn="auto">
              <a:spcAft>
                <a:spcPts val="0"/>
              </a:spcAft>
              <a:defRPr/>
            </a:pP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Teratoloji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-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Doğum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kusurlarının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nedenlerini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inceleyen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çalışma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alanı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marL="365760" indent="-365760" fontAlgn="auto">
              <a:spcAft>
                <a:spcPts val="0"/>
              </a:spcAft>
              <a:defRPr/>
            </a:pP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Teratojen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-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doğum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kusuruna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yol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açan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herhangi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bir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madde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marL="365760" indent="-365760" fontAlgn="auto">
              <a:spcAft>
                <a:spcPts val="0"/>
              </a:spcAft>
              <a:defRPr/>
            </a:pP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Sayısız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teratojen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vardır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bu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yüzden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hemen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hemen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her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fetüs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en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azından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bazılarına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maruz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kalabilir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  <a:p>
            <a:pPr marL="365760" indent="-365760" fontAlgn="auto">
              <a:spcAft>
                <a:spcPts val="0"/>
              </a:spcAft>
              <a:defRPr/>
            </a:pP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Belirli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teratojenler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genellikle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spesifik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doğum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kusurlarına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yol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açmazlar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</a:p>
          <a:p>
            <a:pPr marL="365760" indent="-365760" fontAlgn="auto">
              <a:spcAft>
                <a:spcPts val="0"/>
              </a:spcAft>
              <a:defRPr/>
            </a:pP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Bir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teratojenin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etkisini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göstermesi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uzun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bir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zaman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alabilir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  <a:p>
            <a:pPr marL="365760" indent="-365760" fontAlgn="auto">
              <a:spcAft>
                <a:spcPts val="0"/>
              </a:spcAft>
              <a:defRPr/>
            </a:pP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Bütün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potansiyel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etkilerin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yaklaşık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yalnızca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yarısı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doğumda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ortaya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US" sz="2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çıkar</a:t>
            </a:r>
            <a:r>
              <a:rPr lang="en-US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b="1" dirty="0" err="1">
                <a:cs typeface="Times New Roman" pitchFamily="18" charset="0"/>
              </a:rPr>
              <a:t>Teratojenlerin</a:t>
            </a:r>
            <a:r>
              <a:rPr lang="en-US" sz="4400" b="1" dirty="0">
                <a:cs typeface="Times New Roman" pitchFamily="18" charset="0"/>
              </a:rPr>
              <a:t> </a:t>
            </a:r>
            <a:r>
              <a:rPr lang="en-US" sz="4400" b="1" dirty="0" err="1">
                <a:cs typeface="Times New Roman" pitchFamily="18" charset="0"/>
              </a:rPr>
              <a:t>etki</a:t>
            </a:r>
            <a:r>
              <a:rPr lang="tr-TR" sz="4400" b="1" dirty="0" err="1">
                <a:cs typeface="Times New Roman" pitchFamily="18" charset="0"/>
              </a:rPr>
              <a:t>leri</a:t>
            </a:r>
            <a:r>
              <a:rPr lang="tr-TR" sz="4400" b="1" dirty="0">
                <a:cs typeface="Times New Roman" pitchFamily="18" charset="0"/>
              </a:rPr>
              <a:t> pek çok faktöre bağlıdır!</a:t>
            </a:r>
            <a:endParaRPr lang="en-US" sz="4400" b="1" dirty="0">
              <a:cs typeface="Times New Roman" pitchFamily="18" charset="0"/>
            </a:endParaRPr>
          </a:p>
        </p:txBody>
      </p:sp>
      <p:sp>
        <p:nvSpPr>
          <p:cNvPr id="3277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z="2800" i="1" dirty="0">
                <a:cs typeface="Times New Roman" pitchFamily="18" charset="0"/>
              </a:rPr>
              <a:t>Doz etkisi </a:t>
            </a:r>
            <a:r>
              <a:rPr lang="en-US" sz="2800" dirty="0">
                <a:cs typeface="Times New Roman" pitchFamily="18" charset="0"/>
              </a:rPr>
              <a:t>--</a:t>
            </a:r>
            <a:r>
              <a:rPr lang="en-US" sz="2800" dirty="0" err="1">
                <a:cs typeface="Times New Roman" pitchFamily="18" charset="0"/>
              </a:rPr>
              <a:t>bu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etkiye</a:t>
            </a:r>
            <a:r>
              <a:rPr lang="en-US" sz="2800" dirty="0">
                <a:cs typeface="Times New Roman" pitchFamily="18" charset="0"/>
              </a:rPr>
              <a:t> ne </a:t>
            </a:r>
            <a:r>
              <a:rPr lang="en-US" sz="2800" dirty="0" err="1">
                <a:cs typeface="Times New Roman" pitchFamily="18" charset="0"/>
              </a:rPr>
              <a:t>kadar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süredir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maruz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en-US" sz="2800" dirty="0" err="1">
                <a:cs typeface="Times New Roman" pitchFamily="18" charset="0"/>
              </a:rPr>
              <a:t>kalındığı</a:t>
            </a:r>
            <a:r>
              <a:rPr lang="en-US" sz="2800" dirty="0">
                <a:cs typeface="Times New Roman" pitchFamily="18" charset="0"/>
              </a:rPr>
              <a:t> </a:t>
            </a:r>
            <a:r>
              <a:rPr lang="tr-TR" sz="2800" dirty="0"/>
              <a:t>ve miktarı</a:t>
            </a:r>
          </a:p>
          <a:p>
            <a:pPr>
              <a:buNone/>
            </a:pPr>
            <a:endParaRPr lang="tr-TR" sz="2800" dirty="0"/>
          </a:p>
          <a:p>
            <a:r>
              <a:rPr lang="en-US" sz="2800" i="1" dirty="0" err="1">
                <a:cs typeface="Times New Roman" pitchFamily="18" charset="0"/>
              </a:rPr>
              <a:t>Genetik</a:t>
            </a:r>
            <a:r>
              <a:rPr lang="en-US" sz="2800" i="1" dirty="0">
                <a:cs typeface="Times New Roman" pitchFamily="18" charset="0"/>
              </a:rPr>
              <a:t> </a:t>
            </a:r>
            <a:r>
              <a:rPr lang="en-US" sz="2800" i="1" dirty="0" err="1">
                <a:cs typeface="Times New Roman" pitchFamily="18" charset="0"/>
              </a:rPr>
              <a:t>yatk</a:t>
            </a:r>
            <a:r>
              <a:rPr lang="tr-TR" sz="2800" i="1" dirty="0"/>
              <a:t>ı</a:t>
            </a:r>
            <a:r>
              <a:rPr lang="en-US" sz="2800" i="1" dirty="0" err="1">
                <a:cs typeface="Times New Roman" pitchFamily="18" charset="0"/>
              </a:rPr>
              <a:t>nl</a:t>
            </a:r>
            <a:r>
              <a:rPr lang="tr-TR" sz="2800" i="1" dirty="0"/>
              <a:t>ı</a:t>
            </a:r>
            <a:r>
              <a:rPr lang="en-US" sz="2800" i="1" dirty="0">
                <a:cs typeface="Times New Roman" pitchFamily="18" charset="0"/>
              </a:rPr>
              <a:t>k</a:t>
            </a:r>
            <a:endParaRPr lang="tr-TR" sz="2800" i="1" dirty="0">
              <a:cs typeface="Times New Roman" pitchFamily="18" charset="0"/>
            </a:endParaRPr>
          </a:p>
          <a:p>
            <a:pPr>
              <a:buNone/>
            </a:pPr>
            <a:endParaRPr lang="en-US" sz="2800" dirty="0"/>
          </a:p>
          <a:p>
            <a:r>
              <a:rPr lang="tr-TR" sz="2800" i="1" dirty="0"/>
              <a:t>B</a:t>
            </a:r>
            <a:r>
              <a:rPr lang="en-US" sz="2800" i="1" dirty="0">
                <a:cs typeface="Times New Roman" pitchFamily="18" charset="0"/>
              </a:rPr>
              <a:t>u </a:t>
            </a:r>
            <a:r>
              <a:rPr lang="en-US" sz="2800" i="1" dirty="0" err="1">
                <a:cs typeface="Times New Roman" pitchFamily="18" charset="0"/>
              </a:rPr>
              <a:t>etkiye</a:t>
            </a:r>
            <a:r>
              <a:rPr lang="en-US" sz="2800" i="1" dirty="0">
                <a:cs typeface="Times New Roman" pitchFamily="18" charset="0"/>
              </a:rPr>
              <a:t> ne </a:t>
            </a:r>
            <a:r>
              <a:rPr lang="en-US" sz="2800" i="1" dirty="0" err="1">
                <a:cs typeface="Times New Roman" pitchFamily="18" charset="0"/>
              </a:rPr>
              <a:t>zaman</a:t>
            </a:r>
            <a:r>
              <a:rPr lang="en-US" sz="2800" i="1" dirty="0">
                <a:cs typeface="Times New Roman" pitchFamily="18" charset="0"/>
              </a:rPr>
              <a:t> </a:t>
            </a:r>
            <a:r>
              <a:rPr lang="en-US" sz="2800" i="1" dirty="0" err="1">
                <a:cs typeface="Times New Roman" pitchFamily="18" charset="0"/>
              </a:rPr>
              <a:t>maruz</a:t>
            </a:r>
            <a:r>
              <a:rPr lang="en-US" sz="2800" i="1" dirty="0">
                <a:cs typeface="Times New Roman" pitchFamily="18" charset="0"/>
              </a:rPr>
              <a:t> </a:t>
            </a:r>
            <a:r>
              <a:rPr lang="en-US" sz="2800" i="1" dirty="0" err="1">
                <a:cs typeface="Times New Roman" pitchFamily="18" charset="0"/>
              </a:rPr>
              <a:t>kalındığı</a:t>
            </a:r>
            <a:endParaRPr lang="en-US" sz="2800" i="1" dirty="0">
              <a:cs typeface="Times New Roman" pitchFamily="18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0"/>
            <a:ext cx="7772400" cy="1143000"/>
          </a:xfrm>
        </p:spPr>
        <p:txBody>
          <a:bodyPr>
            <a:normAutofit fontScale="90000"/>
          </a:bodyPr>
          <a:lstStyle/>
          <a:p>
            <a:pPr>
              <a:lnSpc>
                <a:spcPct val="80000"/>
              </a:lnSpc>
            </a:pPr>
            <a:r>
              <a:rPr lang="en-US" sz="4400" b="1" dirty="0" err="1"/>
              <a:t>Doğumöncesinde</a:t>
            </a:r>
            <a:r>
              <a:rPr lang="en-US" sz="4400" b="1" dirty="0"/>
              <a:t> </a:t>
            </a:r>
            <a:r>
              <a:rPr lang="en-US" sz="4400" b="1" dirty="0" err="1"/>
              <a:t>Teratojenlere</a:t>
            </a:r>
            <a:r>
              <a:rPr lang="en-US" sz="4400" b="1" dirty="0"/>
              <a:t> </a:t>
            </a:r>
            <a:r>
              <a:rPr lang="en-US" sz="4400" b="1" dirty="0" err="1"/>
              <a:t>Duyarlık</a:t>
            </a:r>
            <a:endParaRPr lang="en-US" sz="4400" b="1" dirty="0"/>
          </a:p>
        </p:txBody>
      </p:sp>
      <p:sp>
        <p:nvSpPr>
          <p:cNvPr id="53251" name="Rectangle 3"/>
          <p:cNvSpPr>
            <a:spLocks noGrp="1" noChangeArrowheads="1"/>
          </p:cNvSpPr>
          <p:nvPr>
            <p:ph idx="1"/>
          </p:nvPr>
        </p:nvSpPr>
        <p:spPr>
          <a:xfrm>
            <a:off x="685800" y="2209800"/>
            <a:ext cx="7772400" cy="3276600"/>
          </a:xfrm>
        </p:spPr>
        <p:txBody>
          <a:bodyPr/>
          <a:lstStyle/>
          <a:p>
            <a:r>
              <a:rPr lang="en-US" sz="3600" dirty="0"/>
              <a:t>Organ </a:t>
            </a:r>
            <a:r>
              <a:rPr lang="en-US" sz="3600" dirty="0" err="1"/>
              <a:t>oluşumu</a:t>
            </a:r>
            <a:r>
              <a:rPr lang="en-US" sz="3600" dirty="0"/>
              <a:t> </a:t>
            </a:r>
            <a:r>
              <a:rPr lang="en-US" sz="3600" dirty="0" err="1"/>
              <a:t>sürecindeki</a:t>
            </a:r>
            <a:r>
              <a:rPr lang="en-US" sz="3600" dirty="0"/>
              <a:t> </a:t>
            </a:r>
            <a:r>
              <a:rPr lang="en-US" sz="3600" dirty="0" err="1"/>
              <a:t>duyarlık</a:t>
            </a:r>
            <a:endParaRPr lang="en-US" sz="3600" dirty="0"/>
          </a:p>
          <a:p>
            <a:r>
              <a:rPr lang="en-US" sz="3600" dirty="0"/>
              <a:t>Fetus </a:t>
            </a:r>
            <a:r>
              <a:rPr lang="en-US" sz="3600" dirty="0" err="1"/>
              <a:t>dönemindeki</a:t>
            </a:r>
            <a:r>
              <a:rPr lang="en-US" sz="3600" dirty="0"/>
              <a:t> </a:t>
            </a:r>
            <a:r>
              <a:rPr lang="en-US" sz="3600" dirty="0" err="1"/>
              <a:t>duyarlık</a:t>
            </a:r>
            <a:endParaRPr lang="en-US" sz="3600" dirty="0"/>
          </a:p>
        </p:txBody>
      </p:sp>
      <p:graphicFrame>
        <p:nvGraphicFramePr>
          <p:cNvPr id="36868" name="Object 4"/>
          <p:cNvGraphicFramePr>
            <a:graphicFrameLocks noChangeAspect="1"/>
          </p:cNvGraphicFramePr>
          <p:nvPr/>
        </p:nvGraphicFramePr>
        <p:xfrm>
          <a:off x="6421438" y="4191000"/>
          <a:ext cx="2722562" cy="266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24" name="Clip" r:id="rId4" imgW="3256280" imgH="3131820" progId="">
                  <p:embed/>
                </p:oleObj>
              </mc:Choice>
              <mc:Fallback>
                <p:oleObj name="Clip" r:id="rId4" imgW="3256280" imgH="3131820" progId="">
                  <p:embed/>
                  <p:pic>
                    <p:nvPicPr>
                      <p:cNvPr id="0" name="Picture 5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21438" y="4191000"/>
                        <a:ext cx="2722562" cy="26670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Dilim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Dilim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lim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3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2700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is Teması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2301</TotalTime>
  <Words>447</Words>
  <Application>Microsoft Office PowerPoint</Application>
  <PresentationFormat>Ekran Gösterisi (4:3)</PresentationFormat>
  <Paragraphs>83</Paragraphs>
  <Slides>17</Slides>
  <Notes>11</Notes>
  <HiddenSlides>0</HiddenSlides>
  <MMClips>0</MMClips>
  <ScaleCrop>false</ScaleCrop>
  <HeadingPairs>
    <vt:vector size="8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Eklenmiş OLE Hizmet Programları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3" baseType="lpstr">
      <vt:lpstr>Calibri</vt:lpstr>
      <vt:lpstr>Century Gothic</vt:lpstr>
      <vt:lpstr>Times New Roman</vt:lpstr>
      <vt:lpstr>Wingdings 3</vt:lpstr>
      <vt:lpstr>Dilim</vt:lpstr>
      <vt:lpstr>Clip</vt:lpstr>
      <vt:lpstr>6. Ayda Fetüs</vt:lpstr>
      <vt:lpstr>7. Ayda Fetüs</vt:lpstr>
      <vt:lpstr>Dil Çıkarıyor :D (7 ay 3 haftalık)</vt:lpstr>
      <vt:lpstr>8 ay 3 haftalık fetüs</vt:lpstr>
      <vt:lpstr>9 aylık fetüs doğuma hazır</vt:lpstr>
      <vt:lpstr>İnsanın Doğum Öncesi Gelişimi</vt:lpstr>
      <vt:lpstr>Teratoloji</vt:lpstr>
      <vt:lpstr>Teratojenlerin etkileri pek çok faktöre bağlıdır!</vt:lpstr>
      <vt:lpstr>Doğumöncesinde Teratojenlere Duyarlık</vt:lpstr>
      <vt:lpstr>Enfeksiyon Hastalıkları</vt:lpstr>
      <vt:lpstr>Kızamıkçık</vt:lpstr>
      <vt:lpstr>Frengi</vt:lpstr>
      <vt:lpstr>Genital Uçuklar</vt:lpstr>
      <vt:lpstr>AIDS</vt:lpstr>
      <vt:lpstr>Duygusal Durum ve Stres</vt:lpstr>
      <vt:lpstr>Gebelikte Stresin Etkileri</vt:lpstr>
      <vt:lpstr>Annenin Yaşı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.</dc:creator>
  <cp:lastModifiedBy>vahdetayşe nur</cp:lastModifiedBy>
  <cp:revision>170</cp:revision>
  <dcterms:created xsi:type="dcterms:W3CDTF">2001-03-10T21:23:38Z</dcterms:created>
  <dcterms:modified xsi:type="dcterms:W3CDTF">2018-10-15T05:44:48Z</dcterms:modified>
</cp:coreProperties>
</file>