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4" r:id="rId1"/>
  </p:sldMasterIdLst>
  <p:notesMasterIdLst>
    <p:notesMasterId r:id="rId19"/>
  </p:notesMasterIdLst>
  <p:sldIdLst>
    <p:sldId id="420" r:id="rId2"/>
    <p:sldId id="422" r:id="rId3"/>
    <p:sldId id="423" r:id="rId4"/>
    <p:sldId id="424" r:id="rId5"/>
    <p:sldId id="425" r:id="rId6"/>
    <p:sldId id="408" r:id="rId7"/>
    <p:sldId id="278" r:id="rId8"/>
    <p:sldId id="399" r:id="rId9"/>
    <p:sldId id="279" r:id="rId10"/>
    <p:sldId id="302" r:id="rId11"/>
    <p:sldId id="303" r:id="rId12"/>
    <p:sldId id="304" r:id="rId13"/>
    <p:sldId id="305" r:id="rId14"/>
    <p:sldId id="306" r:id="rId15"/>
    <p:sldId id="308" r:id="rId16"/>
    <p:sldId id="311" r:id="rId17"/>
    <p:sldId id="31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8" autoAdjust="0"/>
    <p:restoredTop sz="94660"/>
  </p:normalViewPr>
  <p:slideViewPr>
    <p:cSldViewPr>
      <p:cViewPr varScale="1">
        <p:scale>
          <a:sx n="68" d="100"/>
          <a:sy n="68" d="100"/>
        </p:scale>
        <p:origin x="1434" y="72"/>
      </p:cViewPr>
      <p:guideLst>
        <p:guide orient="horz" pos="249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5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4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3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63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C76CA1-4253-4E5A-9BAA-489222C135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5615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D79DCE6-835F-4076-8745-792A2E36B4F3}" type="slidenum">
              <a:rPr lang="tr-TR" sz="1200" smtClean="0"/>
              <a:pPr/>
              <a:t>7</a:t>
            </a:fld>
            <a:endParaRPr lang="tr-TR" sz="120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B0CF0F0-C427-43C4-AE6A-BC83C7422839}" type="slidenum">
              <a:rPr lang="tr-TR" sz="1200" smtClean="0"/>
              <a:pPr/>
              <a:t>16</a:t>
            </a:fld>
            <a:endParaRPr lang="tr-TR" sz="1200"/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BFA86FD-91FA-4EFD-93BC-2A2F4F20F6F4}" type="slidenum">
              <a:rPr lang="tr-TR" sz="1200" smtClean="0"/>
              <a:pPr/>
              <a:t>17</a:t>
            </a:fld>
            <a:endParaRPr lang="tr-TR" sz="1200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77697B9-39D3-4C7A-B279-4964F2D12401}" type="slidenum">
              <a:rPr lang="tr-TR" sz="1200" smtClean="0"/>
              <a:pPr/>
              <a:t>8</a:t>
            </a:fld>
            <a:endParaRPr lang="tr-TR" sz="120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7CB37FF-67D4-408F-A26D-E9FFB0FCD430}" type="slidenum">
              <a:rPr lang="tr-TR" sz="1200" smtClean="0"/>
              <a:pPr/>
              <a:t>9</a:t>
            </a:fld>
            <a:endParaRPr lang="tr-TR" sz="120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B08F033-C0BE-4C18-A41C-8023E756262D}" type="slidenum">
              <a:rPr lang="tr-TR" sz="1200" smtClean="0"/>
              <a:pPr/>
              <a:t>10</a:t>
            </a:fld>
            <a:endParaRPr lang="tr-TR" sz="1200"/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A757113-CEA3-4D2B-AEB9-A5DE6AF972C9}" type="slidenum">
              <a:rPr lang="tr-TR" sz="1200" smtClean="0"/>
              <a:pPr/>
              <a:t>11</a:t>
            </a:fld>
            <a:endParaRPr lang="tr-TR" sz="1200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2F20A30-382E-42A2-AD17-C25E47AA8A53}" type="slidenum">
              <a:rPr lang="tr-TR" sz="1200" smtClean="0"/>
              <a:pPr/>
              <a:t>12</a:t>
            </a:fld>
            <a:endParaRPr lang="tr-TR" sz="1200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1AEDEF9-229A-4F09-9C8A-965832CBD660}" type="slidenum">
              <a:rPr lang="tr-TR" sz="1200" smtClean="0"/>
              <a:pPr/>
              <a:t>13</a:t>
            </a:fld>
            <a:endParaRPr lang="tr-TR" sz="1200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3752CEA-9A32-46EA-BE29-00CDC2401E65}" type="slidenum">
              <a:rPr lang="tr-TR" sz="1200" smtClean="0"/>
              <a:pPr/>
              <a:t>14</a:t>
            </a:fld>
            <a:endParaRPr lang="tr-TR" sz="1200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5C6710F-CDB6-43EA-AAB4-7887567D4F8E}" type="slidenum">
              <a:rPr lang="tr-TR" sz="1200" smtClean="0"/>
              <a:pPr/>
              <a:t>15</a:t>
            </a:fld>
            <a:endParaRPr lang="tr-TR" sz="1200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8CEAA-BFDF-40F9-AF13-AB95E8A2B3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49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61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42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9934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26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675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73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65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3FC32B-AB89-4667-A7A7-4531B53281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650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1_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E2887-B4D8-428A-9D21-B2B0BEE6B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5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1F23EF-C144-4362-A8E8-2FF6D107E0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985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11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81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950751-E15C-494D-8875-6FA285B7B9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3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A268D-7BEA-49FB-9751-9A9B2186FC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57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035C8-0ADD-4444-BD44-913DDCFC4E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038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FD1239-4209-4D8E-8056-3C4F778D5C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74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25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36F1E8EE-C0A7-4256-8DC7-CE7FB5112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870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  <p:sldLayoutId id="2147483712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6792686" y="17151"/>
            <a:ext cx="2358369" cy="1886921"/>
          </a:xfrm>
        </p:spPr>
        <p:txBody>
          <a:bodyPr/>
          <a:lstStyle/>
          <a:p>
            <a:r>
              <a:rPr lang="tr-TR" dirty="0"/>
              <a:t>6. Ayda Fetüs</a:t>
            </a:r>
          </a:p>
        </p:txBody>
      </p:sp>
      <p:sp>
        <p:nvSpPr>
          <p:cNvPr id="9" name="Metin Yer Tutucusu 8"/>
          <p:cNvSpPr>
            <a:spLocks noGrp="1"/>
          </p:cNvSpPr>
          <p:nvPr>
            <p:ph type="body" sz="half" idx="2"/>
          </p:nvPr>
        </p:nvSpPr>
        <p:spPr>
          <a:xfrm>
            <a:off x="6792686" y="1916832"/>
            <a:ext cx="2351314" cy="4677529"/>
          </a:xfrm>
        </p:spPr>
        <p:txBody>
          <a:bodyPr/>
          <a:lstStyle/>
          <a:p>
            <a:r>
              <a:rPr lang="tr-TR" dirty="0"/>
              <a:t>Gözler açık, iris ayırt edilebiliyor.</a:t>
            </a:r>
            <a:endParaRPr lang="en-US" dirty="0"/>
          </a:p>
        </p:txBody>
      </p:sp>
      <p:pic>
        <p:nvPicPr>
          <p:cNvPr id="5" name="Picture 4" descr="C:\Users\Arcan TIĞRAK\Desktop\the-eyes-are-open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589"/>
          <a:stretch/>
        </p:blipFill>
        <p:spPr bwMode="auto">
          <a:xfrm>
            <a:off x="0" y="620688"/>
            <a:ext cx="6792686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2854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/>
              <a:t>Enfeksiyon</a:t>
            </a:r>
            <a:r>
              <a:rPr lang="en-US" sz="4400" b="1" dirty="0"/>
              <a:t> </a:t>
            </a:r>
            <a:r>
              <a:rPr lang="en-US" sz="4400" b="1" dirty="0" err="1"/>
              <a:t>Hastalıkları</a:t>
            </a:r>
            <a:endParaRPr lang="en-US" sz="4400" b="1" dirty="0"/>
          </a:p>
        </p:txBody>
      </p:sp>
      <p:sp>
        <p:nvSpPr>
          <p:cNvPr id="5632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/>
              <a:t>Kızamıkçık</a:t>
            </a:r>
            <a:r>
              <a:rPr lang="en-US" sz="3600" dirty="0"/>
              <a:t> (Rubella)</a:t>
            </a:r>
          </a:p>
          <a:p>
            <a:r>
              <a:rPr lang="en-US" sz="3600" dirty="0" err="1"/>
              <a:t>Frengi</a:t>
            </a:r>
            <a:r>
              <a:rPr lang="en-US" sz="3600" dirty="0"/>
              <a:t> (Syphilis)</a:t>
            </a:r>
          </a:p>
          <a:p>
            <a:r>
              <a:rPr lang="en-US" sz="3600" dirty="0"/>
              <a:t>Genital Herpes</a:t>
            </a:r>
          </a:p>
          <a:p>
            <a:r>
              <a:rPr lang="en-US" sz="3600" dirty="0"/>
              <a:t>AIDS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/>
              <a:t>Kızamıkçık</a:t>
            </a:r>
            <a:endParaRPr lang="en-US" sz="4400" b="1" dirty="0"/>
          </a:p>
        </p:txBody>
      </p:sp>
      <p:sp>
        <p:nvSpPr>
          <p:cNvPr id="99330" name="Rectangle 2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</a:rPr>
              <a:t>“German Measles” olarak da bilinir. Anne, gebeliğin 3. ve 4. haftalarında yakalanırsa  etki en büyüktür. İkinci aydaki enfeksiyon da tehlikeli olabilir.</a:t>
            </a: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</a:rPr>
              <a:t>1960’ların ortalarındaki bir kızamıkçık salgını, 30,000 yenidoğan ve fetüs ölümüyle sonuçlanmıştır. </a:t>
            </a: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</a:rPr>
              <a:t>Aynı zamanda 20,000 bebekte zihinsel gerilik, körlük, sağırlık, ve kalp sorunları ortaya çıkmıştır.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/>
              <a:t>Frengi</a:t>
            </a:r>
            <a:endParaRPr lang="en-US" sz="4400" b="1" dirty="0"/>
          </a:p>
        </p:txBody>
      </p:sp>
      <p:sp>
        <p:nvSpPr>
          <p:cNvPr id="1013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/>
              <a:t>Frengi</a:t>
            </a:r>
            <a:r>
              <a:rPr lang="en-US" sz="2800" dirty="0"/>
              <a:t>, </a:t>
            </a:r>
            <a:r>
              <a:rPr lang="en-US" sz="2800" dirty="0" err="1"/>
              <a:t>cinsel</a:t>
            </a:r>
            <a:r>
              <a:rPr lang="en-US" sz="2800" dirty="0"/>
              <a:t> </a:t>
            </a:r>
            <a:r>
              <a:rPr lang="en-US" sz="2800" dirty="0" err="1"/>
              <a:t>yolla</a:t>
            </a:r>
            <a:r>
              <a:rPr lang="en-US" sz="2800" dirty="0"/>
              <a:t> </a:t>
            </a:r>
            <a:r>
              <a:rPr lang="en-US" sz="2800" dirty="0" err="1"/>
              <a:t>bulaşan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hastalıktır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Döllenmeden</a:t>
            </a:r>
            <a:r>
              <a:rPr lang="en-US" sz="2800" dirty="0"/>
              <a:t> </a:t>
            </a:r>
            <a:r>
              <a:rPr lang="en-US" sz="2800" dirty="0" err="1"/>
              <a:t>sonraki</a:t>
            </a:r>
            <a:r>
              <a:rPr lang="en-US" sz="2800" dirty="0"/>
              <a:t> 4 ay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sonrasında</a:t>
            </a:r>
            <a:r>
              <a:rPr lang="en-US" sz="2800" dirty="0"/>
              <a:t> </a:t>
            </a:r>
            <a:r>
              <a:rPr lang="en-US" sz="2800" dirty="0" err="1"/>
              <a:t>gelişime</a:t>
            </a:r>
            <a:r>
              <a:rPr lang="en-US" sz="2800" dirty="0"/>
              <a:t> </a:t>
            </a:r>
            <a:r>
              <a:rPr lang="en-US" sz="2800" dirty="0" err="1"/>
              <a:t>daha</a:t>
            </a:r>
            <a:r>
              <a:rPr lang="en-US" sz="2800" dirty="0"/>
              <a:t> </a:t>
            </a:r>
            <a:r>
              <a:rPr lang="en-US" sz="2800" dirty="0" err="1"/>
              <a:t>fazla</a:t>
            </a:r>
            <a:r>
              <a:rPr lang="en-US" sz="2800" dirty="0"/>
              <a:t> </a:t>
            </a:r>
            <a:r>
              <a:rPr lang="en-US" sz="2800" dirty="0" err="1"/>
              <a:t>zarar</a:t>
            </a:r>
            <a:r>
              <a:rPr lang="en-US" sz="2800" dirty="0"/>
              <a:t> </a:t>
            </a:r>
            <a:r>
              <a:rPr lang="en-US" sz="2800" dirty="0" err="1"/>
              <a:t>verir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Biçimlenmiş</a:t>
            </a:r>
            <a:r>
              <a:rPr lang="en-US" sz="2800" dirty="0"/>
              <a:t> </a:t>
            </a:r>
            <a:r>
              <a:rPr lang="en-US" sz="2800" dirty="0" err="1"/>
              <a:t>organlara</a:t>
            </a:r>
            <a:r>
              <a:rPr lang="en-US" sz="2800" dirty="0"/>
              <a:t> </a:t>
            </a:r>
            <a:r>
              <a:rPr lang="en-US" sz="2800" dirty="0" err="1"/>
              <a:t>zarar</a:t>
            </a:r>
            <a:r>
              <a:rPr lang="en-US" sz="2800" dirty="0"/>
              <a:t> </a:t>
            </a:r>
            <a:r>
              <a:rPr lang="en-US" sz="2800" dirty="0" err="1"/>
              <a:t>verir</a:t>
            </a:r>
            <a:r>
              <a:rPr lang="tr-TR" sz="2800" dirty="0"/>
              <a:t>,</a:t>
            </a:r>
            <a:r>
              <a:rPr lang="en-US" sz="2800" dirty="0"/>
              <a:t> </a:t>
            </a:r>
            <a:r>
              <a:rPr lang="en-US" sz="2800" dirty="0" err="1"/>
              <a:t>göz</a:t>
            </a:r>
            <a:r>
              <a:rPr lang="en-US" sz="2800" dirty="0"/>
              <a:t> </a:t>
            </a:r>
            <a:r>
              <a:rPr lang="en-US" sz="2800" dirty="0" err="1"/>
              <a:t>lezyonu</a:t>
            </a:r>
            <a:r>
              <a:rPr lang="en-US" sz="2800" dirty="0"/>
              <a:t> </a:t>
            </a:r>
            <a:r>
              <a:rPr lang="en-US" sz="2800" dirty="0" err="1"/>
              <a:t>körlüğe</a:t>
            </a:r>
            <a:r>
              <a:rPr lang="en-US" sz="2800" dirty="0"/>
              <a:t> </a:t>
            </a:r>
            <a:r>
              <a:rPr lang="en-US" sz="2800" dirty="0" err="1"/>
              <a:t>yol</a:t>
            </a:r>
            <a:r>
              <a:rPr lang="en-US" sz="2800" dirty="0"/>
              <a:t> </a:t>
            </a:r>
            <a:r>
              <a:rPr lang="en-US" sz="2800" dirty="0" err="1"/>
              <a:t>açabilir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Eğer</a:t>
            </a:r>
            <a:r>
              <a:rPr lang="en-US" sz="2800" dirty="0"/>
              <a:t> </a:t>
            </a:r>
            <a:r>
              <a:rPr lang="en-US" sz="2800" dirty="0" err="1"/>
              <a:t>doğum</a:t>
            </a:r>
            <a:r>
              <a:rPr lang="en-US" sz="2800" dirty="0"/>
              <a:t> </a:t>
            </a:r>
            <a:r>
              <a:rPr lang="en-US" sz="2800" dirty="0" err="1"/>
              <a:t>sırasında</a:t>
            </a:r>
            <a:r>
              <a:rPr lang="en-US" sz="2800" dirty="0"/>
              <a:t> </a:t>
            </a:r>
            <a:r>
              <a:rPr lang="en-US" sz="2800" dirty="0" err="1"/>
              <a:t>ortaya</a:t>
            </a:r>
            <a:r>
              <a:rPr lang="en-US" sz="2800" dirty="0"/>
              <a:t> </a:t>
            </a:r>
            <a:r>
              <a:rPr lang="en-US" sz="2800" dirty="0" err="1"/>
              <a:t>çıkarsa</a:t>
            </a:r>
            <a:r>
              <a:rPr lang="en-US" sz="2800" dirty="0"/>
              <a:t> </a:t>
            </a:r>
            <a:r>
              <a:rPr lang="en-US" sz="2800" dirty="0" err="1"/>
              <a:t>merkezi</a:t>
            </a:r>
            <a:r>
              <a:rPr lang="en-US" sz="2800" dirty="0"/>
              <a:t> </a:t>
            </a:r>
            <a:r>
              <a:rPr lang="en-US" sz="2800" dirty="0" err="1"/>
              <a:t>sinir</a:t>
            </a:r>
            <a:r>
              <a:rPr lang="en-US" sz="2800" dirty="0"/>
              <a:t> </a:t>
            </a:r>
            <a:r>
              <a:rPr lang="en-US" sz="2800" dirty="0" err="1"/>
              <a:t>sistemi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sindirim</a:t>
            </a:r>
            <a:r>
              <a:rPr lang="en-US" sz="2800" dirty="0"/>
              <a:t> </a:t>
            </a:r>
            <a:r>
              <a:rPr lang="en-US" sz="2800" dirty="0" err="1"/>
              <a:t>sisteminde</a:t>
            </a:r>
            <a:r>
              <a:rPr lang="en-US" sz="2800" dirty="0"/>
              <a:t> </a:t>
            </a:r>
            <a:r>
              <a:rPr lang="en-US" sz="2800" dirty="0" err="1"/>
              <a:t>sorunlara</a:t>
            </a:r>
            <a:r>
              <a:rPr lang="en-US" sz="2800" dirty="0"/>
              <a:t> </a:t>
            </a:r>
            <a:r>
              <a:rPr lang="en-US" sz="2800" dirty="0" err="1"/>
              <a:t>yol</a:t>
            </a:r>
            <a:r>
              <a:rPr lang="en-US" sz="2800" dirty="0"/>
              <a:t> </a:t>
            </a:r>
            <a:r>
              <a:rPr lang="en-US" sz="2800" dirty="0" err="1"/>
              <a:t>açabilir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Genital </a:t>
            </a:r>
            <a:r>
              <a:rPr lang="en-US" sz="4400" b="1" dirty="0" err="1"/>
              <a:t>Uçuklar</a:t>
            </a:r>
            <a:endParaRPr lang="en-US" sz="4400" b="1" dirty="0"/>
          </a:p>
        </p:txBody>
      </p:sp>
      <p:sp>
        <p:nvSpPr>
          <p:cNvPr id="10342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/>
              <a:t>Bebek</a:t>
            </a:r>
            <a:r>
              <a:rPr lang="en-US" sz="2800" dirty="0"/>
              <a:t> </a:t>
            </a:r>
            <a:r>
              <a:rPr lang="en-US" sz="2800" dirty="0" err="1"/>
              <a:t>doğum</a:t>
            </a:r>
            <a:r>
              <a:rPr lang="en-US" sz="2800" dirty="0"/>
              <a:t> </a:t>
            </a:r>
            <a:r>
              <a:rPr lang="en-US" sz="2800" dirty="0" err="1"/>
              <a:t>kanalından</a:t>
            </a:r>
            <a:r>
              <a:rPr lang="en-US" sz="2800" dirty="0"/>
              <a:t> </a:t>
            </a:r>
            <a:r>
              <a:rPr lang="en-US" sz="2800" dirty="0" err="1"/>
              <a:t>geçerken</a:t>
            </a:r>
            <a:r>
              <a:rPr lang="en-US" sz="2800" dirty="0"/>
              <a:t> </a:t>
            </a:r>
            <a:r>
              <a:rPr lang="en-US" sz="2800" dirty="0" err="1"/>
              <a:t>anneden</a:t>
            </a:r>
            <a:r>
              <a:rPr lang="en-US" sz="2800" dirty="0"/>
              <a:t> </a:t>
            </a:r>
            <a:r>
              <a:rPr lang="en-US" sz="2800" dirty="0" err="1"/>
              <a:t>alabilir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Böyle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durumda</a:t>
            </a:r>
            <a:r>
              <a:rPr lang="en-US" sz="2800" dirty="0"/>
              <a:t> </a:t>
            </a:r>
            <a:r>
              <a:rPr lang="en-US" sz="2800" dirty="0" err="1"/>
              <a:t>bebeklerin</a:t>
            </a:r>
            <a:r>
              <a:rPr lang="en-US" sz="2800" dirty="0"/>
              <a:t> 1/3’i </a:t>
            </a:r>
            <a:r>
              <a:rPr lang="en-US" sz="2800" dirty="0" err="1"/>
              <a:t>ölür</a:t>
            </a:r>
            <a:r>
              <a:rPr lang="en-US" sz="2800" dirty="0"/>
              <a:t>. </a:t>
            </a:r>
          </a:p>
          <a:p>
            <a:r>
              <a:rPr lang="en-US" sz="2800" dirty="0"/>
              <a:t>1/4’inde </a:t>
            </a:r>
            <a:r>
              <a:rPr lang="en-US" sz="2800" dirty="0" err="1"/>
              <a:t>beyin</a:t>
            </a:r>
            <a:r>
              <a:rPr lang="en-US" sz="2800" dirty="0"/>
              <a:t> </a:t>
            </a:r>
            <a:r>
              <a:rPr lang="en-US" sz="2800" dirty="0" err="1"/>
              <a:t>hasarı</a:t>
            </a:r>
            <a:r>
              <a:rPr lang="en-US" sz="2800" dirty="0"/>
              <a:t> </a:t>
            </a:r>
            <a:r>
              <a:rPr lang="en-US" sz="2800" dirty="0" err="1"/>
              <a:t>ortaya</a:t>
            </a:r>
            <a:r>
              <a:rPr lang="en-US" sz="2800" dirty="0"/>
              <a:t> </a:t>
            </a:r>
            <a:r>
              <a:rPr lang="en-US" sz="2800" dirty="0" err="1"/>
              <a:t>çıkar</a:t>
            </a:r>
            <a:r>
              <a:rPr lang="en-US" sz="2800" dirty="0"/>
              <a:t>. </a:t>
            </a:r>
          </a:p>
          <a:p>
            <a:r>
              <a:rPr lang="en-US" sz="2800" dirty="0"/>
              <a:t>Genital </a:t>
            </a:r>
            <a:r>
              <a:rPr lang="en-US" sz="2800" dirty="0" err="1"/>
              <a:t>uçuk</a:t>
            </a:r>
            <a:r>
              <a:rPr lang="en-US" sz="2800" dirty="0"/>
              <a:t> </a:t>
            </a:r>
            <a:r>
              <a:rPr lang="en-US" sz="2800" dirty="0" err="1"/>
              <a:t>doğuma</a:t>
            </a:r>
            <a:r>
              <a:rPr lang="en-US" sz="2800" dirty="0"/>
              <a:t> </a:t>
            </a:r>
            <a:r>
              <a:rPr lang="en-US" sz="2800" dirty="0" err="1"/>
              <a:t>yakın</a:t>
            </a:r>
            <a:r>
              <a:rPr lang="en-US" sz="2800" dirty="0"/>
              <a:t> </a:t>
            </a:r>
            <a:r>
              <a:rPr lang="en-US" sz="2800" dirty="0" err="1"/>
              <a:t>saptanırsa</a:t>
            </a:r>
            <a:r>
              <a:rPr lang="en-US" sz="2800" dirty="0"/>
              <a:t> </a:t>
            </a:r>
            <a:r>
              <a:rPr lang="en-US" sz="2800" dirty="0" err="1"/>
              <a:t>bebek</a:t>
            </a:r>
            <a:r>
              <a:rPr lang="en-US" sz="2800" dirty="0"/>
              <a:t> </a:t>
            </a:r>
            <a:r>
              <a:rPr lang="en-US" sz="2800" dirty="0" err="1"/>
              <a:t>sezeryanla</a:t>
            </a:r>
            <a:r>
              <a:rPr lang="en-US" sz="2800" dirty="0"/>
              <a:t> </a:t>
            </a:r>
            <a:r>
              <a:rPr lang="en-US" sz="2800" dirty="0" err="1"/>
              <a:t>alınarak</a:t>
            </a:r>
            <a:r>
              <a:rPr lang="en-US" sz="2800" dirty="0"/>
              <a:t> </a:t>
            </a:r>
            <a:r>
              <a:rPr lang="en-US" sz="2800" dirty="0" err="1"/>
              <a:t>sağlığı</a:t>
            </a:r>
            <a:r>
              <a:rPr lang="en-US" sz="2800" dirty="0"/>
              <a:t> </a:t>
            </a:r>
            <a:r>
              <a:rPr lang="en-US" sz="2800" dirty="0" err="1"/>
              <a:t>korunur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AIDS</a:t>
            </a:r>
          </a:p>
        </p:txBody>
      </p:sp>
      <p:sp>
        <p:nvSpPr>
          <p:cNvPr id="105474" name="Rectangle 2"/>
          <p:cNvSpPr>
            <a:spLocks noGrp="1" noChangeArrowheads="1"/>
          </p:cNvSpPr>
          <p:nvPr>
            <p:ph idx="1"/>
          </p:nvPr>
        </p:nvSpPr>
        <p:spPr>
          <a:xfrm>
            <a:off x="467544" y="1916832"/>
            <a:ext cx="8352928" cy="4464496"/>
          </a:xfrm>
        </p:spPr>
        <p:txBody>
          <a:bodyPr rtlCol="0">
            <a:noAutofit/>
          </a:bodyPr>
          <a:lstStyle/>
          <a:p>
            <a:pPr marL="776923" lvl="1" indent="-365760" fontAlgn="auto">
              <a:spcAft>
                <a:spcPts val="0"/>
              </a:spcAft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AIDS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cinsel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yolla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bulaşan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hastalıktır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vücudun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bağışıklık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sistemini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bozar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anne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doğacak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bebeği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üç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yolla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enfekte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edebilir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pPr marL="777240" lvl="1" indent="-365760" fontAlgn="auto"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doğum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sırasında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plasentayla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777240" lvl="1" indent="-365760" fontAlgn="auto"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doğum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sırasında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annenin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beden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sıvısıyla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temas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sonucu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777240" lvl="1" indent="-365760" fontAlgn="auto"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doğumdan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sonra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emzirmeyle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Hasta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anneden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doğan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bebekler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777240" lvl="1" indent="-365760" fontAlgn="auto"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enfektedir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belirti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gösterirler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777240" lvl="1" indent="-365760" fontAlgn="auto"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enfektedir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fakat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belirti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göstermez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belirtiler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15 ay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içinde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gelişir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 </a:t>
            </a:r>
          </a:p>
          <a:p>
            <a:pPr marL="777240" lvl="1" indent="-365760" fontAlgn="auto">
              <a:spcAft>
                <a:spcPts val="0"/>
              </a:spcAft>
              <a:defRPr/>
            </a:pP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enfekte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olmayabilir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/>
              <a:t>Duygusal</a:t>
            </a:r>
            <a:r>
              <a:rPr lang="en-US" sz="4400" b="1" dirty="0"/>
              <a:t> Durum </a:t>
            </a:r>
            <a:r>
              <a:rPr lang="en-US" sz="4400" b="1" dirty="0" err="1"/>
              <a:t>ve</a:t>
            </a:r>
            <a:r>
              <a:rPr lang="en-US" sz="4400" b="1" dirty="0"/>
              <a:t> </a:t>
            </a:r>
            <a:r>
              <a:rPr lang="en-US" sz="4400" b="1" dirty="0" err="1"/>
              <a:t>Stres</a:t>
            </a:r>
            <a:endParaRPr lang="en-US" sz="4400" b="1" dirty="0"/>
          </a:p>
        </p:txBody>
      </p:sp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>
          <a:xfrm>
            <a:off x="827584" y="2564904"/>
            <a:ext cx="7617916" cy="3561259"/>
          </a:xfrm>
        </p:spPr>
        <p:txBody>
          <a:bodyPr/>
          <a:lstStyle/>
          <a:p>
            <a:r>
              <a:rPr lang="en-US" sz="3600" dirty="0" err="1"/>
              <a:t>Gebelik</a:t>
            </a:r>
            <a:r>
              <a:rPr lang="en-US" sz="3600" dirty="0"/>
              <a:t> </a:t>
            </a:r>
            <a:r>
              <a:rPr lang="tr-TR" sz="3600" dirty="0"/>
              <a:t>ü</a:t>
            </a:r>
            <a:r>
              <a:rPr lang="en-US" sz="3600" dirty="0" err="1"/>
              <a:t>zerindeki</a:t>
            </a:r>
            <a:r>
              <a:rPr lang="en-US" sz="3600" dirty="0"/>
              <a:t> </a:t>
            </a:r>
            <a:r>
              <a:rPr lang="tr-TR" sz="3600" dirty="0"/>
              <a:t>e</a:t>
            </a:r>
            <a:r>
              <a:rPr lang="en-US" sz="3600" dirty="0" err="1"/>
              <a:t>tkileri</a:t>
            </a:r>
            <a:endParaRPr lang="tr-TR" sz="3600" dirty="0"/>
          </a:p>
          <a:p>
            <a:endParaRPr lang="en-US" sz="3600" dirty="0"/>
          </a:p>
          <a:p>
            <a:r>
              <a:rPr lang="en-US" sz="3600" dirty="0" err="1"/>
              <a:t>Doğum</a:t>
            </a:r>
            <a:r>
              <a:rPr lang="en-US" sz="3600" dirty="0"/>
              <a:t> </a:t>
            </a:r>
            <a:r>
              <a:rPr lang="en-US" sz="3600" dirty="0" err="1"/>
              <a:t>üzerindeki</a:t>
            </a:r>
            <a:r>
              <a:rPr lang="en-US" sz="3600" dirty="0"/>
              <a:t> </a:t>
            </a:r>
            <a:r>
              <a:rPr lang="en-US" sz="3600" dirty="0" err="1"/>
              <a:t>etkileri</a:t>
            </a:r>
            <a:endParaRPr lang="en-US" sz="3600" dirty="0"/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6477000" y="4038600"/>
          <a:ext cx="2286000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4" name="Clip" r:id="rId4" imgW="1709928" imgH="1606601" progId="">
                  <p:embed/>
                </p:oleObj>
              </mc:Choice>
              <mc:Fallback>
                <p:oleObj name="Clip" r:id="rId4" imgW="1709928" imgH="1606601" progId="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038600"/>
                        <a:ext cx="2286000" cy="251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/>
              <a:t>Gebelikte</a:t>
            </a:r>
            <a:r>
              <a:rPr lang="en-US" sz="4400" b="1" dirty="0"/>
              <a:t> </a:t>
            </a:r>
            <a:r>
              <a:rPr lang="en-US" sz="4400" b="1" dirty="0" err="1"/>
              <a:t>Stresin</a:t>
            </a:r>
            <a:r>
              <a:rPr lang="en-US" sz="4400" b="1" dirty="0"/>
              <a:t> </a:t>
            </a:r>
            <a:r>
              <a:rPr lang="en-US" sz="4400" b="1" dirty="0" err="1"/>
              <a:t>Etkileri</a:t>
            </a:r>
            <a:endParaRPr lang="en-US" sz="4400" b="1" dirty="0"/>
          </a:p>
        </p:txBody>
      </p:sp>
      <p:sp>
        <p:nvSpPr>
          <p:cNvPr id="11571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/>
              <a:t>Annenin</a:t>
            </a:r>
            <a:r>
              <a:rPr lang="en-US" sz="2800" dirty="0"/>
              <a:t> </a:t>
            </a:r>
            <a:r>
              <a:rPr lang="en-US" sz="2800" dirty="0" err="1"/>
              <a:t>stresi</a:t>
            </a:r>
            <a:r>
              <a:rPr lang="en-US" sz="2800" dirty="0"/>
              <a:t> </a:t>
            </a:r>
            <a:r>
              <a:rPr lang="en-US" sz="2800" dirty="0" err="1"/>
              <a:t>bebeği</a:t>
            </a:r>
            <a:r>
              <a:rPr lang="en-US" sz="2800" dirty="0"/>
              <a:t> </a:t>
            </a:r>
            <a:r>
              <a:rPr lang="en-US" sz="2800" dirty="0" err="1"/>
              <a:t>etkileyebilir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Gebe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kadın</a:t>
            </a:r>
            <a:r>
              <a:rPr lang="en-US" sz="2800" dirty="0"/>
              <a:t> </a:t>
            </a:r>
            <a:r>
              <a:rPr lang="en-US" sz="2800" dirty="0" err="1"/>
              <a:t>yoğun</a:t>
            </a:r>
            <a:r>
              <a:rPr lang="en-US" sz="2800" dirty="0"/>
              <a:t> </a:t>
            </a:r>
            <a:r>
              <a:rPr lang="en-US" sz="2800" dirty="0" err="1"/>
              <a:t>kaygı</a:t>
            </a:r>
            <a:r>
              <a:rPr lang="en-US" sz="2800" dirty="0"/>
              <a:t> </a:t>
            </a:r>
            <a:r>
              <a:rPr lang="en-US" sz="2800" dirty="0" err="1"/>
              <a:t>ya</a:t>
            </a:r>
            <a:r>
              <a:rPr lang="en-US" sz="2800" dirty="0"/>
              <a:t> </a:t>
            </a:r>
            <a:r>
              <a:rPr lang="en-US" sz="2800" dirty="0" err="1"/>
              <a:t>da</a:t>
            </a:r>
            <a:r>
              <a:rPr lang="en-US" sz="2800" dirty="0"/>
              <a:t> </a:t>
            </a:r>
            <a:r>
              <a:rPr lang="en-US" sz="2800" dirty="0" err="1"/>
              <a:t>korku</a:t>
            </a:r>
            <a:r>
              <a:rPr lang="en-US" sz="2800" dirty="0"/>
              <a:t> </a:t>
            </a:r>
            <a:r>
              <a:rPr lang="en-US" sz="2800" dirty="0" err="1"/>
              <a:t>gibi</a:t>
            </a:r>
            <a:r>
              <a:rPr lang="en-US" sz="2800" dirty="0"/>
              <a:t> </a:t>
            </a:r>
            <a:r>
              <a:rPr lang="en-US" sz="2800" dirty="0" err="1"/>
              <a:t>duygular</a:t>
            </a:r>
            <a:r>
              <a:rPr lang="en-US" sz="2800" dirty="0"/>
              <a:t> </a:t>
            </a:r>
            <a:r>
              <a:rPr lang="en-US" sz="2800" dirty="0" err="1"/>
              <a:t>yaşadığında</a:t>
            </a:r>
            <a:r>
              <a:rPr lang="en-US" sz="2800" dirty="0"/>
              <a:t> </a:t>
            </a:r>
            <a:r>
              <a:rPr lang="en-US" sz="2800" dirty="0" err="1"/>
              <a:t>fizyolojik</a:t>
            </a:r>
            <a:r>
              <a:rPr lang="en-US" sz="2800" dirty="0"/>
              <a:t> </a:t>
            </a:r>
            <a:r>
              <a:rPr lang="en-US" sz="2800" dirty="0" err="1"/>
              <a:t>değişmeler</a:t>
            </a:r>
            <a:r>
              <a:rPr lang="en-US" sz="2800" dirty="0"/>
              <a:t> </a:t>
            </a:r>
            <a:r>
              <a:rPr lang="en-US" sz="2800" dirty="0" err="1"/>
              <a:t>ortaya</a:t>
            </a:r>
            <a:r>
              <a:rPr lang="en-US" sz="2800" dirty="0"/>
              <a:t> </a:t>
            </a:r>
            <a:r>
              <a:rPr lang="en-US" sz="2800" dirty="0" err="1"/>
              <a:t>çıkar</a:t>
            </a:r>
            <a:r>
              <a:rPr lang="en-US" sz="2800" dirty="0"/>
              <a:t>. </a:t>
            </a:r>
          </a:p>
          <a:p>
            <a:pPr lvl="1"/>
            <a:r>
              <a:rPr lang="en-US" dirty="0" err="1"/>
              <a:t>solunum</a:t>
            </a:r>
            <a:endParaRPr lang="en-US" dirty="0"/>
          </a:p>
          <a:p>
            <a:pPr lvl="1"/>
            <a:r>
              <a:rPr lang="en-US" dirty="0"/>
              <a:t>adrenalin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benzeri</a:t>
            </a:r>
            <a:r>
              <a:rPr lang="en-US" dirty="0"/>
              <a:t> </a:t>
            </a:r>
            <a:r>
              <a:rPr lang="en-US" dirty="0" err="1"/>
              <a:t>salgılar</a:t>
            </a:r>
            <a:endParaRPr lang="en-US" dirty="0"/>
          </a:p>
          <a:p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n-US" sz="2800" dirty="0" err="1"/>
              <a:t>bunlar</a:t>
            </a:r>
            <a:r>
              <a:rPr lang="en-US" sz="2800" dirty="0"/>
              <a:t> </a:t>
            </a:r>
            <a:r>
              <a:rPr lang="en-US" sz="2800" dirty="0" err="1"/>
              <a:t>rahime</a:t>
            </a:r>
            <a:r>
              <a:rPr lang="en-US" sz="2800" dirty="0"/>
              <a:t> </a:t>
            </a:r>
            <a:r>
              <a:rPr lang="en-US" sz="2800" dirty="0" err="1"/>
              <a:t>kan</a:t>
            </a:r>
            <a:r>
              <a:rPr lang="en-US" sz="2800" dirty="0"/>
              <a:t> </a:t>
            </a:r>
            <a:r>
              <a:rPr lang="en-US" sz="2800" dirty="0" err="1"/>
              <a:t>akışını</a:t>
            </a:r>
            <a:r>
              <a:rPr lang="en-US" sz="2800" dirty="0"/>
              <a:t> </a:t>
            </a:r>
            <a:r>
              <a:rPr lang="en-US" sz="2800" dirty="0" err="1"/>
              <a:t>sınırlayarak</a:t>
            </a:r>
            <a:r>
              <a:rPr lang="en-US" sz="2800" dirty="0"/>
              <a:t> </a:t>
            </a:r>
            <a:r>
              <a:rPr lang="en-US" sz="2800" dirty="0" err="1"/>
              <a:t>fetüse</a:t>
            </a:r>
            <a:r>
              <a:rPr lang="en-US" sz="2800" dirty="0"/>
              <a:t> </a:t>
            </a:r>
            <a:r>
              <a:rPr lang="en-US" sz="2800" dirty="0" err="1"/>
              <a:t>yeterli</a:t>
            </a:r>
            <a:r>
              <a:rPr lang="en-US" sz="2800" dirty="0"/>
              <a:t> </a:t>
            </a:r>
            <a:r>
              <a:rPr lang="en-US" sz="2800" dirty="0" err="1"/>
              <a:t>oksijen</a:t>
            </a:r>
            <a:r>
              <a:rPr lang="en-US" sz="2800" dirty="0"/>
              <a:t> </a:t>
            </a:r>
            <a:r>
              <a:rPr lang="en-US" sz="2800" dirty="0" err="1"/>
              <a:t>gitmesini</a:t>
            </a:r>
            <a:r>
              <a:rPr lang="en-US" sz="2800" dirty="0"/>
              <a:t> </a:t>
            </a:r>
            <a:r>
              <a:rPr lang="en-US" sz="2800" dirty="0" err="1"/>
              <a:t>engelleyebilir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err="1"/>
              <a:t>Annenin</a:t>
            </a:r>
            <a:r>
              <a:rPr lang="en-US" sz="4400" b="1" dirty="0"/>
              <a:t> </a:t>
            </a:r>
            <a:r>
              <a:rPr lang="en-US" sz="4400" b="1" dirty="0" err="1"/>
              <a:t>Yaşı</a:t>
            </a:r>
            <a:endParaRPr lang="en-US" sz="4400" b="1" dirty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/>
              <a:t>Ergen</a:t>
            </a:r>
            <a:r>
              <a:rPr lang="tr-TR" sz="3600" dirty="0"/>
              <a:t> annelik</a:t>
            </a:r>
          </a:p>
          <a:p>
            <a:endParaRPr lang="en-US" sz="3600" dirty="0"/>
          </a:p>
          <a:p>
            <a:r>
              <a:rPr lang="en-US" sz="3600" dirty="0" err="1"/>
              <a:t>Otuzlar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en-US" sz="3600" dirty="0"/>
              <a:t> </a:t>
            </a:r>
            <a:r>
              <a:rPr lang="en-US" sz="3600" dirty="0" err="1"/>
              <a:t>ötesi</a:t>
            </a:r>
            <a:endParaRPr lang="en-US" sz="3600" dirty="0"/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6858000" y="2895600"/>
          <a:ext cx="15240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96" name="Clip" r:id="rId4" imgW="859536" imgH="1820570" progId="">
                  <p:embed/>
                </p:oleObj>
              </mc:Choice>
              <mc:Fallback>
                <p:oleObj name="Clip" r:id="rId4" imgW="859536" imgH="1820570" progId="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895600"/>
                        <a:ext cx="1524000" cy="30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6"/>
          <p:cNvSpPr>
            <a:spLocks noGrp="1"/>
          </p:cNvSpPr>
          <p:nvPr>
            <p:ph type="title"/>
          </p:nvPr>
        </p:nvSpPr>
        <p:spPr>
          <a:xfrm>
            <a:off x="6937829" y="17151"/>
            <a:ext cx="2213226" cy="1886921"/>
          </a:xfrm>
        </p:spPr>
        <p:txBody>
          <a:bodyPr/>
          <a:lstStyle/>
          <a:p>
            <a:r>
              <a:rPr lang="tr-TR" dirty="0"/>
              <a:t>7. Ayda Fetüs</a:t>
            </a:r>
          </a:p>
        </p:txBody>
      </p:sp>
      <p:sp>
        <p:nvSpPr>
          <p:cNvPr id="9" name="Metin Yer Tutucusu 8"/>
          <p:cNvSpPr>
            <a:spLocks noGrp="1"/>
          </p:cNvSpPr>
          <p:nvPr>
            <p:ph type="body" sz="half" idx="2"/>
          </p:nvPr>
        </p:nvSpPr>
        <p:spPr>
          <a:xfrm>
            <a:off x="6937828" y="1916832"/>
            <a:ext cx="2206171" cy="4677529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tr-TR" dirty="0"/>
              <a:t>Göz</a:t>
            </a:r>
            <a:endParaRPr lang="en-US" dirty="0"/>
          </a:p>
          <a:p>
            <a:r>
              <a:rPr lang="en-US" dirty="0"/>
              <a:t>2. </a:t>
            </a:r>
            <a:r>
              <a:rPr lang="tr-TR" dirty="0"/>
              <a:t>Ağız</a:t>
            </a:r>
            <a:endParaRPr lang="en-US" dirty="0"/>
          </a:p>
          <a:p>
            <a:r>
              <a:rPr lang="en-US" dirty="0"/>
              <a:t>3. </a:t>
            </a:r>
            <a:r>
              <a:rPr lang="tr-TR" dirty="0"/>
              <a:t>Çene</a:t>
            </a:r>
            <a:endParaRPr lang="en-US" dirty="0"/>
          </a:p>
          <a:p>
            <a:r>
              <a:rPr lang="en-US" dirty="0"/>
              <a:t>4. </a:t>
            </a:r>
            <a:r>
              <a:rPr lang="tr-TR" dirty="0"/>
              <a:t>Göğüs kafesi</a:t>
            </a:r>
            <a:endParaRPr lang="en-US" dirty="0"/>
          </a:p>
          <a:p>
            <a:r>
              <a:rPr lang="en-US" dirty="0"/>
              <a:t>5. </a:t>
            </a:r>
            <a:r>
              <a:rPr lang="tr-TR" dirty="0"/>
              <a:t>Alın</a:t>
            </a:r>
            <a:endParaRPr lang="en-US" dirty="0"/>
          </a:p>
          <a:p>
            <a:r>
              <a:rPr lang="en-US" dirty="0"/>
              <a:t>6. </a:t>
            </a:r>
            <a:r>
              <a:rPr lang="tr-TR" dirty="0"/>
              <a:t>Burun</a:t>
            </a:r>
            <a:endParaRPr lang="en-US" dirty="0"/>
          </a:p>
        </p:txBody>
      </p:sp>
      <p:pic>
        <p:nvPicPr>
          <p:cNvPr id="207875" name="Picture 3" descr="C:\Users\Arcan TIĞRAK\Desktop\the-face-at-7-months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97"/>
          <a:stretch/>
        </p:blipFill>
        <p:spPr bwMode="auto">
          <a:xfrm>
            <a:off x="0" y="476672"/>
            <a:ext cx="6937829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9589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5877272"/>
            <a:ext cx="8424936" cy="662785"/>
          </a:xfrm>
        </p:spPr>
        <p:txBody>
          <a:bodyPr/>
          <a:lstStyle/>
          <a:p>
            <a:pPr algn="ctr"/>
            <a:r>
              <a:rPr lang="tr-TR" dirty="0"/>
              <a:t>Dil Çıkarıyor :D (7 ay 3 haftalık)</a:t>
            </a:r>
          </a:p>
        </p:txBody>
      </p:sp>
      <p:pic>
        <p:nvPicPr>
          <p:cNvPr id="208898" name="Picture 2" descr="C:\Users\Arcan TIĞRAK\Desktop\here-comes-the-tongu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04664"/>
            <a:ext cx="6991251" cy="512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09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77731" y="5808607"/>
            <a:ext cx="7767021" cy="644729"/>
          </a:xfrm>
        </p:spPr>
        <p:txBody>
          <a:bodyPr/>
          <a:lstStyle/>
          <a:p>
            <a:r>
              <a:rPr lang="tr-TR" dirty="0"/>
              <a:t>8 ay 3 haftalık fetüs</a:t>
            </a:r>
          </a:p>
        </p:txBody>
      </p:sp>
      <p:pic>
        <p:nvPicPr>
          <p:cNvPr id="209923" name="Picture 3" descr="C:\Users\Arcan TIĞRAK\Desktop\content-before-birt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8639"/>
            <a:ext cx="7848872" cy="5754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603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8489" y="5733256"/>
            <a:ext cx="7767021" cy="644729"/>
          </a:xfrm>
        </p:spPr>
        <p:txBody>
          <a:bodyPr/>
          <a:lstStyle/>
          <a:p>
            <a:r>
              <a:rPr lang="tr-TR" dirty="0"/>
              <a:t>9 aylık fetüs doğuma hazır</a:t>
            </a:r>
          </a:p>
        </p:txBody>
      </p:sp>
      <p:pic>
        <p:nvPicPr>
          <p:cNvPr id="210946" name="Picture 2" descr="C:\Users\Arcan TIĞRAK\Desktop\ready-for-birth-and-beyon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05002"/>
            <a:ext cx="7056784" cy="5170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2693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İnsanın Doğum Öncesi Gelişimi</a:t>
            </a:r>
          </a:p>
        </p:txBody>
      </p:sp>
      <p:pic>
        <p:nvPicPr>
          <p:cNvPr id="4" name="Picture 2" descr="C:\Users\Arcan TIĞRAK\Desktop\Fetal_length_and_weight_chan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132855"/>
            <a:ext cx="6120680" cy="452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55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tr-TR" sz="4400" b="1" dirty="0" err="1"/>
              <a:t>Teratoloji</a:t>
            </a:r>
            <a:endParaRPr lang="tr-TR" sz="4400" b="1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idx="1"/>
          </p:nvPr>
        </p:nvSpPr>
        <p:spPr>
          <a:xfrm>
            <a:off x="539552" y="1700808"/>
            <a:ext cx="8460432" cy="5361384"/>
          </a:xfrm>
        </p:spPr>
        <p:txBody>
          <a:bodyPr rtlCol="0">
            <a:normAutofit fontScale="92500" lnSpcReduction="10000"/>
          </a:bodyPr>
          <a:lstStyle/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Teratoloji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Doğum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kusurlarının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nedenlerini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inceleyen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çalışma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alanı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Teratojen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doğum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kusuruna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yol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açan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herhangi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madde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Sayısız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teratojen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vardır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bu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yüzden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hemen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hemen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her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fetüs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en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azından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bazılarına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maruz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kalabilir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Belirli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teratojenler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genellikle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spesifik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doğum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kusurlarına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yol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açmazlar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teratojenin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etkisini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göstermesi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uzun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zaman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alabilir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365760" indent="-365760" fontAlgn="auto"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Bütün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potansiyel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etkilerin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yaklaşık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yalnızca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yarısı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doğumda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ortaya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çıkar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err="1">
                <a:cs typeface="Times New Roman" pitchFamily="18" charset="0"/>
              </a:rPr>
              <a:t>Teratojenlerin</a:t>
            </a:r>
            <a:r>
              <a:rPr lang="en-US" sz="4400" b="1" dirty="0">
                <a:cs typeface="Times New Roman" pitchFamily="18" charset="0"/>
              </a:rPr>
              <a:t> </a:t>
            </a:r>
            <a:r>
              <a:rPr lang="en-US" sz="4400" b="1" dirty="0" err="1">
                <a:cs typeface="Times New Roman" pitchFamily="18" charset="0"/>
              </a:rPr>
              <a:t>etki</a:t>
            </a:r>
            <a:r>
              <a:rPr lang="tr-TR" sz="4400" b="1" dirty="0" err="1">
                <a:cs typeface="Times New Roman" pitchFamily="18" charset="0"/>
              </a:rPr>
              <a:t>leri</a:t>
            </a:r>
            <a:r>
              <a:rPr lang="tr-TR" sz="4400" b="1" dirty="0">
                <a:cs typeface="Times New Roman" pitchFamily="18" charset="0"/>
              </a:rPr>
              <a:t> pek çok faktöre bağlıdır!</a:t>
            </a:r>
            <a:endParaRPr lang="en-US" sz="4400" b="1" dirty="0">
              <a:cs typeface="Times New Roman" pitchFamily="18" charset="0"/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800" i="1" dirty="0">
                <a:cs typeface="Times New Roman" pitchFamily="18" charset="0"/>
              </a:rPr>
              <a:t>Doz etkisi </a:t>
            </a:r>
            <a:r>
              <a:rPr lang="en-US" sz="2800" dirty="0">
                <a:cs typeface="Times New Roman" pitchFamily="18" charset="0"/>
              </a:rPr>
              <a:t>--</a:t>
            </a:r>
            <a:r>
              <a:rPr lang="en-US" sz="2800" dirty="0" err="1">
                <a:cs typeface="Times New Roman" pitchFamily="18" charset="0"/>
              </a:rPr>
              <a:t>bu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etkiye</a:t>
            </a:r>
            <a:r>
              <a:rPr lang="en-US" sz="2800" dirty="0">
                <a:cs typeface="Times New Roman" pitchFamily="18" charset="0"/>
              </a:rPr>
              <a:t> ne </a:t>
            </a:r>
            <a:r>
              <a:rPr lang="en-US" sz="2800" dirty="0" err="1">
                <a:cs typeface="Times New Roman" pitchFamily="18" charset="0"/>
              </a:rPr>
              <a:t>kadar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süredir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maruz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sz="2800" dirty="0" err="1">
                <a:cs typeface="Times New Roman" pitchFamily="18" charset="0"/>
              </a:rPr>
              <a:t>kalındığı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tr-TR" sz="2800" dirty="0"/>
              <a:t>ve miktarı</a:t>
            </a:r>
          </a:p>
          <a:p>
            <a:pPr>
              <a:buNone/>
            </a:pPr>
            <a:endParaRPr lang="tr-TR" sz="2800" dirty="0"/>
          </a:p>
          <a:p>
            <a:r>
              <a:rPr lang="en-US" sz="2800" i="1" dirty="0" err="1">
                <a:cs typeface="Times New Roman" pitchFamily="18" charset="0"/>
              </a:rPr>
              <a:t>Genetik</a:t>
            </a:r>
            <a:r>
              <a:rPr lang="en-US" sz="2800" i="1" dirty="0">
                <a:cs typeface="Times New Roman" pitchFamily="18" charset="0"/>
              </a:rPr>
              <a:t> </a:t>
            </a:r>
            <a:r>
              <a:rPr lang="en-US" sz="2800" i="1" dirty="0" err="1">
                <a:cs typeface="Times New Roman" pitchFamily="18" charset="0"/>
              </a:rPr>
              <a:t>yatk</a:t>
            </a:r>
            <a:r>
              <a:rPr lang="tr-TR" sz="2800" i="1" dirty="0"/>
              <a:t>ı</a:t>
            </a:r>
            <a:r>
              <a:rPr lang="en-US" sz="2800" i="1" dirty="0" err="1">
                <a:cs typeface="Times New Roman" pitchFamily="18" charset="0"/>
              </a:rPr>
              <a:t>nl</a:t>
            </a:r>
            <a:r>
              <a:rPr lang="tr-TR" sz="2800" i="1" dirty="0"/>
              <a:t>ı</a:t>
            </a:r>
            <a:r>
              <a:rPr lang="en-US" sz="2800" i="1" dirty="0">
                <a:cs typeface="Times New Roman" pitchFamily="18" charset="0"/>
              </a:rPr>
              <a:t>k</a:t>
            </a:r>
            <a:endParaRPr lang="tr-TR" sz="2800" i="1" dirty="0">
              <a:cs typeface="Times New Roman" pitchFamily="18" charset="0"/>
            </a:endParaRPr>
          </a:p>
          <a:p>
            <a:pPr>
              <a:buNone/>
            </a:pPr>
            <a:endParaRPr lang="en-US" sz="2800" dirty="0"/>
          </a:p>
          <a:p>
            <a:r>
              <a:rPr lang="tr-TR" sz="2800" i="1" dirty="0"/>
              <a:t>B</a:t>
            </a:r>
            <a:r>
              <a:rPr lang="en-US" sz="2800" i="1" dirty="0">
                <a:cs typeface="Times New Roman" pitchFamily="18" charset="0"/>
              </a:rPr>
              <a:t>u </a:t>
            </a:r>
            <a:r>
              <a:rPr lang="en-US" sz="2800" i="1" dirty="0" err="1">
                <a:cs typeface="Times New Roman" pitchFamily="18" charset="0"/>
              </a:rPr>
              <a:t>etkiye</a:t>
            </a:r>
            <a:r>
              <a:rPr lang="en-US" sz="2800" i="1" dirty="0">
                <a:cs typeface="Times New Roman" pitchFamily="18" charset="0"/>
              </a:rPr>
              <a:t> ne </a:t>
            </a:r>
            <a:r>
              <a:rPr lang="en-US" sz="2800" i="1" dirty="0" err="1">
                <a:cs typeface="Times New Roman" pitchFamily="18" charset="0"/>
              </a:rPr>
              <a:t>zaman</a:t>
            </a:r>
            <a:r>
              <a:rPr lang="en-US" sz="2800" i="1" dirty="0">
                <a:cs typeface="Times New Roman" pitchFamily="18" charset="0"/>
              </a:rPr>
              <a:t> </a:t>
            </a:r>
            <a:r>
              <a:rPr lang="en-US" sz="2800" i="1" dirty="0" err="1">
                <a:cs typeface="Times New Roman" pitchFamily="18" charset="0"/>
              </a:rPr>
              <a:t>maruz</a:t>
            </a:r>
            <a:r>
              <a:rPr lang="en-US" sz="2800" i="1" dirty="0">
                <a:cs typeface="Times New Roman" pitchFamily="18" charset="0"/>
              </a:rPr>
              <a:t> </a:t>
            </a:r>
            <a:r>
              <a:rPr lang="en-US" sz="2800" i="1" dirty="0" err="1">
                <a:cs typeface="Times New Roman" pitchFamily="18" charset="0"/>
              </a:rPr>
              <a:t>kalındığı</a:t>
            </a:r>
            <a:endParaRPr lang="en-US" sz="2800" i="1" dirty="0"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4400" b="1" dirty="0" err="1"/>
              <a:t>Doğumöncesinde</a:t>
            </a:r>
            <a:r>
              <a:rPr lang="en-US" sz="4400" b="1" dirty="0"/>
              <a:t> </a:t>
            </a:r>
            <a:r>
              <a:rPr lang="en-US" sz="4400" b="1" dirty="0" err="1"/>
              <a:t>Teratojenlere</a:t>
            </a:r>
            <a:r>
              <a:rPr lang="en-US" sz="4400" b="1" dirty="0"/>
              <a:t> </a:t>
            </a:r>
            <a:r>
              <a:rPr lang="en-US" sz="4400" b="1" dirty="0" err="1"/>
              <a:t>Duyarlık</a:t>
            </a:r>
            <a:endParaRPr lang="en-US" sz="4400" b="1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09800"/>
            <a:ext cx="7772400" cy="3276600"/>
          </a:xfrm>
        </p:spPr>
        <p:txBody>
          <a:bodyPr/>
          <a:lstStyle/>
          <a:p>
            <a:r>
              <a:rPr lang="en-US" sz="3600" dirty="0"/>
              <a:t>Organ </a:t>
            </a:r>
            <a:r>
              <a:rPr lang="en-US" sz="3600" dirty="0" err="1"/>
              <a:t>oluşumu</a:t>
            </a:r>
            <a:r>
              <a:rPr lang="en-US" sz="3600" dirty="0"/>
              <a:t> </a:t>
            </a:r>
            <a:r>
              <a:rPr lang="en-US" sz="3600" dirty="0" err="1"/>
              <a:t>sürecindeki</a:t>
            </a:r>
            <a:r>
              <a:rPr lang="en-US" sz="3600" dirty="0"/>
              <a:t> </a:t>
            </a:r>
            <a:r>
              <a:rPr lang="en-US" sz="3600" dirty="0" err="1"/>
              <a:t>duyarlık</a:t>
            </a:r>
            <a:endParaRPr lang="en-US" sz="3600" dirty="0"/>
          </a:p>
          <a:p>
            <a:r>
              <a:rPr lang="en-US" sz="3600" dirty="0"/>
              <a:t>Fetus </a:t>
            </a:r>
            <a:r>
              <a:rPr lang="en-US" sz="3600" dirty="0" err="1"/>
              <a:t>dönemindeki</a:t>
            </a:r>
            <a:r>
              <a:rPr lang="en-US" sz="3600" dirty="0"/>
              <a:t> </a:t>
            </a:r>
            <a:r>
              <a:rPr lang="en-US" sz="3600" dirty="0" err="1"/>
              <a:t>duyarlık</a:t>
            </a:r>
            <a:endParaRPr lang="en-US" sz="3600" dirty="0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6421438" y="4191000"/>
          <a:ext cx="2722562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4" name="Clip" r:id="rId4" imgW="3256280" imgH="3131820" progId="">
                  <p:embed/>
                </p:oleObj>
              </mc:Choice>
              <mc:Fallback>
                <p:oleObj name="Clip" r:id="rId4" imgW="3256280" imgH="3131820" progId="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1438" y="4191000"/>
                        <a:ext cx="2722562" cy="2667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2301</TotalTime>
  <Words>447</Words>
  <Application>Microsoft Office PowerPoint</Application>
  <PresentationFormat>Ekran Gösterisi (4:3)</PresentationFormat>
  <Paragraphs>83</Paragraphs>
  <Slides>17</Slides>
  <Notes>11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Calibri</vt:lpstr>
      <vt:lpstr>Century Gothic</vt:lpstr>
      <vt:lpstr>Times New Roman</vt:lpstr>
      <vt:lpstr>Wingdings 3</vt:lpstr>
      <vt:lpstr>Dilim</vt:lpstr>
      <vt:lpstr>Clip</vt:lpstr>
      <vt:lpstr>6. Ayda Fetüs</vt:lpstr>
      <vt:lpstr>7. Ayda Fetüs</vt:lpstr>
      <vt:lpstr>Dil Çıkarıyor :D (7 ay 3 haftalık)</vt:lpstr>
      <vt:lpstr>8 ay 3 haftalık fetüs</vt:lpstr>
      <vt:lpstr>9 aylık fetüs doğuma hazır</vt:lpstr>
      <vt:lpstr>İnsanın Doğum Öncesi Gelişimi</vt:lpstr>
      <vt:lpstr>Teratoloji</vt:lpstr>
      <vt:lpstr>Teratojenlerin etkileri pek çok faktöre bağlıdır!</vt:lpstr>
      <vt:lpstr>Doğumöncesinde Teratojenlere Duyarlık</vt:lpstr>
      <vt:lpstr>Enfeksiyon Hastalıkları</vt:lpstr>
      <vt:lpstr>Kızamıkçık</vt:lpstr>
      <vt:lpstr>Frengi</vt:lpstr>
      <vt:lpstr>Genital Uçuklar</vt:lpstr>
      <vt:lpstr>AIDS</vt:lpstr>
      <vt:lpstr>Duygusal Durum ve Stres</vt:lpstr>
      <vt:lpstr>Gebelikte Stresin Etkileri</vt:lpstr>
      <vt:lpstr>Annenin Yaşı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.</dc:creator>
  <cp:lastModifiedBy>vahdetayşe nur</cp:lastModifiedBy>
  <cp:revision>170</cp:revision>
  <dcterms:created xsi:type="dcterms:W3CDTF">2001-03-10T21:23:38Z</dcterms:created>
  <dcterms:modified xsi:type="dcterms:W3CDTF">2018-10-15T05:44:48Z</dcterms:modified>
</cp:coreProperties>
</file>