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40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n-NO" dirty="0"/>
              <a:t>Satranç Ders</a:t>
            </a:r>
            <a:r>
              <a:rPr lang="tr-TR" dirty="0"/>
              <a:t>i</a:t>
            </a:r>
            <a:br>
              <a:rPr lang="tr-TR" dirty="0"/>
            </a:br>
            <a:r>
              <a:rPr lang="tr-TR" dirty="0" smtClean="0"/>
              <a:t>Dr. </a:t>
            </a:r>
            <a:r>
              <a:rPr lang="tr-TR" dirty="0" err="1" smtClean="0"/>
              <a:t>Öğr</a:t>
            </a:r>
            <a:r>
              <a:rPr lang="tr-TR" dirty="0" smtClean="0"/>
              <a:t>. Üyesi Engin SARI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Hafta 3 </a:t>
            </a:r>
          </a:p>
          <a:p>
            <a:r>
              <a:rPr lang="tr-TR" dirty="0" smtClean="0"/>
              <a:t>Satrançta Beraberlik: 1. Pat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87727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Bu </a:t>
            </a:r>
            <a:r>
              <a:rPr lang="tr-TR" dirty="0" err="1" smtClean="0"/>
              <a:t>diagramda</a:t>
            </a:r>
            <a:r>
              <a:rPr lang="tr-TR" dirty="0" smtClean="0"/>
              <a:t> hamle </a:t>
            </a:r>
            <a:r>
              <a:rPr lang="tr-TR" dirty="0" err="1" smtClean="0"/>
              <a:t>Siyah'tadır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Şahını güvenli bir kareye gidemez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Oynayacak hamlesi yoktur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Ne oluyor</a:t>
            </a:r>
            <a:r>
              <a:rPr lang="tr-TR" dirty="0" smtClean="0"/>
              <a:t>?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ŞAH MAT</a:t>
            </a:r>
            <a:r>
              <a:rPr lang="tr-TR" dirty="0" smtClean="0"/>
              <a:t> değil çünkü </a:t>
            </a:r>
            <a:r>
              <a:rPr lang="tr-TR" b="1" dirty="0" smtClean="0"/>
              <a:t>ŞAH ÇEKİLMEMİŞ</a:t>
            </a:r>
            <a:r>
              <a:rPr lang="tr-TR" b="1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Bu durum </a:t>
            </a:r>
            <a:r>
              <a:rPr lang="tr-TR" b="1" dirty="0" smtClean="0"/>
              <a:t>PATTIR</a:t>
            </a:r>
            <a:r>
              <a:rPr lang="tr-TR" b="1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Şahın </a:t>
            </a:r>
            <a:r>
              <a:rPr lang="tr-TR" b="1" dirty="0" smtClean="0"/>
              <a:t>ŞAH ÇEKİLMEMİŞ</a:t>
            </a:r>
            <a:r>
              <a:rPr lang="tr-TR" dirty="0" smtClean="0"/>
              <a:t> olmasına rağmen, mümkün hamlesi olmadığı duruma </a:t>
            </a:r>
            <a:r>
              <a:rPr lang="tr-TR" b="1" dirty="0" smtClean="0"/>
              <a:t>PAT</a:t>
            </a:r>
            <a:r>
              <a:rPr lang="tr-TR" dirty="0" smtClean="0"/>
              <a:t> denir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Sonuç </a:t>
            </a:r>
            <a:r>
              <a:rPr lang="tr-TR" b="1" dirty="0" smtClean="0"/>
              <a:t>BERABEREDİR.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75" y="980728"/>
            <a:ext cx="306705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431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14116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Burada </a:t>
            </a:r>
            <a:r>
              <a:rPr lang="tr-TR" dirty="0" smtClean="0"/>
              <a:t>Siyah </a:t>
            </a:r>
            <a:r>
              <a:rPr lang="tr-TR" b="1" dirty="0" smtClean="0"/>
              <a:t>ŞAH TEHDİDİ</a:t>
            </a:r>
            <a:r>
              <a:rPr lang="tr-TR" dirty="0" smtClean="0"/>
              <a:t> altında değil ve Şah herhangi bir yere gidemez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PAT</a:t>
            </a:r>
            <a:r>
              <a:rPr lang="tr-TR" dirty="0" smtClean="0"/>
              <a:t> mı</a:t>
            </a:r>
            <a:r>
              <a:rPr lang="tr-TR" dirty="0" smtClean="0"/>
              <a:t>?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Hayır değil</a:t>
            </a:r>
            <a:r>
              <a:rPr lang="tr-TR" dirty="0" smtClean="0"/>
              <a:t>!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Unutmayın </a:t>
            </a:r>
            <a:r>
              <a:rPr lang="tr-TR" b="1" dirty="0" smtClean="0"/>
              <a:t>PAT ŞAH ALTINDA </a:t>
            </a:r>
            <a:r>
              <a:rPr lang="tr-TR" dirty="0" smtClean="0"/>
              <a:t>olmadığınız </a:t>
            </a:r>
            <a:r>
              <a:rPr lang="tr-TR" dirty="0" err="1" smtClean="0"/>
              <a:t>ve</a:t>
            </a:r>
            <a:r>
              <a:rPr lang="tr-TR" b="1" dirty="0" err="1" smtClean="0"/>
              <a:t>HİÇBİR</a:t>
            </a:r>
            <a:r>
              <a:rPr lang="tr-TR" dirty="0" smtClean="0"/>
              <a:t> taşınızı oynayamadığınız durumdur.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75" y="1123805"/>
            <a:ext cx="306705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905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Başka </a:t>
            </a:r>
            <a:r>
              <a:rPr lang="tr-TR" dirty="0" smtClean="0"/>
              <a:t>bit</a:t>
            </a:r>
            <a:r>
              <a:rPr lang="tr-TR" b="1" dirty="0" smtClean="0"/>
              <a:t> PAT</a:t>
            </a:r>
            <a:r>
              <a:rPr lang="tr-TR" dirty="0" smtClean="0"/>
              <a:t> vaziyeti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Siyah nereye giderse gitsin şah tehdidi altına girecektir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iki </a:t>
            </a:r>
            <a:r>
              <a:rPr lang="tr-TR" dirty="0" smtClean="0"/>
              <a:t>Şah asla yan yana duramaz.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75" y="1078973"/>
            <a:ext cx="306705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899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Bu </a:t>
            </a:r>
            <a:r>
              <a:rPr lang="tr-TR" dirty="0" smtClean="0"/>
              <a:t>örnek köşedeki Şahın nasıl Vezir </a:t>
            </a:r>
            <a:r>
              <a:rPr lang="tr-TR" dirty="0" err="1" smtClean="0"/>
              <a:t>tarafından</a:t>
            </a:r>
            <a:r>
              <a:rPr lang="tr-TR" b="1" dirty="0" err="1" smtClean="0"/>
              <a:t>PAT</a:t>
            </a:r>
            <a:r>
              <a:rPr lang="tr-TR" dirty="0" smtClean="0"/>
              <a:t> edildiğini gösteriyor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Siyah Şah, </a:t>
            </a:r>
            <a:r>
              <a:rPr lang="tr-TR" b="1" dirty="0" smtClean="0"/>
              <a:t>ŞAH ALTINDA</a:t>
            </a:r>
            <a:r>
              <a:rPr lang="tr-TR" dirty="0" smtClean="0"/>
              <a:t> değil ama Vezir gidebileceği tüm kareleri </a:t>
            </a:r>
            <a:r>
              <a:rPr lang="tr-TR" b="1" dirty="0" smtClean="0"/>
              <a:t>KONTROL EDİYOR</a:t>
            </a:r>
            <a:r>
              <a:rPr lang="tr-TR" b="1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Yine </a:t>
            </a:r>
            <a:r>
              <a:rPr lang="tr-TR" b="1" dirty="0" smtClean="0"/>
              <a:t>PAT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Sonuç</a:t>
            </a:r>
            <a:r>
              <a:rPr lang="tr-TR" b="1" dirty="0" smtClean="0"/>
              <a:t> BERABERE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75" y="1190950"/>
            <a:ext cx="306705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868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5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Rakibinizin </a:t>
            </a:r>
            <a:r>
              <a:rPr lang="tr-TR" dirty="0" smtClean="0"/>
              <a:t>tek Şahı kaldığında </a:t>
            </a:r>
            <a:r>
              <a:rPr lang="tr-TR" b="1" dirty="0" smtClean="0"/>
              <a:t>PAT </a:t>
            </a:r>
            <a:r>
              <a:rPr lang="tr-TR" dirty="0" smtClean="0"/>
              <a:t>yapmamak için çok </a:t>
            </a:r>
            <a:r>
              <a:rPr lang="tr-TR" b="1" dirty="0" smtClean="0"/>
              <a:t>DİKKATLİ</a:t>
            </a:r>
            <a:r>
              <a:rPr lang="tr-TR" dirty="0" smtClean="0"/>
              <a:t> olmalısınız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Piyon tahtanın sonuna gelince başka bir taşa (genelde Vezir) dönüştüğünü </a:t>
            </a:r>
            <a:r>
              <a:rPr lang="tr-TR" dirty="0" smtClean="0"/>
              <a:t>hatırlayın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Eğer Beyaz Piyonuyla Vezir (veya Kale) çıkarsa yine </a:t>
            </a:r>
            <a:r>
              <a:rPr lang="tr-TR" b="1" dirty="0" smtClean="0"/>
              <a:t>PAT</a:t>
            </a:r>
            <a:r>
              <a:rPr lang="tr-TR" dirty="0" smtClean="0"/>
              <a:t> olur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Siyah'ın</a:t>
            </a:r>
            <a:r>
              <a:rPr lang="tr-TR" dirty="0" smtClean="0"/>
              <a:t> hamlesi yoktur.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75" y="1052736"/>
            <a:ext cx="306705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504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Beraberlik Durumları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196752"/>
            <a:ext cx="8964488" cy="5661248"/>
          </a:xfrm>
        </p:spPr>
        <p:txBody>
          <a:bodyPr>
            <a:normAutofit/>
          </a:bodyPr>
          <a:lstStyle/>
          <a:p>
            <a:endParaRPr lang="tr-TR" dirty="0" smtClean="0">
              <a:solidFill>
                <a:srgbClr val="222222"/>
              </a:solidFill>
              <a:latin typeface="Verdana" panose="020B0604030504040204" pitchFamily="34" charset="0"/>
            </a:endParaRPr>
          </a:p>
          <a:p>
            <a:r>
              <a:rPr lang="tr-TR" dirty="0" smtClean="0">
                <a:solidFill>
                  <a:srgbClr val="222222"/>
                </a:solidFill>
                <a:latin typeface="Verdana" panose="020B0604030504040204" pitchFamily="34" charset="0"/>
              </a:rPr>
              <a:t>Satrançta </a:t>
            </a:r>
            <a:r>
              <a:rPr lang="tr-TR" dirty="0">
                <a:solidFill>
                  <a:srgbClr val="222222"/>
                </a:solidFill>
                <a:latin typeface="Verdana" panose="020B0604030504040204" pitchFamily="34" charset="0"/>
              </a:rPr>
              <a:t>beraberlik şu durumlarda olur:</a:t>
            </a:r>
          </a:p>
          <a:p>
            <a:r>
              <a:rPr lang="tr-TR" dirty="0">
                <a:solidFill>
                  <a:srgbClr val="222222"/>
                </a:solidFill>
                <a:latin typeface="Verdana" panose="020B0604030504040204" pitchFamily="34" charset="0"/>
              </a:rPr>
              <a:t>1) </a:t>
            </a:r>
            <a:r>
              <a:rPr lang="tr-TR" dirty="0" smtClean="0">
                <a:solidFill>
                  <a:srgbClr val="222222"/>
                </a:solidFill>
                <a:latin typeface="Verdana" panose="020B0604030504040204" pitchFamily="34" charset="0"/>
              </a:rPr>
              <a:t>Yetersiz Taş: İki </a:t>
            </a:r>
            <a:r>
              <a:rPr lang="tr-TR" dirty="0">
                <a:solidFill>
                  <a:srgbClr val="222222"/>
                </a:solidFill>
                <a:latin typeface="Verdana" panose="020B0604030504040204" pitchFamily="34" charset="0"/>
              </a:rPr>
              <a:t>tarafın da mat edecek taşı kalmazsa oyun berabere biter. </a:t>
            </a:r>
            <a:r>
              <a:rPr lang="tr-TR" dirty="0" smtClean="0">
                <a:solidFill>
                  <a:srgbClr val="222222"/>
                </a:solidFill>
                <a:latin typeface="Verdana" panose="020B0604030504040204" pitchFamily="34" charset="0"/>
              </a:rPr>
              <a:t>konumda </a:t>
            </a:r>
            <a:r>
              <a:rPr lang="tr-TR" dirty="0">
                <a:solidFill>
                  <a:srgbClr val="222222"/>
                </a:solidFill>
                <a:latin typeface="Verdana" panose="020B0604030504040204" pitchFamily="34" charset="0"/>
              </a:rPr>
              <a:t>sadece şahlar kalmış. Mat etmenin imkanı yok. </a:t>
            </a:r>
            <a:r>
              <a:rPr lang="tr-TR" dirty="0" smtClean="0">
                <a:solidFill>
                  <a:srgbClr val="222222"/>
                </a:solidFill>
                <a:latin typeface="Verdana" panose="020B0604030504040204" pitchFamily="34" charset="0"/>
              </a:rPr>
              <a:t>Tek </a:t>
            </a:r>
            <a:r>
              <a:rPr lang="tr-TR" dirty="0">
                <a:solidFill>
                  <a:srgbClr val="222222"/>
                </a:solidFill>
                <a:latin typeface="Verdana" panose="020B0604030504040204" pitchFamily="34" charset="0"/>
              </a:rPr>
              <a:t>at ve tek fil kalınca da konum berabere. Bazen tek fil ve tek at ile oluşabilecek özel mat oluşturabilme durumlarında oyun devam edebilir.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4070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Beraberlik Durumları 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5257800"/>
          </a:xfrm>
        </p:spPr>
        <p:txBody>
          <a:bodyPr>
            <a:normAutofit lnSpcReduction="10000"/>
          </a:bodyPr>
          <a:lstStyle/>
          <a:p>
            <a:r>
              <a:rPr lang="tr-TR" dirty="0"/>
              <a:t>2) Teklif üzerine oyun berabere bitebilir. Oyunculardan biri konumun eşit olduğunu düşünüyorsa hamlesini yaptıktan sonra berabere teklif edebilir. Rakip de kabul ederse oyun berabere biter.</a:t>
            </a:r>
          </a:p>
          <a:p>
            <a:r>
              <a:rPr lang="tr-TR" dirty="0"/>
              <a:t>3) </a:t>
            </a:r>
            <a:r>
              <a:rPr lang="tr-TR" dirty="0" smtClean="0"/>
              <a:t>Tahtada aynı </a:t>
            </a:r>
            <a:r>
              <a:rPr lang="tr-TR" dirty="0"/>
              <a:t>konum hamle sırası ay kişideyken 3 kez oluşursa oyun berabere biter. </a:t>
            </a:r>
            <a:r>
              <a:rPr lang="tr-TR" dirty="0" smtClean="0"/>
              <a:t>Beraberlik </a:t>
            </a:r>
            <a:r>
              <a:rPr lang="tr-TR" dirty="0"/>
              <a:t>isteyecek kişi üçüncü konum tekrarını oluşturacak hamleyi yapmadan saati durdurur ve hakemi çağırarak yapacağı hamle ile 3 kez konum tekrar olduğunu </a:t>
            </a:r>
            <a:r>
              <a:rPr lang="tr-TR" dirty="0" smtClean="0"/>
              <a:t>belirtir.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687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997152"/>
          </a:xfrm>
        </p:spPr>
        <p:txBody>
          <a:bodyPr/>
          <a:lstStyle/>
          <a:p>
            <a:r>
              <a:rPr lang="tr-TR" dirty="0"/>
              <a:t>4) </a:t>
            </a:r>
            <a:r>
              <a:rPr lang="tr-TR" dirty="0" smtClean="0"/>
              <a:t>Oyunda 50 </a:t>
            </a:r>
            <a:r>
              <a:rPr lang="tr-TR" dirty="0"/>
              <a:t>hamle boyunca piyon sürülmez veya taş alınmazsa oyun berabere biter.</a:t>
            </a:r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5712" y="3034134"/>
            <a:ext cx="5746247" cy="3823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43904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383</Words>
  <Application>Microsoft Office PowerPoint</Application>
  <PresentationFormat>Ekran Gösterisi (4:3)</PresentationFormat>
  <Paragraphs>56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Verdana</vt:lpstr>
      <vt:lpstr>Ofis Teması</vt:lpstr>
      <vt:lpstr>Satranç Dersi Dr. Öğr. Üyesi Engin SARI</vt:lpstr>
      <vt:lpstr>1</vt:lpstr>
      <vt:lpstr>2</vt:lpstr>
      <vt:lpstr>3</vt:lpstr>
      <vt:lpstr>4</vt:lpstr>
      <vt:lpstr>5</vt:lpstr>
      <vt:lpstr>Beraberlik Durumları</vt:lpstr>
      <vt:lpstr>Beraberlik Durumları 2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engin</dc:creator>
  <cp:lastModifiedBy>Windows Kullanıcısı</cp:lastModifiedBy>
  <cp:revision>11</cp:revision>
  <dcterms:created xsi:type="dcterms:W3CDTF">2014-09-25T10:42:37Z</dcterms:created>
  <dcterms:modified xsi:type="dcterms:W3CDTF">2020-05-04T05:15:00Z</dcterms:modified>
</cp:coreProperties>
</file>