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315" r:id="rId3"/>
    <p:sldId id="316" r:id="rId4"/>
    <p:sldId id="317" r:id="rId5"/>
    <p:sldId id="318" r:id="rId6"/>
    <p:sldId id="321" r:id="rId7"/>
    <p:sldId id="323" r:id="rId8"/>
    <p:sldId id="324" r:id="rId9"/>
    <p:sldId id="327" r:id="rId10"/>
    <p:sldId id="328" r:id="rId11"/>
    <p:sldId id="32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Nitel Araştırma Süreci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</a:t>
            </a:r>
            <a:r>
              <a:rPr lang="tr-TR" dirty="0" smtClean="0"/>
              <a:t>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1905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 smtClean="0"/>
              <a:t>EKLER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/>
              <a:t>Ekler, bir materyalin çalışmanın gövde kısmında detaylı olarak verilmesinin uygun olmayacağı ve dikkati dağıtacağı durumlarda oldukça yararlıdır.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Örneğin</a:t>
            </a:r>
            <a:r>
              <a:rPr lang="tr-TR" dirty="0"/>
              <a:t>, araştırmaya özel hazırlanmış bir bilgisayar programı, yayınlanmamış bir test, karmaşık matematiksel kanıtlar ve kullanılan araçların detayları ekler bölümünde verilebilir.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bölüm, eğer okuyucuların çalışmayı anlamasında ve değerlendirmesinde gerçekten faydalı olacaksa eklenmelidir. </a:t>
            </a:r>
            <a:endParaRPr lang="tr-TR" dirty="0" smtClean="0"/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(Büyüköztürk vd., 2013)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8157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803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4345" y="938933"/>
            <a:ext cx="10515600" cy="524019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smtClean="0"/>
              <a:t>Bulgular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Toplanan </a:t>
            </a:r>
            <a:r>
              <a:rPr lang="tr-TR" dirty="0"/>
              <a:t>ham verilerin çeşitli tekniklerle işlenerek çözümlenmesi sonucu bulgular elde edilir. </a:t>
            </a: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Bulgular bölümünde, toplanan verilerin analizine ilişkin istatistiksel sonuçlar özetlenir. Bulgular, sonuç kısmını destekleyecek şekilde gereksiz ayrıntılara girmeden raporlanır</a:t>
            </a:r>
            <a:r>
              <a:rPr lang="tr-TR" dirty="0" smtClean="0"/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Çalışmanın hipotezlerine aykırı olan sonuçlar da dahil olmak üzere konuyla ilgili tüm bulgulardan söz </a:t>
            </a:r>
            <a:r>
              <a:rPr lang="tr-TR" dirty="0" smtClean="0"/>
              <a:t>edilir</a:t>
            </a:r>
            <a:r>
              <a:rPr lang="tr-TR" dirty="0"/>
              <a:t> </a:t>
            </a:r>
            <a:r>
              <a:rPr lang="tr-TR" dirty="0" smtClean="0"/>
              <a:t>(Büyüköztürk vd., 2013).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650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/>
              <a:t>Çalışmada, birden fazla deneysel işlem birleştirilmişse, her bir deneysel işlemin yöntem ve bulguları ayrı ayrı </a:t>
            </a:r>
            <a:r>
              <a:rPr lang="tr-TR" dirty="0" smtClean="0"/>
              <a:t>tanıtılır </a:t>
            </a:r>
            <a:r>
              <a:rPr lang="tr-TR" dirty="0"/>
              <a:t>(Büyüköztürk vd., 2013</a:t>
            </a:r>
            <a:r>
              <a:rPr lang="tr-TR" dirty="0" smtClean="0"/>
              <a:t>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Bulgular olgusal ya da yargısal nitelikte olabilir.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Olgusal nitelikteki bulgular, olası işlem yanılgıları dışında nesneldir. Kişisel görüşlerden etkilenmezler.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Yargısal bulgular ise kişisel görüş, beğeni, tutumlardan kaynaklı verilere dayalı olan bilgilerdir. Temelde özneldir 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1441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Bilimsel çalışmalarda olabildiğince olgusal bulgular elde edilmeye çalışılır. Çünkü olgusal bulgulara dayalı çözümler üzerinde anlaşmak daha kolaydır.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Bulgular olabildiğince sayısallaştırılıp çizelge ve şekillerle de desteklenerek sunulmalıdır.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Yorumdan ayrı ve yorumla karıştırılmadan sunulmalıdır.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124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78067" cy="46598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Yorumla</a:t>
            </a:r>
            <a:r>
              <a:rPr lang="tr-TR" dirty="0" smtClean="0"/>
              <a:t>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Yorum, bulgulara, araştırma amacı doğrultusunda verilen anlamdır.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Uygun bir yorumla bütünleşmeyen bulgular, araştırma problemine çözüm önerisi getiremez.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Yorumlama, öznel ve çok yönlü bir süreçtir. Bulgulara ne kadar değişik açılardan bakılabilir ve değerlendirilebilirse, yorumun geçerlik olasılığı o derece artar.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5865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Araştırmada problem alanının tanımlanması ve yöntemden kaynaklı sınırlılıklar olabilir. </a:t>
            </a:r>
            <a:r>
              <a:rPr lang="tr-TR" dirty="0" smtClean="0"/>
              <a:t>Bunlar</a:t>
            </a:r>
            <a:r>
              <a:rPr lang="tr-TR" dirty="0" smtClean="0"/>
              <a:t>; problem durumu, araştırma modeli, evren, toplanan veri türü, veri toplama teknikleri ve verilerin analizinden kaynaklı sınırlılıklar </a:t>
            </a:r>
            <a:r>
              <a:rPr lang="tr-TR" dirty="0" smtClean="0"/>
              <a:t>olabilir. Yorumda </a:t>
            </a:r>
            <a:r>
              <a:rPr lang="tr-TR" dirty="0" smtClean="0"/>
              <a:t>araştırmanın sınırlılıkları mutlaka dikkate alınmalıdır. </a:t>
            </a:r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1270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557868"/>
            <a:ext cx="10710333" cy="494453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b="1" dirty="0" smtClean="0"/>
              <a:t>Sonuçlar</a:t>
            </a:r>
            <a:endParaRPr lang="tr-TR" sz="24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sz="2400" b="1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dirty="0" smtClean="0"/>
              <a:t>Sonuçlar</a:t>
            </a:r>
            <a:r>
              <a:rPr lang="tr-TR" sz="2400" dirty="0"/>
              <a:t>, araştırmacının </a:t>
            </a:r>
            <a:r>
              <a:rPr lang="tr-TR" sz="2400" dirty="0" smtClean="0"/>
              <a:t>yargısıdır. Bulguların </a:t>
            </a:r>
            <a:r>
              <a:rPr lang="tr-TR" sz="2400" dirty="0"/>
              <a:t>bir özeti ya da </a:t>
            </a:r>
            <a:r>
              <a:rPr lang="tr-TR" sz="2400" dirty="0" smtClean="0"/>
              <a:t>tekrarı değildir.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tr-TR" sz="2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dirty="0" smtClean="0"/>
              <a:t>Sonuçlarda, durum özetlendikten sonra duruma ilişkin son değerlendirme yapılır.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dirty="0" smtClean="0"/>
              <a:t>Tüm yapılanlar ve elde edilenler ışığında problem çözümüne getirilen katkının, davranışlar ve alınacak önlemler için oluşturulduğu kabul edilen dayanakların ifadesidir.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2400" dirty="0" smtClean="0"/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400" dirty="0" smtClean="0"/>
              <a:t>(</a:t>
            </a:r>
            <a:r>
              <a:rPr lang="tr-TR" sz="2400" dirty="0" err="1" smtClean="0"/>
              <a:t>Karasar</a:t>
            </a:r>
            <a:r>
              <a:rPr lang="tr-TR" sz="2400" dirty="0" smtClean="0"/>
              <a:t>, </a:t>
            </a:r>
            <a:r>
              <a:rPr lang="tr-TR" sz="2400" dirty="0" smtClean="0"/>
              <a:t>2012)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17411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67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Öneriler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Tümüyle kişiseldir ve herkesin üzerinde anlaşması beklenmez. Ancak bu durum önerilerin, araştırma bulgularına dayalı olması zorunluluğunu ortadan kaldırmaz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Araştırmacılar elde ettikleri sonuçlara göre problem çözümünü sağlamak veya onu kolaylaştırmak üzere iki tür öneri geliştirir;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1. Uygulama Önerileri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2. Yeni Araştırma Önerileri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776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KAYNAKLAR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Çalışmada kullanılan kaynakların tamamı kaynaklar listesinde yer almalı ve kaynaklar listesindeki kaynaklara da metin içinde mutlaka atıf yapılmalıdır.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Kaynaklar </a:t>
            </a:r>
            <a:r>
              <a:rPr lang="tr-TR" dirty="0"/>
              <a:t>listesi az ve öz olmalı, yapılan araştırmayı destekleyen önemli kaynaklara yer </a:t>
            </a:r>
            <a:r>
              <a:rPr lang="tr-TR" dirty="0" smtClean="0"/>
              <a:t>verilmelidir.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019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513</Words>
  <Application>Microsoft Office PowerPoint</Application>
  <PresentationFormat>Geniş ekran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Nitel Araştırma Süreci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  <vt:lpstr>EKLER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76</cp:revision>
  <dcterms:created xsi:type="dcterms:W3CDTF">2017-05-17T14:13:10Z</dcterms:created>
  <dcterms:modified xsi:type="dcterms:W3CDTF">2018-01-30T13:04:07Z</dcterms:modified>
</cp:coreProperties>
</file>