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2"/>
  </p:notesMasterIdLst>
  <p:handoutMasterIdLst>
    <p:handoutMasterId r:id="rId13"/>
  </p:handoutMasterIdLst>
  <p:sldIdLst>
    <p:sldId id="675" r:id="rId4"/>
    <p:sldId id="609" r:id="rId5"/>
    <p:sldId id="669" r:id="rId6"/>
    <p:sldId id="670" r:id="rId7"/>
    <p:sldId id="671" r:id="rId8"/>
    <p:sldId id="672" r:id="rId9"/>
    <p:sldId id="673" r:id="rId10"/>
    <p:sldId id="674"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19.02.2020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2/19/2020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2/19/2020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2/19/2020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2/19/2020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2/19/2020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2/19/2020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2/19/2020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850011"/>
          </a:xfrm>
          <a:prstGeom prst="rect">
            <a:avLst/>
          </a:prstGeom>
        </p:spPr>
        <p:txBody>
          <a:bodyPr wrap="square">
            <a:spAutoFit/>
          </a:bodyPr>
          <a:lstStyle/>
          <a:p>
            <a:pPr marL="0" lvl="1" algn="ctr">
              <a:spcBef>
                <a:spcPct val="20000"/>
              </a:spcBef>
              <a:buClr>
                <a:schemeClr val="accent1"/>
              </a:buClr>
            </a:pPr>
            <a:r>
              <a:rPr lang="tr-TR" sz="3200" b="1" dirty="0"/>
              <a:t>GGY407</a:t>
            </a:r>
          </a:p>
          <a:p>
            <a:pPr marL="0" lvl="1" algn="ctr">
              <a:spcBef>
                <a:spcPct val="20000"/>
              </a:spcBef>
              <a:buClr>
                <a:schemeClr val="accent1"/>
              </a:buClr>
            </a:pPr>
            <a:endParaRPr lang="tr-TR" sz="3200" b="1" dirty="0"/>
          </a:p>
          <a:p>
            <a:pPr marL="0" lvl="1" algn="ctr">
              <a:spcBef>
                <a:spcPct val="20000"/>
              </a:spcBef>
              <a:buClr>
                <a:schemeClr val="accent1"/>
              </a:buClr>
            </a:pPr>
            <a:r>
              <a:rPr lang="tr-TR" sz="3200" b="1" dirty="0"/>
              <a:t>Değerleme ve Finansal Raporlama Standartları ve Meslek Etiği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Prof. Dr. Harun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TANRIVERMİŞ&amp;Doç</a:t>
            </a:r>
            <a:r>
              <a:rPr lang="tr-TR" sz="1600" b="1" dirty="0" smtClean="0">
                <a:latin typeface="Arial" panose="020B0604020202020204" pitchFamily="34" charset="0"/>
                <a:ea typeface="Times New Roman" panose="02020603050405020304" pitchFamily="18" charset="0"/>
                <a:cs typeface="Arial" panose="020B0604020202020204" pitchFamily="34" charset="0"/>
              </a:rPr>
              <a:t>. Dr</a:t>
            </a:r>
            <a:r>
              <a:rPr lang="tr-TR" sz="1600" b="1" dirty="0">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Erol DEMİR</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30309888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spcBef>
                <a:spcPts val="300"/>
              </a:spcBef>
              <a:buClr>
                <a:srgbClr val="160093"/>
              </a:buClr>
              <a:buFont typeface="Courier New" panose="02070309020205020404" pitchFamily="49" charset="0"/>
              <a:buChar char="o"/>
              <a:defRPr/>
            </a:pPr>
            <a:r>
              <a:rPr lang="tr-TR" sz="2200" dirty="0" smtClean="0"/>
              <a:t> </a:t>
            </a:r>
            <a:r>
              <a:rPr lang="tr-TR" sz="2200" dirty="0"/>
              <a:t>Sermaye Piyasası Mevzuatı Çerçevesinde Gayrimenkul Değerleme Hizmeti Verecek Şirketler ile Bu Şirketlerin Kurulca Listeye Alınmalarına İlişkin Esaslar Hakkında Tebliğ hükümlerine göre Amaç ve Temel Kavramların Tanımları başlıklı 1. maddesinin (e) bendinde değerleme uzmanlığı ve sorumlu değerleme uzmanlığı tanımları yapılmıştır. Buna göre</a:t>
            </a:r>
          </a:p>
          <a:p>
            <a:pPr algn="just">
              <a:spcBef>
                <a:spcPts val="300"/>
              </a:spcBef>
              <a:buClr>
                <a:srgbClr val="160093"/>
              </a:buClr>
              <a:buFont typeface="Courier New" panose="02070309020205020404" pitchFamily="49" charset="0"/>
              <a:buChar char="o"/>
              <a:defRPr/>
            </a:pPr>
            <a:r>
              <a:rPr lang="tr-TR" sz="2200" dirty="0"/>
              <a:t>Değerleme Uzmanı; Bir gayrimenkulün, gayrimenkul projesinin veya bir gayrimenkule bağlı hak ve faydaların değerlemesini yapacak gayrimenkul değerleme şirketleri tarafından tam zamanlı istihdam edilen veya değerleme şirketleri ile tam zamanlı istihdam edilmeksizin, sözleşme imzalamak suretiyle değerleme hizmeti veren, Kurulun lisanslamaya ilişkin düzenlemeleri çerçevesinde asgari 4 yıllık üniversite mezunu, gayrimenkul değerlemesi alanında en az 3 yıl tecrübesi olan ve kendilerine Gayrimenkul Değerleme Lisansı verilen kişileri, ifade eder.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Değerleme Uzmanlığı ve Varlık Değerleme Çalışmaları Mevzuatının Analizi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spcBef>
                <a:spcPts val="600"/>
              </a:spcBef>
              <a:spcAft>
                <a:spcPts val="600"/>
              </a:spcAft>
              <a:buFont typeface="Wingdings" panose="05000000000000000000" pitchFamily="2" charset="2"/>
              <a:buChar char="Ø"/>
            </a:pPr>
            <a:r>
              <a:rPr lang="tr-TR" sz="2200" dirty="0" smtClean="0"/>
              <a:t> </a:t>
            </a:r>
            <a:r>
              <a:rPr lang="tr-TR" sz="2400" dirty="0"/>
              <a:t>14.08.2014 tarih 29088 sayılı Resmi Gazetede yayımlanan “Sermaye Piyasasında Faaliyette bulunanlar için Lisanslama ve Sicil Tutmaya İlişkin Esaslar Hakkında Tebliğ (VII-128.7)” ve Kurul Kararına göre; 3 yıllık tecrübe şartını tevsik eden rapor sunamadığı veya diğer şartları taşımadığı için başvurusu kabul edilmeyen adaylar, Sermaye Piyasası Lisanslama Sicil ve Eğitim Kuruluşu A.Ş. tarafından düzenlenecek ve içeriği Kurulca onaylanacak mesleki uygulamalı eğitim programına katılmaları ve başarılı olmaları halinde tecrübe şartını sağlamış sayılacaklardır. </a:t>
            </a:r>
            <a:endParaRPr lang="tr-TR" sz="2400" spc="-50" dirty="0">
              <a:ea typeface="Trebuchet MS" panose="020B0603020202020204" pitchFamily="34" charset="0"/>
              <a:cs typeface="Trebuchet MS" panose="020B0603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Değerleme Uzmanlığı ve Varlık Değerleme Çalışmaları Mevzuatının Analizi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8407703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spcBef>
                <a:spcPts val="600"/>
              </a:spcBef>
              <a:spcAft>
                <a:spcPts val="600"/>
              </a:spcAft>
              <a:buFont typeface="Wingdings" panose="05000000000000000000" pitchFamily="2" charset="2"/>
              <a:buChar char="Ø"/>
            </a:pPr>
            <a:r>
              <a:rPr lang="tr-TR" sz="2200" dirty="0" smtClean="0"/>
              <a:t> </a:t>
            </a:r>
            <a:r>
              <a:rPr lang="tr-TR" sz="2400" b="1" dirty="0"/>
              <a:t>Sorumlu Değerleme Uzmanı;</a:t>
            </a:r>
            <a:r>
              <a:rPr lang="tr-TR" sz="2400" dirty="0"/>
              <a:t> Şirketin ödenmiş sermayesinde asgari % 10 oranında pay sahibi olan, gayrimenkul değerlemesi alanında en az 5 yıl tecrübesi olan, değerleme uzmanı sayılmak için belirtilen diğer şartların tamamını taşıyan ve şirket adına değerleme çalışmasını kendi kişisel sorumlulukları ile yürüten ve şirket adına değerleme raporlarını tek başına imzalamaya yetkili olan değerleme uzmanlarını, ifade eder. </a:t>
            </a:r>
            <a:endParaRPr lang="tr-TR" sz="2400" spc="-50" dirty="0">
              <a:ea typeface="Trebuchet MS" panose="020B0603020202020204" pitchFamily="34" charset="0"/>
              <a:cs typeface="Trebuchet MS" panose="020B0603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Değerleme Uzmanlığı ve Varlık Değerleme Çalışmaları Mevzuatının Analizi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976410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spcBef>
                <a:spcPts val="600"/>
              </a:spcBef>
              <a:spcAft>
                <a:spcPts val="600"/>
              </a:spcAft>
              <a:buFont typeface="Wingdings" panose="05000000000000000000" pitchFamily="2" charset="2"/>
              <a:buChar char="Ø"/>
            </a:pPr>
            <a:r>
              <a:rPr lang="tr-TR" sz="2200" dirty="0" smtClean="0"/>
              <a:t> </a:t>
            </a:r>
            <a:r>
              <a:rPr lang="tr-TR" b="1" dirty="0"/>
              <a:t>Konut Değerleme Uzmanı;</a:t>
            </a:r>
            <a:r>
              <a:rPr lang="tr-TR" dirty="0"/>
              <a:t> Konut değerlemesi yapan ve değerleme şirketlerinde tam zamanlı istihdam edilen veya değerleme şirketleri ile tam zamanlı istihdam edilmeksizin, sözleşme imzalamak suretiyle konut değerlemesi hizmeti veren Kurulun lisanslamaya ilişkin düzenlemeleri çerçevesinde asgari 4 yıllık üniversite mezunu, gayrimenkul değerlemesi alanında en az 1 yıl tecrübesi olan ve kendilerine Konut Değerleme Uzmanlığı Lisansı verilen kişileri ifade eder. Ancak, 14.08.2014 tarih ve 29088 sayılı Resmi Gazetede yayımlanan “Sermaye Piyasasında Faaliyette bulunanlar için Lisanslama ve Sicil Tutmaya İlişkin Esaslar Hakkında Tebliğ (VII-128.7)”de Konut Değerleme Lisansı için en az 2 yıllık yükseköğretim düzeyinde, eğitim alınmış olması gerektiği belirtilmiştir. Bu nedenle konut değerleme lisansı için 2 yıllık yükseköğretim düzeyinde eğitim almış olmak yeterli kabul edilecektir. </a:t>
            </a:r>
            <a:endParaRPr lang="tr-TR" spc="-50" dirty="0">
              <a:ea typeface="Trebuchet MS" panose="020B0603020202020204" pitchFamily="34" charset="0"/>
              <a:cs typeface="Trebuchet MS" panose="020B0603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Değerleme Uzmanlığı ve Varlık Değerleme Çalışmaları Mevzuatının Analizi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0934236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spcBef>
                <a:spcPts val="600"/>
              </a:spcBef>
              <a:spcAft>
                <a:spcPts val="600"/>
              </a:spcAft>
              <a:buFont typeface="Wingdings" panose="05000000000000000000" pitchFamily="2" charset="2"/>
              <a:buChar char="Ø"/>
            </a:pPr>
            <a:r>
              <a:rPr lang="tr-TR" sz="2200" dirty="0" smtClean="0"/>
              <a:t> </a:t>
            </a:r>
            <a:r>
              <a:rPr lang="tr-TR" sz="2200" dirty="0"/>
              <a:t>Ayrıca VII-128.7 </a:t>
            </a:r>
            <a:r>
              <a:rPr lang="tr-TR" sz="2200" dirty="0" err="1"/>
              <a:t>nolu</a:t>
            </a:r>
            <a:r>
              <a:rPr lang="tr-TR" sz="2200" dirty="0"/>
              <a:t> tebliğ ve Kurul Kararına göre; 1 yıllık tecrübe şartını tevsik eden rapor sunamadığı veya diğer şartları taşımadığı için başvurusu kabul edilmeyen adaylar, Sermaye Piyasası Lisanslama Sicil ve Eğitim Kuruluşu A.Ş. tarafından düzenlenecek ve içeriği Kurulca onaylanacak mesleki uygulamalı eğitim programına katılmaları ve başarılı olmaları halinde tecrübe şartını sağlamış sayılacaklardır.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Değerleme Uzmanlığı ve Varlık Değerleme Çalışmaları Mevzuatının Analizi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740156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spcBef>
                <a:spcPts val="600"/>
              </a:spcBef>
              <a:spcAft>
                <a:spcPts val="600"/>
              </a:spcAft>
              <a:buFont typeface="Wingdings" panose="05000000000000000000" pitchFamily="2" charset="2"/>
              <a:buChar char="Ø"/>
            </a:pPr>
            <a:r>
              <a:rPr lang="tr-TR" sz="2200" dirty="0" smtClean="0"/>
              <a:t> </a:t>
            </a:r>
            <a:r>
              <a:rPr lang="tr-TR" sz="2200" dirty="0"/>
              <a:t>Genel olarak değerleme uzmanları tarafından incelenen gayrimenkullerin türler; konut, ticari gayrimenkul, endüstriyel gayrimenkul, tarımsal gayrimenkul ve özel amaçlı gayrimenkul olarak sınıflandırılabilir.</a:t>
            </a:r>
          </a:p>
          <a:p>
            <a:pPr marL="342900" indent="-342900" algn="just">
              <a:spcBef>
                <a:spcPts val="600"/>
              </a:spcBef>
              <a:spcAft>
                <a:spcPts val="600"/>
              </a:spcAft>
              <a:buFont typeface="Wingdings" panose="05000000000000000000" pitchFamily="2" charset="2"/>
              <a:buChar char="Ø"/>
            </a:pPr>
            <a:r>
              <a:rPr lang="tr-TR" sz="2200" dirty="0"/>
              <a:t>Konut: İnsanların barınmak amacıyla kullandıkları, katta bağımsız bölüm (apartman dairesi), korunaklı site ve müstakil konut (villa) gibi, her türlü mekan bu kapsamda değerlendirilmektedir.  </a:t>
            </a:r>
          </a:p>
          <a:p>
            <a:pPr marL="342900" indent="-342900" algn="just">
              <a:spcBef>
                <a:spcPts val="600"/>
              </a:spcBef>
              <a:spcAft>
                <a:spcPts val="600"/>
              </a:spcAft>
              <a:buFont typeface="Wingdings" panose="05000000000000000000" pitchFamily="2" charset="2"/>
              <a:buChar char="Ø"/>
            </a:pPr>
            <a:r>
              <a:rPr lang="tr-TR" sz="2200" dirty="0"/>
              <a:t>Ticari Gayrimenkul: Ticari ve endüstriyel gayrimenkul ayrımının özünde yatan neden şudur: “Mallar endüstriyel gayrimenkullerde üretilirler, ticari gayrimenkullerde alınıp satılırlar.” Ofis binaları, alışveriş merkezleri, mağazalar ve konusu ticaret olan her türlü işletmenin yer aldığı gayrimenkuller, ticari gayrimenkul olarak değerlendirilir. </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Değerleme Uzmanlığı ve Varlık Değerleme Çalışmaları Mevzuatının Analizi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435707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spcBef>
                <a:spcPts val="600"/>
              </a:spcBef>
              <a:spcAft>
                <a:spcPts val="600"/>
              </a:spcAft>
              <a:buFont typeface="Wingdings" panose="05000000000000000000" pitchFamily="2" charset="2"/>
              <a:buChar char="Ø"/>
            </a:pPr>
            <a:r>
              <a:rPr lang="tr-TR" sz="1800" dirty="0" smtClean="0"/>
              <a:t>Değerlemeye </a:t>
            </a:r>
            <a:r>
              <a:rPr lang="tr-TR" sz="1800" dirty="0"/>
              <a:t>esas gayrimenkul mevzuatı incelemeye alındığında pek çok kanun ve yönetmeliğin bu mevzuatı oluşturduğu anlaşılmaktadır. Bu kanun ve yasal statülerden öne çıkanlardan bazıları aşağıda verilmiştir:</a:t>
            </a:r>
          </a:p>
          <a:p>
            <a:pPr marL="342900" indent="-342900" algn="just">
              <a:spcBef>
                <a:spcPts val="600"/>
              </a:spcBef>
              <a:spcAft>
                <a:spcPts val="600"/>
              </a:spcAft>
              <a:buFont typeface="Wingdings" panose="05000000000000000000" pitchFamily="2" charset="2"/>
              <a:buChar char="Ø"/>
            </a:pPr>
            <a:r>
              <a:rPr lang="tr-TR" sz="1800" dirty="0"/>
              <a:t>Sermaye Piyasası Mevzuatı Çerçevesinde Gayrimenkul Değerleme Hizmeti Verecek Şirketler ile Bu Şirketlerin Kurulca Listeye Alınmalarına İlişkin Esaslar Hakkında Tebliğ Seri: VIII, No: 35  </a:t>
            </a:r>
          </a:p>
          <a:p>
            <a:pPr marL="342900" indent="-342900" algn="just">
              <a:spcBef>
                <a:spcPts val="600"/>
              </a:spcBef>
              <a:spcAft>
                <a:spcPts val="600"/>
              </a:spcAft>
              <a:buFont typeface="Wingdings" panose="05000000000000000000" pitchFamily="2" charset="2"/>
              <a:buChar char="Ø"/>
            </a:pPr>
            <a:r>
              <a:rPr lang="tr-TR" sz="1800" dirty="0"/>
              <a:t>Türk Medeni Kanunu'nun Taşınmaz Mülkiyetine (704-761 Maddeleri), Sınırlı Ayni Haklara (779-938 Maddeleri), Zilyetlik ve Tapu Siciline (973-1027) İlişkin Hükümleri </a:t>
            </a:r>
          </a:p>
          <a:p>
            <a:pPr marL="342900" indent="-342900" algn="just">
              <a:spcBef>
                <a:spcPts val="600"/>
              </a:spcBef>
              <a:spcAft>
                <a:spcPts val="600"/>
              </a:spcAft>
              <a:buFont typeface="Wingdings" panose="05000000000000000000" pitchFamily="2" charset="2"/>
              <a:buChar char="Ø"/>
            </a:pPr>
            <a:r>
              <a:rPr lang="tr-TR" sz="1800" dirty="0"/>
              <a:t>İmar Kanunu  </a:t>
            </a:r>
          </a:p>
          <a:p>
            <a:pPr marL="342900" indent="-342900" algn="just">
              <a:spcBef>
                <a:spcPts val="600"/>
              </a:spcBef>
              <a:spcAft>
                <a:spcPts val="600"/>
              </a:spcAft>
              <a:buFont typeface="Wingdings" panose="05000000000000000000" pitchFamily="2" charset="2"/>
              <a:buChar char="Ø"/>
            </a:pPr>
            <a:r>
              <a:rPr lang="tr-TR" sz="1800" dirty="0"/>
              <a:t>İskan Kanunu  </a:t>
            </a:r>
          </a:p>
          <a:p>
            <a:pPr marL="342900" indent="-342900" algn="just">
              <a:spcBef>
                <a:spcPts val="600"/>
              </a:spcBef>
              <a:spcAft>
                <a:spcPts val="600"/>
              </a:spcAft>
              <a:buFont typeface="Wingdings" panose="05000000000000000000" pitchFamily="2" charset="2"/>
              <a:buChar char="Ø"/>
            </a:pPr>
            <a:r>
              <a:rPr lang="tr-TR" sz="1800" dirty="0"/>
              <a:t>Kat Mülkiyeti Kanunu  </a:t>
            </a:r>
          </a:p>
          <a:p>
            <a:pPr marL="342900" indent="-342900" algn="just">
              <a:spcBef>
                <a:spcPts val="600"/>
              </a:spcBef>
              <a:spcAft>
                <a:spcPts val="600"/>
              </a:spcAft>
              <a:buFont typeface="Wingdings" panose="05000000000000000000" pitchFamily="2" charset="2"/>
              <a:buChar char="Ø"/>
            </a:pPr>
            <a:r>
              <a:rPr lang="tr-TR" sz="1800" dirty="0"/>
              <a:t>Belediye Kanunu </a:t>
            </a:r>
          </a:p>
          <a:p>
            <a:pPr marL="342900" indent="-342900" algn="just">
              <a:spcBef>
                <a:spcPts val="600"/>
              </a:spcBef>
              <a:spcAft>
                <a:spcPts val="600"/>
              </a:spcAft>
              <a:buFont typeface="Wingdings" panose="05000000000000000000" pitchFamily="2" charset="2"/>
              <a:buChar char="Ø"/>
            </a:pPr>
            <a:r>
              <a:rPr lang="tr-TR" sz="1800" dirty="0"/>
              <a:t>Büyükşehir Belediyesi Kanunu</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dirty="0">
                <a:solidFill>
                  <a:srgbClr val="FF0000"/>
                </a:solidFill>
                <a:latin typeface="Arial" pitchFamily="34" charset="0"/>
                <a:cs typeface="Arial" pitchFamily="34" charset="0"/>
              </a:rPr>
              <a:t>Değerleme Uzmanlığı ve Varlık Değerleme Çalışmaları Mevzuatının Analizi</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4900654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25637</TotalTime>
  <Words>723</Words>
  <Application>Microsoft Office PowerPoint</Application>
  <PresentationFormat>Ekran Gösterisi (4:3)</PresentationFormat>
  <Paragraphs>57</Paragraphs>
  <Slides>8</Slides>
  <Notes>0</Notes>
  <HiddenSlides>0</HiddenSlides>
  <MMClips>0</MMClips>
  <ScaleCrop>false</ScaleCrop>
  <HeadingPairs>
    <vt:vector size="4" baseType="variant">
      <vt:variant>
        <vt:lpstr>Tema</vt:lpstr>
      </vt:variant>
      <vt:variant>
        <vt:i4>3</vt:i4>
      </vt:variant>
      <vt:variant>
        <vt:lpstr>Slayt Başlıkları</vt:lpstr>
      </vt:variant>
      <vt:variant>
        <vt:i4>8</vt:i4>
      </vt:variant>
    </vt:vector>
  </HeadingPairs>
  <TitlesOfParts>
    <vt:vector size="11" baseType="lpstr">
      <vt:lpstr>ekonomi</vt:lpstr>
      <vt:lpstr>1_Rics</vt:lpstr>
      <vt:lpstr>h.t.</vt:lpstr>
      <vt:lpstr>PowerPoint Sunusu</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935</cp:revision>
  <cp:lastPrinted>2016-10-24T07:53:35Z</cp:lastPrinted>
  <dcterms:created xsi:type="dcterms:W3CDTF">2016-09-18T09:35:24Z</dcterms:created>
  <dcterms:modified xsi:type="dcterms:W3CDTF">2020-02-19T13:57:51Z</dcterms:modified>
</cp:coreProperties>
</file>