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84" r:id="rId4"/>
    <p:sldId id="285" r:id="rId5"/>
    <p:sldId id="260" r:id="rId6"/>
    <p:sldId id="300" r:id="rId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2819" autoAdjust="0"/>
  </p:normalViewPr>
  <p:slideViewPr>
    <p:cSldViewPr snapToGrid="0">
      <p:cViewPr varScale="1">
        <p:scale>
          <a:sx n="64" d="100"/>
          <a:sy n="64" d="100"/>
        </p:scale>
        <p:origin x="724"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711B6BBE-81FF-4A77-A3BB-F39C75721BD0}" type="datetimeFigureOut">
              <a:rPr lang="tr-TR" smtClean="0"/>
              <a:t>17.10.2024</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081494B-1339-420B-ACE9-FF72793AF123}" type="slidenum">
              <a:rPr lang="tr-TR" smtClean="0"/>
              <a:t>‹#›</a:t>
            </a:fld>
            <a:endParaRPr lang="tr-TR"/>
          </a:p>
        </p:txBody>
      </p:sp>
    </p:spTree>
    <p:extLst>
      <p:ext uri="{BB962C8B-B14F-4D97-AF65-F5344CB8AC3E}">
        <p14:creationId xmlns:p14="http://schemas.microsoft.com/office/powerpoint/2010/main" val="15023461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11B6BBE-81FF-4A77-A3BB-F39C75721BD0}" type="datetimeFigureOut">
              <a:rPr lang="tr-TR" smtClean="0"/>
              <a:t>17.10.2024</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081494B-1339-420B-ACE9-FF72793AF123}" type="slidenum">
              <a:rPr lang="tr-TR" smtClean="0"/>
              <a:t>‹#›</a:t>
            </a:fld>
            <a:endParaRPr lang="tr-TR"/>
          </a:p>
        </p:txBody>
      </p:sp>
    </p:spTree>
    <p:extLst>
      <p:ext uri="{BB962C8B-B14F-4D97-AF65-F5344CB8AC3E}">
        <p14:creationId xmlns:p14="http://schemas.microsoft.com/office/powerpoint/2010/main" val="26286657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11B6BBE-81FF-4A77-A3BB-F39C75721BD0}" type="datetimeFigureOut">
              <a:rPr lang="tr-TR" smtClean="0"/>
              <a:t>17.10.2024</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081494B-1339-420B-ACE9-FF72793AF123}" type="slidenum">
              <a:rPr lang="tr-TR" smtClean="0"/>
              <a:t>‹#›</a:t>
            </a:fld>
            <a:endParaRPr lang="tr-TR"/>
          </a:p>
        </p:txBody>
      </p:sp>
    </p:spTree>
    <p:extLst>
      <p:ext uri="{BB962C8B-B14F-4D97-AF65-F5344CB8AC3E}">
        <p14:creationId xmlns:p14="http://schemas.microsoft.com/office/powerpoint/2010/main" val="39618572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11B6BBE-81FF-4A77-A3BB-F39C75721BD0}" type="datetimeFigureOut">
              <a:rPr lang="tr-TR" smtClean="0"/>
              <a:t>17.10.2024</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081494B-1339-420B-ACE9-FF72793AF123}" type="slidenum">
              <a:rPr lang="tr-TR" smtClean="0"/>
              <a:t>‹#›</a:t>
            </a:fld>
            <a:endParaRPr lang="tr-TR"/>
          </a:p>
        </p:txBody>
      </p:sp>
    </p:spTree>
    <p:extLst>
      <p:ext uri="{BB962C8B-B14F-4D97-AF65-F5344CB8AC3E}">
        <p14:creationId xmlns:p14="http://schemas.microsoft.com/office/powerpoint/2010/main" val="19546671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711B6BBE-81FF-4A77-A3BB-F39C75721BD0}" type="datetimeFigureOut">
              <a:rPr lang="tr-TR" smtClean="0"/>
              <a:t>17.10.2024</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081494B-1339-420B-ACE9-FF72793AF123}" type="slidenum">
              <a:rPr lang="tr-TR" smtClean="0"/>
              <a:t>‹#›</a:t>
            </a:fld>
            <a:endParaRPr lang="tr-TR"/>
          </a:p>
        </p:txBody>
      </p:sp>
    </p:spTree>
    <p:extLst>
      <p:ext uri="{BB962C8B-B14F-4D97-AF65-F5344CB8AC3E}">
        <p14:creationId xmlns:p14="http://schemas.microsoft.com/office/powerpoint/2010/main" val="9813657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711B6BBE-81FF-4A77-A3BB-F39C75721BD0}" type="datetimeFigureOut">
              <a:rPr lang="tr-TR" smtClean="0"/>
              <a:t>17.10.2024</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081494B-1339-420B-ACE9-FF72793AF123}" type="slidenum">
              <a:rPr lang="tr-TR" smtClean="0"/>
              <a:t>‹#›</a:t>
            </a:fld>
            <a:endParaRPr lang="tr-TR"/>
          </a:p>
        </p:txBody>
      </p:sp>
    </p:spTree>
    <p:extLst>
      <p:ext uri="{BB962C8B-B14F-4D97-AF65-F5344CB8AC3E}">
        <p14:creationId xmlns:p14="http://schemas.microsoft.com/office/powerpoint/2010/main" val="22125359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711B6BBE-81FF-4A77-A3BB-F39C75721BD0}" type="datetimeFigureOut">
              <a:rPr lang="tr-TR" smtClean="0"/>
              <a:t>17.10.2024</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4081494B-1339-420B-ACE9-FF72793AF123}" type="slidenum">
              <a:rPr lang="tr-TR" smtClean="0"/>
              <a:t>‹#›</a:t>
            </a:fld>
            <a:endParaRPr lang="tr-TR"/>
          </a:p>
        </p:txBody>
      </p:sp>
    </p:spTree>
    <p:extLst>
      <p:ext uri="{BB962C8B-B14F-4D97-AF65-F5344CB8AC3E}">
        <p14:creationId xmlns:p14="http://schemas.microsoft.com/office/powerpoint/2010/main" val="1942078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711B6BBE-81FF-4A77-A3BB-F39C75721BD0}" type="datetimeFigureOut">
              <a:rPr lang="tr-TR" smtClean="0"/>
              <a:t>17.10.2024</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4081494B-1339-420B-ACE9-FF72793AF123}" type="slidenum">
              <a:rPr lang="tr-TR" smtClean="0"/>
              <a:t>‹#›</a:t>
            </a:fld>
            <a:endParaRPr lang="tr-TR"/>
          </a:p>
        </p:txBody>
      </p:sp>
    </p:spTree>
    <p:extLst>
      <p:ext uri="{BB962C8B-B14F-4D97-AF65-F5344CB8AC3E}">
        <p14:creationId xmlns:p14="http://schemas.microsoft.com/office/powerpoint/2010/main" val="32659859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11B6BBE-81FF-4A77-A3BB-F39C75721BD0}" type="datetimeFigureOut">
              <a:rPr lang="tr-TR" smtClean="0"/>
              <a:t>17.10.2024</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4081494B-1339-420B-ACE9-FF72793AF123}" type="slidenum">
              <a:rPr lang="tr-TR" smtClean="0"/>
              <a:t>‹#›</a:t>
            </a:fld>
            <a:endParaRPr lang="tr-TR"/>
          </a:p>
        </p:txBody>
      </p:sp>
    </p:spTree>
    <p:extLst>
      <p:ext uri="{BB962C8B-B14F-4D97-AF65-F5344CB8AC3E}">
        <p14:creationId xmlns:p14="http://schemas.microsoft.com/office/powerpoint/2010/main" val="11708113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11B6BBE-81FF-4A77-A3BB-F39C75721BD0}" type="datetimeFigureOut">
              <a:rPr lang="tr-TR" smtClean="0"/>
              <a:t>17.10.2024</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081494B-1339-420B-ACE9-FF72793AF123}" type="slidenum">
              <a:rPr lang="tr-TR" smtClean="0"/>
              <a:t>‹#›</a:t>
            </a:fld>
            <a:endParaRPr lang="tr-TR"/>
          </a:p>
        </p:txBody>
      </p:sp>
    </p:spTree>
    <p:extLst>
      <p:ext uri="{BB962C8B-B14F-4D97-AF65-F5344CB8AC3E}">
        <p14:creationId xmlns:p14="http://schemas.microsoft.com/office/powerpoint/2010/main" val="10069993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11B6BBE-81FF-4A77-A3BB-F39C75721BD0}" type="datetimeFigureOut">
              <a:rPr lang="tr-TR" smtClean="0"/>
              <a:t>17.10.2024</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081494B-1339-420B-ACE9-FF72793AF123}" type="slidenum">
              <a:rPr lang="tr-TR" smtClean="0"/>
              <a:t>‹#›</a:t>
            </a:fld>
            <a:endParaRPr lang="tr-TR"/>
          </a:p>
        </p:txBody>
      </p:sp>
    </p:spTree>
    <p:extLst>
      <p:ext uri="{BB962C8B-B14F-4D97-AF65-F5344CB8AC3E}">
        <p14:creationId xmlns:p14="http://schemas.microsoft.com/office/powerpoint/2010/main" val="41990192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11B6BBE-81FF-4A77-A3BB-F39C75721BD0}" type="datetimeFigureOut">
              <a:rPr lang="tr-TR" smtClean="0"/>
              <a:t>17.10.2024</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081494B-1339-420B-ACE9-FF72793AF123}" type="slidenum">
              <a:rPr lang="tr-TR" smtClean="0"/>
              <a:t>‹#›</a:t>
            </a:fld>
            <a:endParaRPr lang="tr-TR"/>
          </a:p>
        </p:txBody>
      </p:sp>
    </p:spTree>
    <p:extLst>
      <p:ext uri="{BB962C8B-B14F-4D97-AF65-F5344CB8AC3E}">
        <p14:creationId xmlns:p14="http://schemas.microsoft.com/office/powerpoint/2010/main" val="26457585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6"/>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 y="1924334"/>
            <a:ext cx="3797953" cy="49171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8857397" y="2045533"/>
            <a:ext cx="3307346" cy="48124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Unvan 1"/>
          <p:cNvSpPr>
            <a:spLocks noGrp="1"/>
          </p:cNvSpPr>
          <p:nvPr>
            <p:ph type="ctrTitle"/>
          </p:nvPr>
        </p:nvSpPr>
        <p:spPr>
          <a:xfrm>
            <a:off x="1039091" y="851733"/>
            <a:ext cx="9767453" cy="2930558"/>
          </a:xfrm>
        </p:spPr>
        <p:txBody>
          <a:bodyPr>
            <a:prstTxWarp prst="textArchUp">
              <a:avLst/>
            </a:prstTxWarp>
            <a:normAutofit/>
          </a:bodyPr>
          <a:lstStyle/>
          <a:p>
            <a:r>
              <a:rPr lang="tr-TR" sz="11500" b="1" dirty="0" smtClean="0"/>
              <a:t>Yerli Gen Kaynağı Olarak Tavuk Irklarımız</a:t>
            </a:r>
            <a:endParaRPr lang="tr-TR" sz="11500" b="1" dirty="0"/>
          </a:p>
        </p:txBody>
      </p:sp>
      <p:sp>
        <p:nvSpPr>
          <p:cNvPr id="3" name="Alt Başlık 2"/>
          <p:cNvSpPr>
            <a:spLocks noGrp="1"/>
          </p:cNvSpPr>
          <p:nvPr>
            <p:ph type="subTitle" idx="1"/>
          </p:nvPr>
        </p:nvSpPr>
        <p:spPr>
          <a:xfrm>
            <a:off x="2123267" y="3186545"/>
            <a:ext cx="8311487" cy="3229238"/>
          </a:xfrm>
        </p:spPr>
        <p:txBody>
          <a:bodyPr/>
          <a:lstStyle/>
          <a:p>
            <a:r>
              <a:rPr lang="tr-TR" sz="3200" b="1" dirty="0" smtClean="0"/>
              <a:t>Evcil Hayvan Genetik </a:t>
            </a:r>
          </a:p>
          <a:p>
            <a:r>
              <a:rPr lang="tr-TR" sz="3200" b="1" dirty="0" smtClean="0"/>
              <a:t>Kaynaklarının Korunması</a:t>
            </a:r>
          </a:p>
          <a:p>
            <a:endParaRPr lang="tr-TR" dirty="0" smtClean="0"/>
          </a:p>
          <a:p>
            <a:endParaRPr lang="tr-TR" b="1" dirty="0" smtClean="0"/>
          </a:p>
          <a:p>
            <a:endParaRPr lang="tr-TR" b="1" dirty="0"/>
          </a:p>
          <a:p>
            <a:r>
              <a:rPr lang="tr-TR" b="1" dirty="0" smtClean="0"/>
              <a:t>Ahmet UÇAR</a:t>
            </a:r>
            <a:endParaRPr lang="tr-TR" b="1" dirty="0"/>
          </a:p>
        </p:txBody>
      </p:sp>
    </p:spTree>
    <p:extLst>
      <p:ext uri="{BB962C8B-B14F-4D97-AF65-F5344CB8AC3E}">
        <p14:creationId xmlns:p14="http://schemas.microsoft.com/office/powerpoint/2010/main" val="353245191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GİRİŞ</a:t>
            </a:r>
            <a:endParaRPr lang="tr-TR" dirty="0"/>
          </a:p>
        </p:txBody>
      </p:sp>
      <p:sp>
        <p:nvSpPr>
          <p:cNvPr id="3" name="İçerik Yer Tutucusu 2"/>
          <p:cNvSpPr>
            <a:spLocks noGrp="1"/>
          </p:cNvSpPr>
          <p:nvPr>
            <p:ph idx="1"/>
          </p:nvPr>
        </p:nvSpPr>
        <p:spPr>
          <a:xfrm>
            <a:off x="636318" y="1690687"/>
            <a:ext cx="10835245" cy="4508231"/>
          </a:xfrm>
        </p:spPr>
        <p:txBody>
          <a:bodyPr>
            <a:noAutofit/>
          </a:bodyPr>
          <a:lstStyle/>
          <a:p>
            <a:pPr marL="0" indent="0" algn="just">
              <a:lnSpc>
                <a:spcPct val="150000"/>
              </a:lnSpc>
              <a:buNone/>
            </a:pPr>
            <a:r>
              <a:rPr lang="tr-TR" sz="3200" dirty="0" smtClean="0">
                <a:latin typeface="Times New Roman" panose="02020603050405020304" pitchFamily="18" charset="0"/>
                <a:cs typeface="Times New Roman" panose="02020603050405020304" pitchFamily="18" charset="0"/>
              </a:rPr>
              <a:t>	Dünya’da birçok faktöre bağlı olarak hayvan gen kaynaklarının tür, ırk ve gen düzeyinde azalması veya yok olması nedeniyle biyolojik sistemlerin temel özelliği olan genetik varyasyon giderek önemli ölçüde azalmaktadır. Bu azalma Tropik bölgelerdeki düzeyde olmasa bile diğer bölgeler ve ülkemiz için de geçerlidir (Ertuğrul ve ark., 2000). </a:t>
            </a:r>
            <a:endParaRPr lang="tr-T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875014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17565" y="1065603"/>
            <a:ext cx="11167754" cy="5465825"/>
          </a:xfrm>
        </p:spPr>
        <p:txBody>
          <a:bodyPr/>
          <a:lstStyle/>
          <a:p>
            <a:pPr marL="0" indent="0" algn="just">
              <a:lnSpc>
                <a:spcPct val="150000"/>
              </a:lnSpc>
              <a:buNone/>
            </a:pPr>
            <a:r>
              <a:rPr lang="tr-TR" dirty="0" smtClean="0">
                <a:latin typeface="Times New Roman" panose="02020603050405020304" pitchFamily="18" charset="0"/>
                <a:cs typeface="Times New Roman" panose="02020603050405020304" pitchFamily="18" charset="0"/>
              </a:rPr>
              <a:t>	Yerli ırkların farklı zamanlarda Türkiye’ye getirilmiş çeşitli ırkların karışımı olduğu düşünülmektedir. Anadolu çok eski zamanlardan beri çeşitli kavimlere yurt olduğundan bu karışma ve melezleşme durumunun ne zaman başladığı tahmin edilememektedir. Türkiye yerli tavuk ırklarından en tanınmış olanı «Denizli» olmakla birlikte Gerze ve Sultan ırklarının da olduğu bilinmektedir (Kaya ve Yıldız, 2014). Denizli </a:t>
            </a:r>
            <a:r>
              <a:rPr lang="tr-TR" dirty="0">
                <a:latin typeface="Times New Roman" panose="02020603050405020304" pitchFamily="18" charset="0"/>
                <a:cs typeface="Times New Roman" panose="02020603050405020304" pitchFamily="18" charset="0"/>
              </a:rPr>
              <a:t>ve Gerze tavuk ırkları koruma altında olan ırklardır. </a:t>
            </a:r>
          </a:p>
          <a:p>
            <a:pPr marL="0" indent="0" algn="just">
              <a:lnSpc>
                <a:spcPct val="150000"/>
              </a:lnSpc>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4138418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21674" y="277090"/>
            <a:ext cx="11596254" cy="6386945"/>
          </a:xfrm>
        </p:spPr>
        <p:txBody>
          <a:bodyPr>
            <a:normAutofit fontScale="92500" lnSpcReduction="10000"/>
          </a:bodyPr>
          <a:lstStyle/>
          <a:p>
            <a:pPr marL="0" indent="0" algn="just">
              <a:lnSpc>
                <a:spcPct val="160000"/>
              </a:lnSpc>
              <a:buNone/>
            </a:pPr>
            <a:r>
              <a:rPr lang="tr-TR" dirty="0" smtClean="0">
                <a:latin typeface="Times New Roman" panose="02020603050405020304" pitchFamily="18" charset="0"/>
                <a:cs typeface="Times New Roman" panose="02020603050405020304" pitchFamily="18" charset="0"/>
              </a:rPr>
              <a:t>	1931 </a:t>
            </a:r>
            <a:r>
              <a:rPr lang="tr-TR" dirty="0">
                <a:latin typeface="Times New Roman" panose="02020603050405020304" pitchFamily="18" charset="0"/>
                <a:cs typeface="Times New Roman" panose="02020603050405020304" pitchFamily="18" charset="0"/>
              </a:rPr>
              <a:t>yılında yazılmış olan ve genç Türkiye’deki tavuk merakının ve tavukçuluğun kısa bir tarihçesinin de bahsedildiği “Asri TAVUKÇULUK” isimli eserin giriş bölümünde tavukçuluğun mevcut durumunu şu cümleler ile anlatmaktadır. “</a:t>
            </a:r>
            <a:r>
              <a:rPr lang="tr-TR" i="1" dirty="0" smtClean="0">
                <a:latin typeface="Times New Roman" panose="02020603050405020304" pitchFamily="18" charset="0"/>
                <a:cs typeface="Times New Roman" panose="02020603050405020304" pitchFamily="18" charset="0"/>
              </a:rPr>
              <a:t>Vaktiyle İstanbul’da </a:t>
            </a:r>
            <a:r>
              <a:rPr lang="tr-TR" i="1" dirty="0">
                <a:latin typeface="Times New Roman" panose="02020603050405020304" pitchFamily="18" charset="0"/>
                <a:cs typeface="Times New Roman" panose="02020603050405020304" pitchFamily="18" charset="0"/>
              </a:rPr>
              <a:t>pek meşhur olan ve fakat bugün misli bulunmayan ‘Süslü’ ve ‘</a:t>
            </a:r>
            <a:r>
              <a:rPr lang="tr-TR" i="1" dirty="0" err="1">
                <a:latin typeface="Times New Roman" panose="02020603050405020304" pitchFamily="18" charset="0"/>
                <a:cs typeface="Times New Roman" panose="02020603050405020304" pitchFamily="18" charset="0"/>
              </a:rPr>
              <a:t>Timurlenk</a:t>
            </a:r>
            <a:r>
              <a:rPr lang="tr-TR" i="1" dirty="0">
                <a:latin typeface="Times New Roman" panose="02020603050405020304" pitchFamily="18" charset="0"/>
                <a:cs typeface="Times New Roman" panose="02020603050405020304" pitchFamily="18" charset="0"/>
              </a:rPr>
              <a:t>’ tavukları ‘</a:t>
            </a:r>
            <a:r>
              <a:rPr lang="tr-TR" i="1" dirty="0" err="1">
                <a:latin typeface="Times New Roman" panose="02020603050405020304" pitchFamily="18" charset="0"/>
                <a:cs typeface="Times New Roman" panose="02020603050405020304" pitchFamily="18" charset="0"/>
              </a:rPr>
              <a:t>Padu</a:t>
            </a:r>
            <a:r>
              <a:rPr lang="tr-TR" i="1" dirty="0">
                <a:latin typeface="Times New Roman" panose="02020603050405020304" pitchFamily="18" charset="0"/>
                <a:cs typeface="Times New Roman" panose="02020603050405020304" pitchFamily="18" charset="0"/>
              </a:rPr>
              <a:t>’ ırkının yakışıklı bir nevi olarak </a:t>
            </a:r>
            <a:r>
              <a:rPr lang="tr-TR" i="1" dirty="0" err="1">
                <a:latin typeface="Times New Roman" panose="02020603050405020304" pitchFamily="18" charset="0"/>
                <a:cs typeface="Times New Roman" panose="02020603050405020304" pitchFamily="18" charset="0"/>
              </a:rPr>
              <a:t>İstanbulda</a:t>
            </a:r>
            <a:r>
              <a:rPr lang="tr-TR" i="1" dirty="0">
                <a:latin typeface="Times New Roman" panose="02020603050405020304" pitchFamily="18" charset="0"/>
                <a:cs typeface="Times New Roman" panose="02020603050405020304" pitchFamily="18" charset="0"/>
              </a:rPr>
              <a:t> yetiştirilmişti. </a:t>
            </a:r>
            <a:r>
              <a:rPr lang="tr-TR" i="1" dirty="0" err="1">
                <a:latin typeface="Times New Roman" panose="02020603050405020304" pitchFamily="18" charset="0"/>
                <a:cs typeface="Times New Roman" panose="02020603050405020304" pitchFamily="18" charset="0"/>
              </a:rPr>
              <a:t>Maateessüf</a:t>
            </a:r>
            <a:r>
              <a:rPr lang="tr-TR" i="1" dirty="0">
                <a:latin typeface="Times New Roman" panose="02020603050405020304" pitchFamily="18" charset="0"/>
                <a:cs typeface="Times New Roman" panose="02020603050405020304" pitchFamily="18" charset="0"/>
              </a:rPr>
              <a:t> bugün nesilleri kesilen hakiki ‘Gerze’ ve ‘</a:t>
            </a:r>
            <a:r>
              <a:rPr lang="tr-TR" i="1" dirty="0" err="1">
                <a:latin typeface="Times New Roman" panose="02020603050405020304" pitchFamily="18" charset="0"/>
                <a:cs typeface="Times New Roman" panose="02020603050405020304" pitchFamily="18" charset="0"/>
              </a:rPr>
              <a:t>Mısri</a:t>
            </a:r>
            <a:r>
              <a:rPr lang="tr-TR" i="1" dirty="0">
                <a:latin typeface="Times New Roman" panose="02020603050405020304" pitchFamily="18" charset="0"/>
                <a:cs typeface="Times New Roman" panose="02020603050405020304" pitchFamily="18" charset="0"/>
              </a:rPr>
              <a:t>’ tavuklarıyla, tepeli Fizan, paçalı Nemse ırklarının pek çok meraklıları vardı. Yakışıklı ve nefis etli </a:t>
            </a:r>
            <a:r>
              <a:rPr lang="tr-TR" i="1" dirty="0" err="1">
                <a:latin typeface="Times New Roman" panose="02020603050405020304" pitchFamily="18" charset="0"/>
                <a:cs typeface="Times New Roman" panose="02020603050405020304" pitchFamily="18" charset="0"/>
              </a:rPr>
              <a:t>Hacıkadın</a:t>
            </a:r>
            <a:r>
              <a:rPr lang="tr-TR" i="1" dirty="0">
                <a:latin typeface="Times New Roman" panose="02020603050405020304" pitchFamily="18" charset="0"/>
                <a:cs typeface="Times New Roman" panose="02020603050405020304" pitchFamily="18" charset="0"/>
              </a:rPr>
              <a:t> tavuklarını uzun ve kalın öten ‘Denizli’ ince ve uzun sesli ‘Berat’ horozlarını zevk için besleyenler çoktu. Saraylar ve bazı zenginler; Avrupa’dan muhtelif nevilerde süslü tavuklar getirerek beslerlerdi</a:t>
            </a:r>
            <a:r>
              <a:rPr lang="tr-TR"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28244259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22563" y="733095"/>
            <a:ext cx="11369633" cy="5620204"/>
          </a:xfrm>
        </p:spPr>
        <p:txBody>
          <a:bodyPr>
            <a:normAutofit fontScale="92500" lnSpcReduction="20000"/>
          </a:bodyPr>
          <a:lstStyle/>
          <a:p>
            <a:pPr marL="0" indent="0" algn="just">
              <a:lnSpc>
                <a:spcPct val="150000"/>
              </a:lnSpc>
              <a:buNone/>
            </a:pPr>
            <a:r>
              <a:rPr lang="tr-TR" sz="3200" dirty="0" smtClean="0">
                <a:latin typeface="Times New Roman" panose="02020603050405020304" pitchFamily="18" charset="0"/>
                <a:cs typeface="Times New Roman" panose="02020603050405020304" pitchFamily="18" charset="0"/>
              </a:rPr>
              <a:t>	Saf ırklar 1950’li yıllara kadar yumurta üretiminde önemli yer tutmaktaydı. Ancak yumurtacı </a:t>
            </a:r>
            <a:r>
              <a:rPr lang="tr-TR" sz="3200" dirty="0" err="1" smtClean="0">
                <a:latin typeface="Times New Roman" panose="02020603050405020304" pitchFamily="18" charset="0"/>
                <a:cs typeface="Times New Roman" panose="02020603050405020304" pitchFamily="18" charset="0"/>
              </a:rPr>
              <a:t>hibritlerin</a:t>
            </a:r>
            <a:r>
              <a:rPr lang="tr-TR" sz="3200" dirty="0" smtClean="0">
                <a:latin typeface="Times New Roman" panose="02020603050405020304" pitchFamily="18" charset="0"/>
                <a:cs typeface="Times New Roman" panose="02020603050405020304" pitchFamily="18" charset="0"/>
              </a:rPr>
              <a:t> geliştirilmesi ile saf ırklar yok olma tehlikesi ile karşı karşıya kalmışlardır. Nesli tükenme tehlikesi içinde olan tavuk ırklarımız Gerze (Hacı Kadı), Denizli ve Sultan </a:t>
            </a:r>
            <a:r>
              <a:rPr lang="tr-TR" sz="3200" dirty="0" err="1" smtClean="0">
                <a:latin typeface="Times New Roman" panose="02020603050405020304" pitchFamily="18" charset="0"/>
                <a:cs typeface="Times New Roman" panose="02020603050405020304" pitchFamily="18" charset="0"/>
              </a:rPr>
              <a:t>Tavuğu’dur</a:t>
            </a:r>
            <a:r>
              <a:rPr lang="tr-TR" sz="3200" dirty="0" smtClean="0">
                <a:latin typeface="Times New Roman" panose="02020603050405020304" pitchFamily="18" charset="0"/>
                <a:cs typeface="Times New Roman" panose="02020603050405020304" pitchFamily="18" charset="0"/>
              </a:rPr>
              <a:t>. Bu ırklar yumurta ve et verimi düşük olduğu için yetiştirici tarafından tercih edilmemektedir. Ancak bir gen kaynağı olması, hastalıklara dayanıklı olması ve organik tarım açısından hala araştırmaya değer bir konu olarak önümüzde durması sebebiyle önem arz etmektedir </a:t>
            </a:r>
            <a:r>
              <a:rPr lang="tr-TR" sz="3200" dirty="0">
                <a:latin typeface="Times New Roman" panose="02020603050405020304" pitchFamily="18" charset="0"/>
                <a:cs typeface="Times New Roman" panose="02020603050405020304" pitchFamily="18" charset="0"/>
              </a:rPr>
              <a:t>(Uçar ve ark., 2011</a:t>
            </a:r>
            <a:r>
              <a:rPr lang="tr-TR" sz="3200" dirty="0" smtClean="0">
                <a:latin typeface="Times New Roman" panose="02020603050405020304" pitchFamily="18" charset="0"/>
                <a:cs typeface="Times New Roman" panose="02020603050405020304" pitchFamily="18" charset="0"/>
              </a:rPr>
              <a:t>). </a:t>
            </a:r>
          </a:p>
          <a:p>
            <a:pPr marL="0" indent="0" algn="just">
              <a:lnSpc>
                <a:spcPct val="150000"/>
              </a:lnSpc>
              <a:buNone/>
            </a:pPr>
            <a:endParaRPr lang="tr-T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7083113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85057" y="164853"/>
            <a:ext cx="11547764" cy="2413865"/>
          </a:xfrm>
        </p:spPr>
        <p:txBody>
          <a:bodyPr/>
          <a:lstStyle/>
          <a:p>
            <a:pPr marL="0" indent="0" algn="just">
              <a:buNone/>
            </a:pPr>
            <a:r>
              <a:rPr lang="tr-TR" dirty="0" smtClean="0">
                <a:latin typeface="Times New Roman" panose="02020603050405020304" pitchFamily="18" charset="0"/>
                <a:cs typeface="Times New Roman" panose="02020603050405020304" pitchFamily="18" charset="0"/>
              </a:rPr>
              <a:t>Diğer </a:t>
            </a:r>
            <a:r>
              <a:rPr lang="tr-TR" dirty="0">
                <a:latin typeface="Times New Roman" panose="02020603050405020304" pitchFamily="18" charset="0"/>
                <a:cs typeface="Times New Roman" panose="02020603050405020304" pitchFamily="18" charset="0"/>
              </a:rPr>
              <a:t>bir alt ırk olarak çoğunlukla Güney Ege (Muğla) köylerinde bulunan çıplak boyun </a:t>
            </a:r>
            <a:r>
              <a:rPr lang="tr-TR" dirty="0" smtClean="0">
                <a:latin typeface="Times New Roman" panose="02020603050405020304" pitchFamily="18" charset="0"/>
                <a:cs typeface="Times New Roman" panose="02020603050405020304" pitchFamily="18" charset="0"/>
              </a:rPr>
              <a:t>tavukları (Turken), </a:t>
            </a:r>
            <a:r>
              <a:rPr lang="tr-TR" dirty="0">
                <a:latin typeface="Times New Roman" panose="02020603050405020304" pitchFamily="18" charset="0"/>
                <a:cs typeface="Times New Roman" panose="02020603050405020304" pitchFamily="18" charset="0"/>
              </a:rPr>
              <a:t>kirli sarı ve koyu kahverengi tüy rengine sahiptir. Ergin tavuklar 2.8-3.5 kg ağırlığındadır. Yumurta verimleri diğer yerlilere oranla yüksektir (100-120). Yumurta rengi beyazdır </a:t>
            </a:r>
            <a:r>
              <a:rPr lang="tr-TR" dirty="0" smtClean="0">
                <a:latin typeface="Times New Roman" panose="02020603050405020304" pitchFamily="18" charset="0"/>
                <a:cs typeface="Times New Roman" panose="02020603050405020304" pitchFamily="18" charset="0"/>
              </a:rPr>
              <a:t>(</a:t>
            </a:r>
            <a:r>
              <a:rPr lang="tr-TR" dirty="0" err="1" smtClean="0">
                <a:latin typeface="Times New Roman" panose="02020603050405020304" pitchFamily="18" charset="0"/>
                <a:cs typeface="Times New Roman" panose="02020603050405020304" pitchFamily="18" charset="0"/>
              </a:rPr>
              <a:t>Fadiel</a:t>
            </a:r>
            <a:r>
              <a:rPr lang="tr-TR" dirty="0" smtClean="0">
                <a:latin typeface="Times New Roman" panose="02020603050405020304" pitchFamily="18" charset="0"/>
                <a:cs typeface="Times New Roman" panose="02020603050405020304" pitchFamily="18" charset="0"/>
              </a:rPr>
              <a:t> ve ark., 2005). </a:t>
            </a:r>
            <a:endParaRPr lang="tr-TR" dirty="0">
              <a:latin typeface="Times New Roman" panose="02020603050405020304" pitchFamily="18" charset="0"/>
              <a:cs typeface="Times New Roman" panose="02020603050405020304" pitchFamily="18" charset="0"/>
            </a:endParaRPr>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99753" y="1828805"/>
            <a:ext cx="4318590" cy="4610595"/>
          </a:xfrm>
          <a:prstGeom prst="rect">
            <a:avLst/>
          </a:prstGeom>
        </p:spPr>
      </p:pic>
      <p:pic>
        <p:nvPicPr>
          <p:cNvPr id="5" name="Resim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9287" y="2161312"/>
            <a:ext cx="5654633" cy="4240975"/>
          </a:xfrm>
          <a:prstGeom prst="rect">
            <a:avLst/>
          </a:prstGeom>
        </p:spPr>
      </p:pic>
    </p:spTree>
    <p:extLst>
      <p:ext uri="{BB962C8B-B14F-4D97-AF65-F5344CB8AC3E}">
        <p14:creationId xmlns:p14="http://schemas.microsoft.com/office/powerpoint/2010/main" val="314019722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350</TotalTime>
  <Words>406</Words>
  <Application>Microsoft Office PowerPoint</Application>
  <PresentationFormat>Geniş ekran</PresentationFormat>
  <Paragraphs>13</Paragraphs>
  <Slides>6</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6</vt:i4>
      </vt:variant>
    </vt:vector>
  </HeadingPairs>
  <TitlesOfParts>
    <vt:vector size="11" baseType="lpstr">
      <vt:lpstr>Arial</vt:lpstr>
      <vt:lpstr>Calibri</vt:lpstr>
      <vt:lpstr>Calibri Light</vt:lpstr>
      <vt:lpstr>Times New Roman</vt:lpstr>
      <vt:lpstr>Office Teması</vt:lpstr>
      <vt:lpstr>Yerli Gen Kaynağı Olarak Tavuk Irklarımız</vt:lpstr>
      <vt:lpstr>GİRİŞ</vt:lpstr>
      <vt:lpstr>PowerPoint Sunusu</vt:lpstr>
      <vt:lpstr>PowerPoint Sunusu</vt:lpstr>
      <vt:lpstr>PowerPoint Sunusu</vt:lpstr>
      <vt:lpstr>PowerPoint Sunusu</vt:lpstr>
    </vt:vector>
  </TitlesOfParts>
  <Company>SilentAll Team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Yerli Gen Kaynağı Olarak Tavuk Irklarımız</dc:title>
  <dc:creator>AHMET</dc:creator>
  <cp:lastModifiedBy>PC</cp:lastModifiedBy>
  <cp:revision>41</cp:revision>
  <dcterms:created xsi:type="dcterms:W3CDTF">2016-01-04T10:58:04Z</dcterms:created>
  <dcterms:modified xsi:type="dcterms:W3CDTF">2024-10-17T12:33:33Z</dcterms:modified>
</cp:coreProperties>
</file>