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98" r:id="rId2"/>
    <p:sldId id="399" r:id="rId3"/>
    <p:sldId id="400" r:id="rId4"/>
    <p:sldId id="416" r:id="rId5"/>
    <p:sldId id="417" r:id="rId6"/>
    <p:sldId id="401" r:id="rId7"/>
    <p:sldId id="406" r:id="rId8"/>
    <p:sldId id="42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4627"/>
  </p:normalViewPr>
  <p:slideViewPr>
    <p:cSldViewPr snapToGrid="0" snapToObjects="1">
      <p:cViewPr varScale="1">
        <p:scale>
          <a:sx n="88" d="100"/>
          <a:sy n="88" d="100"/>
        </p:scale>
        <p:origin x="2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14C95C-4754-3846-95C8-95008481E32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7718EB0-EBB6-0745-9597-E2FB2A1F6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8C25AAB-D505-EC41-85DD-81393A44EBFB}"/>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4CEBFD32-0A11-BD4D-8924-7597BC1827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E3F658-A83A-C44A-8217-74D3A0DB0D1C}"/>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48194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43B8A1-B472-FE4D-8FB5-1E8EF89B001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11FE95-F774-5E40-9E72-852E80005EE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1DB85B1C-33B3-1041-9343-9085F693143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CF76EE11-C72A-9E46-AA55-B637FC7229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886E5E-2416-D74E-82B6-4BC18EDFC9B4}"/>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029779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3DEB83-3048-824B-87F3-CB983ED152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A0968B9-DEF9-2A4D-8071-9499EFB1B402}"/>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0F68BED-E936-904A-9FFE-F1231B87E93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951BFD9F-482B-FE42-A75A-AEFB38A83D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B3ED22-39DB-1748-ACD5-AF7DF9C7A2E8}"/>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73296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CFC03D-FCB0-844A-9E53-3425BEE649C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39F377-5D61-1541-B9C6-866F685598DA}"/>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5EF6974-FD1E-F640-995B-37FC156F8866}"/>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E96624F7-83DC-8343-8F76-7908048CF2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D5B8EE-78A3-554D-8002-598A2B93611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36529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542460-34D9-C042-9475-06CAA4C317E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C79F26A-6C95-E345-A50E-5E32D968E2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60AA4CA-EFAC-B44E-87CB-5DA9836C9C1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0D427EB7-F7FB-5F42-896A-C690DC0C8D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C1032D-13E9-564C-AA66-961179E763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06474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FD3033-A995-B140-99F4-6647AA46F8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23C8BD-F12E-994A-8420-E1484A9D5FB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9C3B8E7-3FD6-AE43-A9BB-3ACD3ACF9D0A}"/>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254F43B-F002-DC47-9B15-D1E37721B804}"/>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B262B01F-5EE0-144A-9420-2EC132663B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9A97FE9-0E27-C644-BD5E-D95B85B51BB0}"/>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58467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A7B51F-6459-014D-88A8-F99659288E4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057EE1-1A52-7A4A-BB10-A101C1E78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EF1D1FB-F5F2-1B4B-89AE-A8229D8E5D86}"/>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5B6E7DB9-9ECD-DD49-A60B-7405C0BAB8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AC3B65D-CCD6-D04F-A8C8-42BF185772CA}"/>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DC76958F-8B84-7345-96B2-4462BB53C64A}"/>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8" name="Alt Bilgi Yer Tutucusu 7">
            <a:extLst>
              <a:ext uri="{FF2B5EF4-FFF2-40B4-BE49-F238E27FC236}">
                <a16:creationId xmlns:a16="http://schemas.microsoft.com/office/drawing/2014/main" id="{EE92AECC-4D85-BE44-9A1E-3F23902A72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F03560E-0074-6849-8CF3-D3D46CCAAC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3414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949D89-45FC-704E-BD4C-511A148781A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63E6B19-20AB-764E-B96C-FFBCFEB7F839}"/>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4" name="Alt Bilgi Yer Tutucusu 3">
            <a:extLst>
              <a:ext uri="{FF2B5EF4-FFF2-40B4-BE49-F238E27FC236}">
                <a16:creationId xmlns:a16="http://schemas.microsoft.com/office/drawing/2014/main" id="{D8E2AB5A-0A68-5240-A62E-26CCA9233B0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8CEA738-884B-454E-A1EA-3CF9B13D391A}"/>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99962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53116E5-73EA-E84C-B217-02EC9ACA826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3" name="Alt Bilgi Yer Tutucusu 2">
            <a:extLst>
              <a:ext uri="{FF2B5EF4-FFF2-40B4-BE49-F238E27FC236}">
                <a16:creationId xmlns:a16="http://schemas.microsoft.com/office/drawing/2014/main" id="{8AD2D85B-6EAB-7A4C-9B63-8862A302D15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81EFB3F-2742-A24C-8A73-5B359B2EA9F2}"/>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56768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C408C-7743-5643-B41E-8BE269CAB5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F2B54B-C020-B64C-8D9F-CF5A5803F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562E4D84-FDE6-0F44-A865-72D0098F1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22F66FF-38B6-A849-8B48-716CA7C2C1B0}"/>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D80413AE-8DD1-7340-BC33-54A45BC09C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788AC7-D4B6-B344-829C-F4266C5C2A73}"/>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26132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3E1BF0-6BE1-334C-B08A-8A7FBA10751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CD2F01A-2B55-6547-B7F7-FD28D16285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C7B17E4-5D1B-6D49-86D8-E9DBE1F31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BE08FF5-4969-0043-A216-63DD0DE12F21}"/>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369261B2-D478-454B-9AA2-802F9058A7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A4C2C8-2C4E-A24F-8F52-22399FE2F3E6}"/>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847947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339E14B-5062-FC45-AE61-B2D9FC9DA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4D358F-AF5F-0440-9A74-511D0F25C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5604B8A-6D3A-D042-82C1-8CA0CD9F8A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1129A09E-6494-0D4A-AF47-2D67E4F06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D2D8B45-2B45-2147-9C4D-778AF7950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628CD-C990-824A-BB7F-D0A3947A1284}" type="slidenum">
              <a:rPr lang="tr-TR" smtClean="0"/>
              <a:t>‹#›</a:t>
            </a:fld>
            <a:endParaRPr lang="tr-TR"/>
          </a:p>
        </p:txBody>
      </p:sp>
    </p:spTree>
    <p:extLst>
      <p:ext uri="{BB962C8B-B14F-4D97-AF65-F5344CB8AC3E}">
        <p14:creationId xmlns:p14="http://schemas.microsoft.com/office/powerpoint/2010/main" val="393124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2C38DC-D1D5-D343-BDD6-0D747B07FDAE}"/>
              </a:ext>
            </a:extLst>
          </p:cNvPr>
          <p:cNvSpPr>
            <a:spLocks noGrp="1"/>
          </p:cNvSpPr>
          <p:nvPr>
            <p:ph type="title"/>
          </p:nvPr>
        </p:nvSpPr>
        <p:spPr/>
        <p:txBody>
          <a:bodyPr/>
          <a:lstStyle/>
          <a:p>
            <a:pPr algn="r"/>
            <a:r>
              <a:rPr lang="tr-TR" b="1" dirty="0"/>
              <a:t>Marka İletişimi Zihin Kalıplarını Nasıl Yaratır?</a:t>
            </a:r>
          </a:p>
        </p:txBody>
      </p:sp>
      <p:sp>
        <p:nvSpPr>
          <p:cNvPr id="3" name="İçerik Yer Tutucusu 2">
            <a:extLst>
              <a:ext uri="{FF2B5EF4-FFF2-40B4-BE49-F238E27FC236}">
                <a16:creationId xmlns:a16="http://schemas.microsoft.com/office/drawing/2014/main" id="{BB0E5C38-5B0D-2946-BE76-2150C08C08C0}"/>
              </a:ext>
            </a:extLst>
          </p:cNvPr>
          <p:cNvSpPr>
            <a:spLocks noGrp="1"/>
          </p:cNvSpPr>
          <p:nvPr>
            <p:ph idx="1"/>
          </p:nvPr>
        </p:nvSpPr>
        <p:spPr/>
        <p:txBody>
          <a:bodyPr/>
          <a:lstStyle/>
          <a:p>
            <a:r>
              <a:rPr lang="tr-TR" dirty="0"/>
              <a:t>Bilgiyi ileterek,</a:t>
            </a:r>
          </a:p>
          <a:p>
            <a:endParaRPr lang="tr-TR" dirty="0"/>
          </a:p>
          <a:p>
            <a:r>
              <a:rPr lang="tr-TR" dirty="0"/>
              <a:t>Farkındalık, şöhret, aşinalık veya belirginlik yaratarak,</a:t>
            </a:r>
          </a:p>
          <a:p>
            <a:pPr marL="0" indent="0">
              <a:buNone/>
            </a:pPr>
            <a:endParaRPr lang="tr-TR" dirty="0"/>
          </a:p>
          <a:p>
            <a:r>
              <a:rPr lang="tr-TR" dirty="0"/>
              <a:t>Katılım sağlayarak,</a:t>
            </a:r>
          </a:p>
          <a:p>
            <a:pPr marL="0" indent="0">
              <a:buNone/>
            </a:pPr>
            <a:endParaRPr lang="tr-TR" dirty="0"/>
          </a:p>
        </p:txBody>
      </p:sp>
      <p:sp>
        <p:nvSpPr>
          <p:cNvPr id="4" name="Metin kutusu 3">
            <a:extLst>
              <a:ext uri="{FF2B5EF4-FFF2-40B4-BE49-F238E27FC236}">
                <a16:creationId xmlns:a16="http://schemas.microsoft.com/office/drawing/2014/main" id="{0335FC9F-3B9D-2944-9A6F-65F5C113E1EB}"/>
              </a:ext>
            </a:extLst>
          </p:cNvPr>
          <p:cNvSpPr txBox="1"/>
          <p:nvPr/>
        </p:nvSpPr>
        <p:spPr>
          <a:xfrm>
            <a:off x="10165544" y="6311900"/>
            <a:ext cx="1754707" cy="369332"/>
          </a:xfrm>
          <a:prstGeom prst="rect">
            <a:avLst/>
          </a:prstGeom>
          <a:noFill/>
        </p:spPr>
        <p:txBody>
          <a:bodyPr wrap="square" rtlCol="0">
            <a:spAutoFit/>
          </a:bodyPr>
          <a:lstStyle/>
          <a:p>
            <a:pPr algn="r"/>
            <a:r>
              <a:rPr lang="tr-TR" dirty="0"/>
              <a:t>Feldwick, 2014</a:t>
            </a:r>
          </a:p>
        </p:txBody>
      </p:sp>
    </p:spTree>
    <p:extLst>
      <p:ext uri="{BB962C8B-B14F-4D97-AF65-F5344CB8AC3E}">
        <p14:creationId xmlns:p14="http://schemas.microsoft.com/office/powerpoint/2010/main" val="3345001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642390-6627-C347-AD7E-A4F952B5B02E}"/>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35369250-EAD4-6145-8FB9-79B2E684974D}"/>
              </a:ext>
            </a:extLst>
          </p:cNvPr>
          <p:cNvSpPr>
            <a:spLocks noGrp="1"/>
          </p:cNvSpPr>
          <p:nvPr>
            <p:ph idx="1"/>
          </p:nvPr>
        </p:nvSpPr>
        <p:spPr/>
        <p:txBody>
          <a:bodyPr/>
          <a:lstStyle/>
          <a:p>
            <a:pPr marL="0" indent="0">
              <a:buNone/>
            </a:pPr>
            <a:r>
              <a:rPr lang="tr-TR" dirty="0"/>
              <a:t>Marka iletişimi, marka için üç şey yapabilir:</a:t>
            </a:r>
          </a:p>
          <a:p>
            <a:pPr marL="514350" indent="-514350">
              <a:buAutoNum type="arabicPeriod"/>
            </a:pPr>
            <a:r>
              <a:rPr lang="tr-TR" dirty="0"/>
              <a:t>Markaya ilişkin bilgi sağlayabilir,</a:t>
            </a:r>
          </a:p>
          <a:p>
            <a:pPr marL="514350" indent="-514350">
              <a:buAutoNum type="arabicPeriod"/>
            </a:pPr>
            <a:r>
              <a:rPr lang="tr-TR" dirty="0"/>
              <a:t>Markayı ünlü ve tanıdık yapabilir,</a:t>
            </a:r>
          </a:p>
          <a:p>
            <a:pPr marL="514350" indent="-514350">
              <a:buAutoNum type="arabicPeriod"/>
            </a:pPr>
            <a:r>
              <a:rPr lang="tr-TR" dirty="0"/>
              <a:t>Markaya ilişkin olumlu ve satın alınabilir çağrışımlar kazandırarak cazip hale getirebilir,</a:t>
            </a:r>
          </a:p>
        </p:txBody>
      </p:sp>
      <p:sp>
        <p:nvSpPr>
          <p:cNvPr id="4" name="Metin kutusu 3">
            <a:extLst>
              <a:ext uri="{FF2B5EF4-FFF2-40B4-BE49-F238E27FC236}">
                <a16:creationId xmlns:a16="http://schemas.microsoft.com/office/drawing/2014/main" id="{3D3FED66-4EFF-EB4D-AD52-E664E8983EB1}"/>
              </a:ext>
            </a:extLst>
          </p:cNvPr>
          <p:cNvSpPr txBox="1"/>
          <p:nvPr/>
        </p:nvSpPr>
        <p:spPr>
          <a:xfrm>
            <a:off x="10121477" y="6311900"/>
            <a:ext cx="1721656" cy="369332"/>
          </a:xfrm>
          <a:prstGeom prst="rect">
            <a:avLst/>
          </a:prstGeom>
          <a:noFill/>
        </p:spPr>
        <p:txBody>
          <a:bodyPr wrap="square" rtlCol="0">
            <a:spAutoFit/>
          </a:bodyPr>
          <a:lstStyle/>
          <a:p>
            <a:pPr algn="r"/>
            <a:r>
              <a:rPr lang="tr-TR" dirty="0"/>
              <a:t>Feldwick, 2014</a:t>
            </a:r>
          </a:p>
        </p:txBody>
      </p:sp>
    </p:spTree>
    <p:extLst>
      <p:ext uri="{BB962C8B-B14F-4D97-AF65-F5344CB8AC3E}">
        <p14:creationId xmlns:p14="http://schemas.microsoft.com/office/powerpoint/2010/main" val="3489289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7BCE71-D151-0E4D-88D8-02CBAB4C7F4A}"/>
              </a:ext>
            </a:extLst>
          </p:cNvPr>
          <p:cNvSpPr>
            <a:spLocks noGrp="1"/>
          </p:cNvSpPr>
          <p:nvPr>
            <p:ph type="title"/>
          </p:nvPr>
        </p:nvSpPr>
        <p:spPr/>
        <p:txBody>
          <a:bodyPr/>
          <a:lstStyle/>
          <a:p>
            <a:pPr algn="ctr"/>
            <a:r>
              <a:rPr lang="tr-TR" b="1" dirty="0"/>
              <a:t>Etkin Marka İletişimi ve Bütünleşme</a:t>
            </a:r>
          </a:p>
        </p:txBody>
      </p:sp>
      <p:sp>
        <p:nvSpPr>
          <p:cNvPr id="3" name="İçerik Yer Tutucusu 2">
            <a:extLst>
              <a:ext uri="{FF2B5EF4-FFF2-40B4-BE49-F238E27FC236}">
                <a16:creationId xmlns:a16="http://schemas.microsoft.com/office/drawing/2014/main" id="{999BE602-0A32-CA4F-9061-B0680CA1FCF6}"/>
              </a:ext>
            </a:extLst>
          </p:cNvPr>
          <p:cNvSpPr>
            <a:spLocks noGrp="1"/>
          </p:cNvSpPr>
          <p:nvPr>
            <p:ph idx="1"/>
          </p:nvPr>
        </p:nvSpPr>
        <p:spPr/>
        <p:txBody>
          <a:bodyPr/>
          <a:lstStyle/>
          <a:p>
            <a:r>
              <a:rPr lang="tr-TR" dirty="0"/>
              <a:t>İşlevsel  bütünleşme</a:t>
            </a:r>
          </a:p>
          <a:p>
            <a:endParaRPr lang="tr-TR" dirty="0"/>
          </a:p>
          <a:p>
            <a:r>
              <a:rPr lang="tr-TR" dirty="0"/>
              <a:t>Marka bütünleşmesi</a:t>
            </a:r>
          </a:p>
          <a:p>
            <a:endParaRPr lang="tr-TR" dirty="0"/>
          </a:p>
          <a:p>
            <a:r>
              <a:rPr lang="tr-TR" dirty="0"/>
              <a:t>Tematik bütünleşme</a:t>
            </a:r>
          </a:p>
        </p:txBody>
      </p:sp>
      <p:sp>
        <p:nvSpPr>
          <p:cNvPr id="4" name="Metin kutusu 3">
            <a:extLst>
              <a:ext uri="{FF2B5EF4-FFF2-40B4-BE49-F238E27FC236}">
                <a16:creationId xmlns:a16="http://schemas.microsoft.com/office/drawing/2014/main" id="{5093B9AF-8F2F-9642-B814-F5007F64F809}"/>
              </a:ext>
            </a:extLst>
          </p:cNvPr>
          <p:cNvSpPr txBox="1"/>
          <p:nvPr/>
        </p:nvSpPr>
        <p:spPr>
          <a:xfrm>
            <a:off x="9890122" y="6311900"/>
            <a:ext cx="1930977" cy="369332"/>
          </a:xfrm>
          <a:prstGeom prst="rect">
            <a:avLst/>
          </a:prstGeom>
          <a:noFill/>
        </p:spPr>
        <p:txBody>
          <a:bodyPr wrap="square" rtlCol="0">
            <a:spAutoFit/>
          </a:bodyPr>
          <a:lstStyle/>
          <a:p>
            <a:pPr algn="r"/>
            <a:r>
              <a:rPr lang="tr-TR" dirty="0"/>
              <a:t>Feldwick, 2014</a:t>
            </a:r>
          </a:p>
        </p:txBody>
      </p:sp>
    </p:spTree>
    <p:extLst>
      <p:ext uri="{BB962C8B-B14F-4D97-AF65-F5344CB8AC3E}">
        <p14:creationId xmlns:p14="http://schemas.microsoft.com/office/powerpoint/2010/main" val="246619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44503E-8C40-294A-8A81-389872C24165}"/>
              </a:ext>
            </a:extLst>
          </p:cNvPr>
          <p:cNvSpPr>
            <a:spLocks noGrp="1"/>
          </p:cNvSpPr>
          <p:nvPr>
            <p:ph type="title"/>
          </p:nvPr>
        </p:nvSpPr>
        <p:spPr/>
        <p:txBody>
          <a:bodyPr/>
          <a:lstStyle/>
          <a:p>
            <a:pPr algn="ctr"/>
            <a:r>
              <a:rPr lang="tr-TR" b="1" dirty="0"/>
              <a:t>Marka İletişimi Amaçları</a:t>
            </a:r>
          </a:p>
        </p:txBody>
      </p:sp>
      <p:graphicFrame>
        <p:nvGraphicFramePr>
          <p:cNvPr id="4" name="İçerik Yer Tutucusu 3">
            <a:extLst>
              <a:ext uri="{FF2B5EF4-FFF2-40B4-BE49-F238E27FC236}">
                <a16:creationId xmlns:a16="http://schemas.microsoft.com/office/drawing/2014/main" id="{9D63231F-4E82-3043-B4DB-B62CBCF5923C}"/>
              </a:ext>
            </a:extLst>
          </p:cNvPr>
          <p:cNvGraphicFramePr>
            <a:graphicFrameLocks noGrp="1"/>
          </p:cNvGraphicFramePr>
          <p:nvPr>
            <p:ph idx="1"/>
            <p:extLst>
              <p:ext uri="{D42A27DB-BD31-4B8C-83A1-F6EECF244321}">
                <p14:modId xmlns:p14="http://schemas.microsoft.com/office/powerpoint/2010/main" val="3343326251"/>
              </p:ext>
            </p:extLst>
          </p:nvPr>
        </p:nvGraphicFramePr>
        <p:xfrm>
          <a:off x="838200" y="1825625"/>
          <a:ext cx="10515600" cy="3337560"/>
        </p:xfrm>
        <a:graphic>
          <a:graphicData uri="http://schemas.openxmlformats.org/drawingml/2006/table">
            <a:tbl>
              <a:tblPr firstRow="1" bandRow="1">
                <a:tableStyleId>{5940675A-B579-460E-94D1-54222C63F5DA}</a:tableStyleId>
              </a:tblPr>
              <a:tblGrid>
                <a:gridCol w="10515600">
                  <a:extLst>
                    <a:ext uri="{9D8B030D-6E8A-4147-A177-3AD203B41FA5}">
                      <a16:colId xmlns:a16="http://schemas.microsoft.com/office/drawing/2014/main" val="1987390366"/>
                    </a:ext>
                  </a:extLst>
                </a:gridCol>
              </a:tblGrid>
              <a:tr h="370840">
                <a:tc>
                  <a:txBody>
                    <a:bodyPr/>
                    <a:lstStyle/>
                    <a:p>
                      <a:r>
                        <a:rPr lang="tr-TR" dirty="0"/>
                        <a:t>Ürün-Marka Gereksinimi Geliştirme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0659628"/>
                  </a:ext>
                </a:extLst>
              </a:tr>
              <a:tr h="370840">
                <a:tc>
                  <a:txBody>
                    <a:bodyPr/>
                    <a:lstStyle/>
                    <a:p>
                      <a:r>
                        <a:rPr lang="tr-TR" dirty="0"/>
                        <a:t>Marka Farkındalığı: Tanınma ve Hatırlatma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87674372"/>
                  </a:ext>
                </a:extLst>
              </a:tr>
              <a:tr h="370840">
                <a:tc>
                  <a:txBody>
                    <a:bodyPr/>
                    <a:lstStyle/>
                    <a:p>
                      <a:r>
                        <a:rPr lang="tr-TR" dirty="0"/>
                        <a:t>Marka Bilgisi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1126281"/>
                  </a:ext>
                </a:extLst>
              </a:tr>
              <a:tr h="370840">
                <a:tc>
                  <a:txBody>
                    <a:bodyPr/>
                    <a:lstStyle/>
                    <a:p>
                      <a:r>
                        <a:rPr lang="tr-TR" dirty="0"/>
                        <a:t>Marka Tutumu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2828373"/>
                  </a:ext>
                </a:extLst>
              </a:tr>
              <a:tr h="370840">
                <a:tc>
                  <a:txBody>
                    <a:bodyPr/>
                    <a:lstStyle/>
                    <a:p>
                      <a:r>
                        <a:rPr lang="tr-TR" dirty="0"/>
                        <a:t>Markayı Satın Alma Niyeti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17785431"/>
                  </a:ext>
                </a:extLst>
              </a:tr>
              <a:tr h="370840">
                <a:tc>
                  <a:txBody>
                    <a:bodyPr/>
                    <a:lstStyle/>
                    <a:p>
                      <a:r>
                        <a:rPr lang="tr-TR" dirty="0"/>
                        <a:t>Markayı Satın Almayı Kolaylaştırma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50995775"/>
                  </a:ext>
                </a:extLst>
              </a:tr>
              <a:tr h="370840">
                <a:tc>
                  <a:txBody>
                    <a:bodyPr/>
                    <a:lstStyle/>
                    <a:p>
                      <a:r>
                        <a:rPr lang="tr-TR" dirty="0"/>
                        <a:t>Markayı Satın Alma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20779269"/>
                  </a:ext>
                </a:extLst>
              </a:tr>
              <a:tr h="370840">
                <a:tc>
                  <a:txBody>
                    <a:bodyPr/>
                    <a:lstStyle/>
                    <a:p>
                      <a:r>
                        <a:rPr lang="tr-TR" dirty="0"/>
                        <a:t>Tatmin Olma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78160643"/>
                  </a:ext>
                </a:extLst>
              </a:tr>
              <a:tr h="370840">
                <a:tc>
                  <a:txBody>
                    <a:bodyPr/>
                    <a:lstStyle/>
                    <a:p>
                      <a:r>
                        <a:rPr lang="tr-TR" dirty="0"/>
                        <a:t>Marka Sadakati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66573599"/>
                  </a:ext>
                </a:extLst>
              </a:tr>
            </a:tbl>
          </a:graphicData>
        </a:graphic>
      </p:graphicFrame>
      <p:sp>
        <p:nvSpPr>
          <p:cNvPr id="5" name="Metin kutusu 4">
            <a:extLst>
              <a:ext uri="{FF2B5EF4-FFF2-40B4-BE49-F238E27FC236}">
                <a16:creationId xmlns:a16="http://schemas.microsoft.com/office/drawing/2014/main" id="{409C7DE5-193B-D541-AFAA-D6F67A5F1379}"/>
              </a:ext>
            </a:extLst>
          </p:cNvPr>
          <p:cNvSpPr txBox="1"/>
          <p:nvPr/>
        </p:nvSpPr>
        <p:spPr>
          <a:xfrm>
            <a:off x="838200" y="5354198"/>
            <a:ext cx="10687089" cy="861774"/>
          </a:xfrm>
          <a:prstGeom prst="rect">
            <a:avLst/>
          </a:prstGeom>
          <a:noFill/>
        </p:spPr>
        <p:txBody>
          <a:bodyPr wrap="square" rtlCol="0">
            <a:spAutoFit/>
          </a:bodyPr>
          <a:lstStyle/>
          <a:p>
            <a:pPr algn="r"/>
            <a:endParaRPr lang="tr-TR" sz="1600" dirty="0"/>
          </a:p>
          <a:p>
            <a:pPr algn="r"/>
            <a:r>
              <a:rPr lang="tr-TR" sz="1600" dirty="0"/>
              <a:t>DAGMAR Modeli, </a:t>
            </a:r>
            <a:r>
              <a:rPr lang="tr-TR" sz="1600" dirty="0" err="1"/>
              <a:t>Colley</a:t>
            </a:r>
            <a:r>
              <a:rPr lang="tr-TR" sz="1600" dirty="0"/>
              <a:t>, 1961, s.41’den Türkçeye uyarlayan Babür Tosun, 2014, s. 386’dan alınmıştır.</a:t>
            </a:r>
          </a:p>
          <a:p>
            <a:pPr algn="r"/>
            <a:endParaRPr lang="tr-TR" dirty="0"/>
          </a:p>
        </p:txBody>
      </p:sp>
    </p:spTree>
    <p:extLst>
      <p:ext uri="{BB962C8B-B14F-4D97-AF65-F5344CB8AC3E}">
        <p14:creationId xmlns:p14="http://schemas.microsoft.com/office/powerpoint/2010/main" val="3833299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52141A2-E71B-AD45-ADC0-53A59519D3E8}"/>
              </a:ext>
            </a:extLst>
          </p:cNvPr>
          <p:cNvSpPr>
            <a:spLocks noGrp="1"/>
          </p:cNvSpPr>
          <p:nvPr>
            <p:ph type="title"/>
          </p:nvPr>
        </p:nvSpPr>
        <p:spPr/>
        <p:txBody>
          <a:bodyPr/>
          <a:lstStyle/>
          <a:p>
            <a:pPr algn="ctr"/>
            <a:r>
              <a:rPr lang="tr-TR" b="1" dirty="0"/>
              <a:t>Temel Marka İletişimi Stratejileri </a:t>
            </a:r>
          </a:p>
        </p:txBody>
      </p:sp>
      <p:sp>
        <p:nvSpPr>
          <p:cNvPr id="3" name="İçerik Yer Tutucusu 2">
            <a:extLst>
              <a:ext uri="{FF2B5EF4-FFF2-40B4-BE49-F238E27FC236}">
                <a16:creationId xmlns:a16="http://schemas.microsoft.com/office/drawing/2014/main" id="{E4662111-EC84-5E4E-8F60-2B3C195B1CD0}"/>
              </a:ext>
            </a:extLst>
          </p:cNvPr>
          <p:cNvSpPr>
            <a:spLocks noGrp="1"/>
          </p:cNvSpPr>
          <p:nvPr>
            <p:ph idx="1"/>
          </p:nvPr>
        </p:nvSpPr>
        <p:spPr/>
        <p:txBody>
          <a:bodyPr/>
          <a:lstStyle/>
          <a:p>
            <a:r>
              <a:rPr lang="tr-TR" dirty="0"/>
              <a:t>Ekleyici-Tamamlayıcı Strateji</a:t>
            </a:r>
          </a:p>
          <a:p>
            <a:r>
              <a:rPr lang="tr-TR" dirty="0"/>
              <a:t>Haber-Ödünç Alınmış İlgi Stratejisi</a:t>
            </a:r>
          </a:p>
          <a:p>
            <a:r>
              <a:rPr lang="tr-TR" dirty="0"/>
              <a:t>İtme-Çekme-Geçme Stratejisi</a:t>
            </a:r>
          </a:p>
          <a:p>
            <a:r>
              <a:rPr lang="tr-TR" dirty="0"/>
              <a:t>Melez Strateji </a:t>
            </a:r>
          </a:p>
          <a:p>
            <a:endParaRPr lang="tr-TR" dirty="0"/>
          </a:p>
          <a:p>
            <a:endParaRPr lang="tr-TR" dirty="0"/>
          </a:p>
          <a:p>
            <a:endParaRPr lang="tr-TR" dirty="0"/>
          </a:p>
          <a:p>
            <a:pPr marL="0" indent="0" algn="r">
              <a:buNone/>
            </a:pPr>
            <a:endParaRPr lang="tr-TR" sz="1600" dirty="0"/>
          </a:p>
          <a:p>
            <a:pPr marL="0" indent="0" algn="r">
              <a:buNone/>
            </a:pPr>
            <a:r>
              <a:rPr lang="tr-TR" sz="1600" dirty="0"/>
              <a:t>(Babür Tosun, 2014, s.397-400)</a:t>
            </a:r>
          </a:p>
          <a:p>
            <a:endParaRPr lang="tr-TR" dirty="0"/>
          </a:p>
        </p:txBody>
      </p:sp>
    </p:spTree>
    <p:extLst>
      <p:ext uri="{BB962C8B-B14F-4D97-AF65-F5344CB8AC3E}">
        <p14:creationId xmlns:p14="http://schemas.microsoft.com/office/powerpoint/2010/main" val="1010831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53BA2E4-6A3D-D142-9282-8D8A36383F77}"/>
              </a:ext>
            </a:extLst>
          </p:cNvPr>
          <p:cNvSpPr>
            <a:spLocks noGrp="1"/>
          </p:cNvSpPr>
          <p:nvPr>
            <p:ph type="title"/>
          </p:nvPr>
        </p:nvSpPr>
        <p:spPr/>
        <p:txBody>
          <a:bodyPr/>
          <a:lstStyle/>
          <a:p>
            <a:pPr algn="ctr"/>
            <a:r>
              <a:rPr lang="tr-TR" b="1" dirty="0"/>
              <a:t>Marka Yönetiminde Önemli Unsurlar</a:t>
            </a:r>
          </a:p>
        </p:txBody>
      </p:sp>
      <p:sp>
        <p:nvSpPr>
          <p:cNvPr id="3" name="İçerik Yer Tutucusu 2">
            <a:extLst>
              <a:ext uri="{FF2B5EF4-FFF2-40B4-BE49-F238E27FC236}">
                <a16:creationId xmlns:a16="http://schemas.microsoft.com/office/drawing/2014/main" id="{09947FA9-636C-D743-9F29-0FF39FCD0D48}"/>
              </a:ext>
            </a:extLst>
          </p:cNvPr>
          <p:cNvSpPr>
            <a:spLocks noGrp="1"/>
          </p:cNvSpPr>
          <p:nvPr>
            <p:ph idx="1"/>
          </p:nvPr>
        </p:nvSpPr>
        <p:spPr/>
        <p:txBody>
          <a:bodyPr>
            <a:normAutofit fontScale="92500" lnSpcReduction="20000"/>
          </a:bodyPr>
          <a:lstStyle/>
          <a:p>
            <a:pPr marL="0" indent="0">
              <a:buNone/>
            </a:pPr>
            <a:r>
              <a:rPr lang="tr-TR" dirty="0"/>
              <a:t>“Bir markanın değerini ve değer arttırıcı unsurlarını anlama,</a:t>
            </a:r>
          </a:p>
          <a:p>
            <a:pPr marL="0" indent="0">
              <a:buNone/>
            </a:pPr>
            <a:r>
              <a:rPr lang="tr-TR" dirty="0"/>
              <a:t>Marka konumlandırmasında netlik,</a:t>
            </a:r>
          </a:p>
          <a:p>
            <a:pPr marL="0" indent="0">
              <a:buNone/>
            </a:pPr>
            <a:r>
              <a:rPr lang="tr-TR" dirty="0"/>
              <a:t>Sadece ürünler ve logolardan öte, deneyimler toplamı ve temel organizasyon prensipleri olarak markalar,</a:t>
            </a:r>
          </a:p>
          <a:p>
            <a:pPr marL="0" indent="0">
              <a:buNone/>
            </a:pPr>
            <a:r>
              <a:rPr lang="tr-TR" dirty="0"/>
              <a:t>Daha ikna edici ve daha yaratıcı bir marka kimliği ve marka iletişimi, </a:t>
            </a:r>
          </a:p>
          <a:p>
            <a:pPr marL="0" indent="0">
              <a:buNone/>
            </a:pPr>
            <a:r>
              <a:rPr lang="tr-TR" dirty="0"/>
              <a:t>İç ve dış faaliyetlerin uyumlu hale getirilmesi ve şeffaflık gereksinimi</a:t>
            </a:r>
          </a:p>
          <a:p>
            <a:pPr marL="0" indent="0">
              <a:buNone/>
            </a:pPr>
            <a:r>
              <a:rPr lang="tr-TR" dirty="0"/>
              <a:t>Dünya çapında özenli yasal koruma</a:t>
            </a:r>
          </a:p>
          <a:p>
            <a:pPr marL="0" indent="0">
              <a:buNone/>
            </a:pPr>
            <a:r>
              <a:rPr lang="tr-TR" dirty="0"/>
              <a:t>Kurumsal sorumluluğun özü olarak kurumsal sosyal sorumluluk</a:t>
            </a:r>
          </a:p>
          <a:p>
            <a:pPr marL="0" indent="0">
              <a:buNone/>
            </a:pPr>
            <a:r>
              <a:rPr lang="tr-TR" dirty="0"/>
              <a:t>Daha sürdürülebilir özellikte sürdürülebilir değer yaratmak”</a:t>
            </a:r>
          </a:p>
          <a:p>
            <a:pPr marL="0" indent="0">
              <a:buNone/>
            </a:pPr>
            <a:endParaRPr lang="tr-TR" dirty="0"/>
          </a:p>
          <a:p>
            <a:pPr marL="0" indent="0" algn="r">
              <a:buNone/>
            </a:pPr>
            <a:r>
              <a:rPr lang="tr-TR" sz="1700" dirty="0"/>
              <a:t>(</a:t>
            </a:r>
            <a:r>
              <a:rPr lang="tr-TR" sz="1700" dirty="0" err="1"/>
              <a:t>Clifton</a:t>
            </a:r>
            <a:r>
              <a:rPr lang="tr-TR" sz="1700" dirty="0"/>
              <a:t>, 2014, s. 363-366)</a:t>
            </a:r>
          </a:p>
        </p:txBody>
      </p:sp>
    </p:spTree>
    <p:extLst>
      <p:ext uri="{BB962C8B-B14F-4D97-AF65-F5344CB8AC3E}">
        <p14:creationId xmlns:p14="http://schemas.microsoft.com/office/powerpoint/2010/main" val="2134621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367E58-BCEB-E046-8C66-DA16BDFDDAD8}"/>
              </a:ext>
            </a:extLst>
          </p:cNvPr>
          <p:cNvSpPr>
            <a:spLocks noGrp="1"/>
          </p:cNvSpPr>
          <p:nvPr>
            <p:ph type="title"/>
          </p:nvPr>
        </p:nvSpPr>
        <p:spPr/>
        <p:txBody>
          <a:bodyPr/>
          <a:lstStyle/>
          <a:p>
            <a:pPr algn="ctr"/>
            <a:r>
              <a:rPr lang="tr-TR" b="1" dirty="0"/>
              <a:t>Hikayesi Olan Markalar</a:t>
            </a:r>
          </a:p>
        </p:txBody>
      </p:sp>
      <p:sp>
        <p:nvSpPr>
          <p:cNvPr id="3" name="İçerik Yer Tutucusu 2">
            <a:extLst>
              <a:ext uri="{FF2B5EF4-FFF2-40B4-BE49-F238E27FC236}">
                <a16:creationId xmlns:a16="http://schemas.microsoft.com/office/drawing/2014/main" id="{7377D761-9BA8-6B46-91B2-97EB4623D777}"/>
              </a:ext>
            </a:extLst>
          </p:cNvPr>
          <p:cNvSpPr>
            <a:spLocks noGrp="1"/>
          </p:cNvSpPr>
          <p:nvPr>
            <p:ph idx="1"/>
          </p:nvPr>
        </p:nvSpPr>
        <p:spPr/>
        <p:txBody>
          <a:bodyPr>
            <a:normAutofit lnSpcReduction="10000"/>
          </a:bodyPr>
          <a:lstStyle/>
          <a:p>
            <a:pPr marL="0" indent="0">
              <a:buNone/>
            </a:pPr>
            <a:r>
              <a:rPr lang="tr-TR" dirty="0"/>
              <a:t>“</a:t>
            </a:r>
            <a:r>
              <a:rPr lang="tr-TR" i="1" dirty="0"/>
              <a:t>Bugün markalar, güçlü hikayeleri sayesinde tüketici aracılığıyla tüketiciye pazarlama yapıyorlar. Markanın hikayesi yeterince güçlü ve ayrıksıysa, bu tüketicide başkalarıyla paylaşma ihtiyacı yaratıyor. Marka hikayesinin ve bunun ardında yatan anlamın büyüsüne kapılan bir tüketici, bu durumda edilgen ve durağan olmaktan çıkıp, haraketli ve yayan duruma geçiyor.</a:t>
            </a:r>
            <a:r>
              <a:rPr lang="tr-TR" dirty="0"/>
              <a:t>”</a:t>
            </a:r>
          </a:p>
          <a:p>
            <a:pPr marL="0" indent="0">
              <a:buNone/>
            </a:pPr>
            <a:endParaRPr lang="tr-TR" i="1" dirty="0"/>
          </a:p>
          <a:p>
            <a:pPr marL="0" indent="0">
              <a:buNone/>
            </a:pPr>
            <a:endParaRPr lang="tr-TR" i="1" dirty="0"/>
          </a:p>
          <a:p>
            <a:pPr marL="0" indent="0" algn="r">
              <a:buNone/>
            </a:pPr>
            <a:endParaRPr lang="tr-TR" dirty="0"/>
          </a:p>
          <a:p>
            <a:pPr marL="0" indent="0" algn="r">
              <a:buNone/>
            </a:pPr>
            <a:endParaRPr lang="tr-TR" dirty="0"/>
          </a:p>
          <a:p>
            <a:pPr marL="0" indent="0" algn="r">
              <a:buNone/>
            </a:pPr>
            <a:r>
              <a:rPr lang="tr-TR" sz="1600" dirty="0"/>
              <a:t>(Batı, 2017, s. 73)</a:t>
            </a:r>
          </a:p>
        </p:txBody>
      </p:sp>
    </p:spTree>
    <p:extLst>
      <p:ext uri="{BB962C8B-B14F-4D97-AF65-F5344CB8AC3E}">
        <p14:creationId xmlns:p14="http://schemas.microsoft.com/office/powerpoint/2010/main" val="3946240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16634A-35E7-9840-A53C-F321F4C1BF5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F666D41-3637-524C-AFDA-7EFC9DFDB30E}"/>
              </a:ext>
            </a:extLst>
          </p:cNvPr>
          <p:cNvSpPr>
            <a:spLocks noGrp="1"/>
          </p:cNvSpPr>
          <p:nvPr>
            <p:ph idx="1"/>
          </p:nvPr>
        </p:nvSpPr>
        <p:spPr/>
        <p:txBody>
          <a:bodyPr>
            <a:normAutofit fontScale="92500" lnSpcReduction="20000"/>
          </a:bodyPr>
          <a:lstStyle/>
          <a:p>
            <a:pPr marL="0" indent="0">
              <a:buNone/>
            </a:pPr>
            <a:r>
              <a:rPr lang="tr-TR" i="1" dirty="0"/>
              <a:t>«Bugün markaların müşteri sadakatini koruyabilmeleri için diğer markalardan farklı bir deneyim sunması gerekiyor. Artık markanın yarattığı ürün bir fark yaratmamakta, farklılık bu deneyimin yani hikâyenin altında yatmaktadır. Pazarlama dünyasının en önemli teorisyenlerinden birisi olan </a:t>
            </a:r>
            <a:r>
              <a:rPr lang="tr-TR" i="1" dirty="0" err="1"/>
              <a:t>Seth</a:t>
            </a:r>
            <a:r>
              <a:rPr lang="tr-TR" i="1" dirty="0"/>
              <a:t> </a:t>
            </a:r>
            <a:r>
              <a:rPr lang="tr-TR" i="1" dirty="0" err="1"/>
              <a:t>Godin</a:t>
            </a:r>
            <a:r>
              <a:rPr lang="tr-TR" i="1" dirty="0"/>
              <a:t>, hikâye anlatımının sadece tüketicilerin ilgisini çekmenin bir yolu değil, tüketicilerle işbirliğini başlatmanın bir yolu olduğunu söyler. Bu işbirliği giderek kendimizi birey olarak nasıl tanımladığımızla eş anlamlı hale gelir ve ürünler hikâyemizi anlatırken kullandığımız sembollere dönüşür. Kim olduğumuzla ilişki kurmamızı sağlar. Bu, mükemmel bir marka ve hikâye anlatıcılığı ortaklığının olduğu yerdir.»</a:t>
            </a:r>
            <a:br>
              <a:rPr lang="tr-TR" i="1" dirty="0"/>
            </a:br>
            <a:endParaRPr lang="tr-TR" i="1" dirty="0"/>
          </a:p>
          <a:p>
            <a:pPr marL="0" indent="0" algn="r">
              <a:buNone/>
            </a:pPr>
            <a:r>
              <a:rPr lang="tr-TR" dirty="0"/>
              <a:t>(Sülün, 2019)</a:t>
            </a:r>
          </a:p>
          <a:p>
            <a:pPr marL="0" indent="0" algn="r">
              <a:buNone/>
            </a:pPr>
            <a:r>
              <a:rPr lang="tr-TR" dirty="0"/>
              <a:t>https://</a:t>
            </a:r>
            <a:r>
              <a:rPr lang="tr-TR" dirty="0" err="1"/>
              <a:t>hbrturkiye.com</a:t>
            </a:r>
            <a:r>
              <a:rPr lang="tr-TR" dirty="0"/>
              <a:t>/</a:t>
            </a:r>
            <a:r>
              <a:rPr lang="tr-TR" dirty="0" err="1"/>
              <a:t>blog</a:t>
            </a:r>
            <a:r>
              <a:rPr lang="tr-TR" dirty="0"/>
              <a:t>/</a:t>
            </a:r>
            <a:r>
              <a:rPr lang="tr-TR" dirty="0" err="1"/>
              <a:t>markanin</a:t>
            </a:r>
            <a:r>
              <a:rPr lang="tr-TR" dirty="0"/>
              <a:t>-hikayesi-neden-</a:t>
            </a:r>
            <a:r>
              <a:rPr lang="tr-TR" dirty="0" err="1"/>
              <a:t>onemlidir</a:t>
            </a:r>
            <a:endParaRPr lang="tr-TR" dirty="0"/>
          </a:p>
        </p:txBody>
      </p:sp>
    </p:spTree>
    <p:extLst>
      <p:ext uri="{BB962C8B-B14F-4D97-AF65-F5344CB8AC3E}">
        <p14:creationId xmlns:p14="http://schemas.microsoft.com/office/powerpoint/2010/main" val="17565092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2088</TotalTime>
  <Words>404</Words>
  <Application>Microsoft Office PowerPoint</Application>
  <PresentationFormat>Geniş ekran</PresentationFormat>
  <Paragraphs>62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Marka İletişimi Zihin Kalıplarını Nasıl Yaratır?</vt:lpstr>
      <vt:lpstr>PowerPoint Sunusu</vt:lpstr>
      <vt:lpstr>Etkin Marka İletişimi ve Bütünleşme</vt:lpstr>
      <vt:lpstr>Marka İletişimi Amaçları</vt:lpstr>
      <vt:lpstr>Temel Marka İletişimi Stratejileri </vt:lpstr>
      <vt:lpstr>Marka Yönetiminde Önemli Unsurlar</vt:lpstr>
      <vt:lpstr>Hikayesi Olan Markalar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ilaum</cp:lastModifiedBy>
  <cp:revision>93</cp:revision>
  <dcterms:created xsi:type="dcterms:W3CDTF">2020-07-05T09:05:55Z</dcterms:created>
  <dcterms:modified xsi:type="dcterms:W3CDTF">2020-07-10T09:56:19Z</dcterms:modified>
</cp:coreProperties>
</file>