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37"/>
  </p:notesMasterIdLst>
  <p:sldIdLst>
    <p:sldId id="257" r:id="rId2"/>
    <p:sldId id="334" r:id="rId3"/>
    <p:sldId id="335" r:id="rId4"/>
    <p:sldId id="336" r:id="rId5"/>
    <p:sldId id="337" r:id="rId6"/>
    <p:sldId id="338" r:id="rId7"/>
    <p:sldId id="339" r:id="rId8"/>
    <p:sldId id="343" r:id="rId9"/>
    <p:sldId id="340" r:id="rId10"/>
    <p:sldId id="341" r:id="rId11"/>
    <p:sldId id="342" r:id="rId12"/>
    <p:sldId id="345" r:id="rId13"/>
    <p:sldId id="344" r:id="rId14"/>
    <p:sldId id="346" r:id="rId15"/>
    <p:sldId id="347" r:id="rId16"/>
    <p:sldId id="348" r:id="rId17"/>
    <p:sldId id="349" r:id="rId18"/>
    <p:sldId id="350" r:id="rId19"/>
    <p:sldId id="351" r:id="rId20"/>
    <p:sldId id="352" r:id="rId21"/>
    <p:sldId id="367" r:id="rId22"/>
    <p:sldId id="368" r:id="rId23"/>
    <p:sldId id="369" r:id="rId24"/>
    <p:sldId id="353" r:id="rId25"/>
    <p:sldId id="354" r:id="rId26"/>
    <p:sldId id="355" r:id="rId27"/>
    <p:sldId id="356" r:id="rId28"/>
    <p:sldId id="358" r:id="rId29"/>
    <p:sldId id="359" r:id="rId30"/>
    <p:sldId id="362" r:id="rId31"/>
    <p:sldId id="363" r:id="rId32"/>
    <p:sldId id="364" r:id="rId33"/>
    <p:sldId id="360" r:id="rId34"/>
    <p:sldId id="361" r:id="rId35"/>
    <p:sldId id="297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Orta Stil 3 - 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834" autoAdjust="0"/>
  </p:normalViewPr>
  <p:slideViewPr>
    <p:cSldViewPr snapToGrid="0">
      <p:cViewPr>
        <p:scale>
          <a:sx n="50" d="100"/>
          <a:sy n="50" d="100"/>
        </p:scale>
        <p:origin x="-1896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805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C7DD4-3DAB-471E-9294-1417E9F8FED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C7DD4-3DAB-471E-9294-1417E9F8FED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E9305E6-ADDB-44AA-AFEB-8743CE058629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7C7-EEEF-4AE4-99AF-7A27DC2FA3A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031AD72-898D-4696-A7D6-739E992A6AF6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B801-BCA0-4247-A675-2387E2FEEA5F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AC70-C67D-4464-BA11-7E7E8CE54D9B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D0F990-ED9F-420B-90F1-9FE8002FC1E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4002BB-F79F-4CAD-9062-E931AA824379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AFE14-CB27-4E0A-959C-3F724AFBC032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3574-6229-40F6-822C-84183297718C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EB76-5CA7-4598-91E8-02AEAC4D7F78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1A83872-DC81-43CD-94BB-DACDA97AA853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7C5407-DB54-4C97-8D59-9CF166A6536B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1085850"/>
            <a:ext cx="8458200" cy="2282927"/>
          </a:xfrm>
        </p:spPr>
        <p:txBody>
          <a:bodyPr>
            <a:noAutofit/>
          </a:bodyPr>
          <a:lstStyle/>
          <a:p>
            <a:pPr algn="ctr"/>
            <a:r>
              <a:rPr lang="tr-TR" sz="7200" b="1" dirty="0" smtClean="0"/>
              <a:t>PLASTIC</a:t>
            </a:r>
            <a:r>
              <a:rPr lang="tr-TR" sz="7200" b="1" dirty="0" smtClean="0"/>
              <a:t> </a:t>
            </a:r>
            <a:r>
              <a:rPr lang="tr-TR" sz="7200" b="1" dirty="0" err="1" smtClean="0"/>
              <a:t>packagIng</a:t>
            </a:r>
            <a:r>
              <a:rPr lang="tr-TR" sz="7200" b="1" dirty="0" smtClean="0"/>
              <a:t> MATERIALS</a:t>
            </a:r>
            <a:endParaRPr lang="tr-TR" sz="72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100052"/>
            <a:ext cx="6751942" cy="181727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b="1" dirty="0" err="1" smtClean="0">
                <a:solidFill>
                  <a:schemeClr val="tx1"/>
                </a:solidFill>
              </a:rPr>
              <a:t>Instructor</a:t>
            </a:r>
            <a:endParaRPr lang="tr-TR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tr-TR" dirty="0" err="1" smtClean="0">
                <a:solidFill>
                  <a:schemeClr val="tx1"/>
                </a:solidFill>
              </a:rPr>
              <a:t>Assist</a:t>
            </a:r>
            <a:r>
              <a:rPr lang="tr-TR" dirty="0" smtClean="0">
                <a:solidFill>
                  <a:schemeClr val="tx1"/>
                </a:solidFill>
              </a:rPr>
              <a:t>. Prof. Dr. Eda </a:t>
            </a:r>
            <a:r>
              <a:rPr lang="tr-TR" dirty="0" err="1" smtClean="0">
                <a:solidFill>
                  <a:schemeClr val="tx1"/>
                </a:solidFill>
              </a:rPr>
              <a:t>Demirok</a:t>
            </a:r>
            <a:r>
              <a:rPr lang="tr-TR" dirty="0" smtClean="0">
                <a:solidFill>
                  <a:schemeClr val="tx1"/>
                </a:solidFill>
              </a:rPr>
              <a:t> Soncu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E-mail: </a:t>
            </a:r>
            <a:r>
              <a:rPr lang="tr-TR" b="1" dirty="0" err="1" smtClean="0">
                <a:solidFill>
                  <a:schemeClr val="tx1"/>
                </a:solidFill>
              </a:rPr>
              <a:t>edemirok</a:t>
            </a:r>
            <a:r>
              <a:rPr lang="tr-TR" b="1" dirty="0" smtClean="0">
                <a:solidFill>
                  <a:schemeClr val="tx1"/>
                </a:solidFill>
              </a:rPr>
              <a:t>@</a:t>
            </a:r>
            <a:r>
              <a:rPr lang="tr-TR" b="1" dirty="0" err="1" smtClean="0">
                <a:solidFill>
                  <a:schemeClr val="tx1"/>
                </a:solidFill>
              </a:rPr>
              <a:t>eng</a:t>
            </a:r>
            <a:r>
              <a:rPr lang="tr-TR" b="1" dirty="0" smtClean="0">
                <a:solidFill>
                  <a:schemeClr val="tx1"/>
                </a:solidFill>
              </a:rPr>
              <a:t>.</a:t>
            </a:r>
            <a:r>
              <a:rPr lang="tr-TR" b="1" dirty="0" err="1" smtClean="0">
                <a:solidFill>
                  <a:schemeClr val="tx1"/>
                </a:solidFill>
              </a:rPr>
              <a:t>ankara</a:t>
            </a:r>
            <a:r>
              <a:rPr lang="tr-TR" b="1" dirty="0" smtClean="0">
                <a:solidFill>
                  <a:schemeClr val="tx1"/>
                </a:solidFill>
              </a:rPr>
              <a:t>.edu.tr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Phone: +90312 203 3300 (3639 </a:t>
            </a:r>
            <a:r>
              <a:rPr lang="tr-TR" dirty="0" err="1" smtClean="0">
                <a:solidFill>
                  <a:schemeClr val="tx1"/>
                </a:solidFill>
              </a:rPr>
              <a:t>ext</a:t>
            </a:r>
            <a:r>
              <a:rPr lang="tr-TR" dirty="0" smtClean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Office: 2</a:t>
            </a:r>
            <a:r>
              <a:rPr lang="tr-TR" baseline="30000" dirty="0" smtClean="0">
                <a:solidFill>
                  <a:schemeClr val="tx1"/>
                </a:solidFill>
              </a:rPr>
              <a:t>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floor</a:t>
            </a:r>
            <a:r>
              <a:rPr lang="tr-TR" dirty="0" smtClean="0">
                <a:solidFill>
                  <a:schemeClr val="tx1"/>
                </a:solidFill>
              </a:rPr>
              <a:t> #212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3050240" y="6103187"/>
            <a:ext cx="5765118" cy="55971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400" b="1" dirty="0" err="1" smtClean="0">
                <a:solidFill>
                  <a:schemeClr val="tx1"/>
                </a:solidFill>
              </a:rPr>
              <a:t>Fde</a:t>
            </a:r>
            <a:r>
              <a:rPr lang="tr-TR" sz="2400" b="1" dirty="0" smtClean="0">
                <a:solidFill>
                  <a:schemeClr val="tx1"/>
                </a:solidFill>
              </a:rPr>
              <a:t> 216 </a:t>
            </a:r>
            <a:r>
              <a:rPr lang="tr-TR" sz="2400" b="1" dirty="0" err="1" smtClean="0">
                <a:solidFill>
                  <a:schemeClr val="tx1"/>
                </a:solidFill>
              </a:rPr>
              <a:t>food</a:t>
            </a:r>
            <a:r>
              <a:rPr lang="tr-TR" sz="2400" b="1" dirty="0" smtClean="0">
                <a:solidFill>
                  <a:schemeClr val="tx1"/>
                </a:solidFill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</a:rPr>
              <a:t>packagıng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136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High</a:t>
            </a:r>
            <a:r>
              <a:rPr lang="tr-TR" b="1" dirty="0" smtClean="0"/>
              <a:t> </a:t>
            </a:r>
            <a:r>
              <a:rPr lang="tr-TR" b="1" dirty="0" err="1" smtClean="0"/>
              <a:t>density</a:t>
            </a:r>
            <a:r>
              <a:rPr lang="tr-TR" b="1" dirty="0" smtClean="0"/>
              <a:t> </a:t>
            </a:r>
            <a:r>
              <a:rPr lang="tr-TR" b="1" dirty="0" err="1" smtClean="0"/>
              <a:t>polyethylene</a:t>
            </a:r>
            <a:r>
              <a:rPr lang="tr-TR" b="1" dirty="0" smtClean="0"/>
              <a:t> (HDPE)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1257300"/>
          <a:ext cx="9124950" cy="535330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492277"/>
                <a:gridCol w="6632673"/>
              </a:tblGrid>
              <a:tr h="626394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Properties</a:t>
                      </a:r>
                      <a:endParaRPr lang="tr-TR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Explanation</a:t>
                      </a:r>
                      <a:endParaRPr lang="tr-TR" sz="2800" b="1" i="1" dirty="0"/>
                    </a:p>
                  </a:txBody>
                  <a:tcPr/>
                </a:tc>
              </a:tr>
              <a:tr h="99486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Water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vapor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permeability</a:t>
                      </a:r>
                      <a:r>
                        <a:rPr lang="tr-TR" sz="2400" b="1" baseline="0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5 </a:t>
                      </a:r>
                      <a:r>
                        <a:rPr kumimoji="0" lang="en-US" sz="2400" kern="1200" baseline="0" dirty="0" smtClean="0"/>
                        <a:t>g</a:t>
                      </a:r>
                      <a:r>
                        <a:rPr kumimoji="0" lang="tr-TR" sz="2400" kern="1200" baseline="0" dirty="0" smtClean="0"/>
                        <a:t>/m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38°C, 90%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99486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Oxygen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permeability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2100 c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en-US" sz="2400" kern="1200" baseline="30000" dirty="0" smtClean="0"/>
                        <a:t>3</a:t>
                      </a:r>
                      <a:r>
                        <a:rPr kumimoji="0" lang="tr-TR" sz="2400" kern="1200" baseline="0" dirty="0" smtClean="0"/>
                        <a:t>/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en-US" sz="2400" kern="1200" baseline="0" dirty="0" smtClean="0"/>
                        <a:t> 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atm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23°C, 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55270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Resistance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/>
                        <a:t>Mechanical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shock</a:t>
                      </a:r>
                      <a:r>
                        <a:rPr kumimoji="0" lang="tr-TR" sz="2400" kern="1200" baseline="0" dirty="0" smtClean="0"/>
                        <a:t>, </a:t>
                      </a:r>
                      <a:r>
                        <a:rPr kumimoji="0" lang="tr-TR" sz="2400" kern="1200" baseline="0" dirty="0" err="1" smtClean="0"/>
                        <a:t>sterilization</a:t>
                      </a:r>
                      <a:endParaRPr lang="tr-TR" sz="2400" b="0" dirty="0"/>
                    </a:p>
                  </a:txBody>
                  <a:tcPr/>
                </a:tc>
              </a:tr>
              <a:tr h="1631783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Other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properties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It</a:t>
                      </a:r>
                      <a:r>
                        <a:rPr lang="tr-TR" sz="2400" baseline="0" dirty="0" smtClean="0"/>
                        <a:t> is </a:t>
                      </a:r>
                      <a:r>
                        <a:rPr lang="tr-TR" sz="2400" baseline="0" dirty="0" err="1" smtClean="0"/>
                        <a:t>rigid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opaque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and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printable</a:t>
                      </a:r>
                      <a:endParaRPr lang="tr-TR" sz="2400" baseline="0" dirty="0" smtClean="0"/>
                    </a:p>
                    <a:p>
                      <a:r>
                        <a:rPr lang="tr-TR" sz="2400" b="0" baseline="0" dirty="0" err="1" smtClean="0"/>
                        <a:t>Compares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to</a:t>
                      </a:r>
                      <a:r>
                        <a:rPr lang="tr-TR" sz="2400" b="0" baseline="0" dirty="0" smtClean="0"/>
                        <a:t> LDPE, HDPE has </a:t>
                      </a:r>
                      <a:r>
                        <a:rPr lang="tr-TR" sz="2400" b="0" baseline="0" dirty="0" err="1" smtClean="0"/>
                        <a:t>better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chemical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resistance</a:t>
                      </a:r>
                      <a:r>
                        <a:rPr lang="tr-TR" sz="2400" b="0" baseline="0" dirty="0" smtClean="0"/>
                        <a:t>, a </a:t>
                      </a:r>
                      <a:r>
                        <a:rPr lang="tr-TR" sz="2400" b="0" baseline="0" dirty="0" err="1" smtClean="0"/>
                        <a:t>higher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melting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point</a:t>
                      </a:r>
                      <a:r>
                        <a:rPr lang="tr-TR" sz="2400" b="0" baseline="0" dirty="0" smtClean="0"/>
                        <a:t> (135°C), </a:t>
                      </a:r>
                      <a:r>
                        <a:rPr lang="tr-TR" sz="2400" b="0" baseline="0" dirty="0" err="1" smtClean="0"/>
                        <a:t>greater</a:t>
                      </a:r>
                      <a:r>
                        <a:rPr lang="tr-TR" sz="2400" b="0" baseline="0" dirty="0" smtClean="0"/>
                        <a:t> tensile </a:t>
                      </a:r>
                      <a:r>
                        <a:rPr lang="tr-TR" sz="2400" b="0" baseline="0" dirty="0" err="1" smtClean="0"/>
                        <a:t>strenght</a:t>
                      </a:r>
                      <a:r>
                        <a:rPr lang="tr-TR" sz="2400" b="0" baseline="0" dirty="0" smtClean="0"/>
                        <a:t>, </a:t>
                      </a:r>
                      <a:r>
                        <a:rPr lang="tr-TR" sz="2400" b="0" baseline="0" dirty="0" err="1" smtClean="0"/>
                        <a:t>and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hardness</a:t>
                      </a:r>
                      <a:endParaRPr lang="tr-TR" sz="2400" b="0" dirty="0"/>
                    </a:p>
                  </a:txBody>
                  <a:tcPr/>
                </a:tc>
              </a:tr>
              <a:tr h="55270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Application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area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/>
                        <a:t>Bottles</a:t>
                      </a:r>
                      <a:r>
                        <a:rPr kumimoji="0" lang="tr-TR" sz="2400" kern="1200" baseline="0" dirty="0" smtClean="0"/>
                        <a:t>, </a:t>
                      </a:r>
                      <a:r>
                        <a:rPr kumimoji="0" lang="tr-TR" sz="2400" kern="1200" baseline="0" dirty="0" err="1" smtClean="0"/>
                        <a:t>tubes</a:t>
                      </a:r>
                      <a:r>
                        <a:rPr kumimoji="0" lang="tr-TR" sz="2400" kern="1200" baseline="0" dirty="0" smtClean="0"/>
                        <a:t>, </a:t>
                      </a:r>
                      <a:r>
                        <a:rPr kumimoji="0" lang="tr-TR" sz="2400" kern="1200" baseline="0" dirty="0" err="1" smtClean="0"/>
                        <a:t>caps</a:t>
                      </a:r>
                      <a:endParaRPr lang="tr-TR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Low</a:t>
            </a:r>
            <a:r>
              <a:rPr lang="tr-TR" b="1" dirty="0" smtClean="0"/>
              <a:t> </a:t>
            </a:r>
            <a:r>
              <a:rPr lang="tr-TR" b="1" dirty="0" err="1" smtClean="0"/>
              <a:t>density</a:t>
            </a:r>
            <a:r>
              <a:rPr lang="tr-TR" b="1" dirty="0" smtClean="0"/>
              <a:t> </a:t>
            </a:r>
            <a:r>
              <a:rPr lang="tr-TR" b="1" dirty="0" err="1" smtClean="0"/>
              <a:t>polyethylene</a:t>
            </a:r>
            <a:r>
              <a:rPr lang="tr-TR" b="1" dirty="0" smtClean="0"/>
              <a:t> </a:t>
            </a:r>
            <a:r>
              <a:rPr lang="tr-TR" b="1" dirty="0" smtClean="0"/>
              <a:t>(LDPE</a:t>
            </a:r>
            <a:r>
              <a:rPr lang="tr-TR" b="1" dirty="0" smtClean="0"/>
              <a:t>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1276350"/>
          <a:ext cx="9144000" cy="527502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497480"/>
                <a:gridCol w="6646520"/>
              </a:tblGrid>
              <a:tr h="584102">
                <a:tc>
                  <a:txBody>
                    <a:bodyPr/>
                    <a:lstStyle/>
                    <a:p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Properties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Explanation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2769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Water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vapor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permeability</a:t>
                      </a:r>
                      <a:r>
                        <a:rPr lang="tr-TR" sz="2400" b="1" baseline="0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10 </a:t>
                      </a:r>
                      <a:r>
                        <a:rPr kumimoji="0" lang="en-US" sz="2400" kern="1200" baseline="0" dirty="0" smtClean="0"/>
                        <a:t>g</a:t>
                      </a:r>
                      <a:r>
                        <a:rPr kumimoji="0" lang="tr-TR" sz="2400" kern="1200" baseline="0" dirty="0" smtClean="0"/>
                        <a:t>/m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38°C, 90%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92769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Oxygen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permeability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7000 c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en-US" sz="2400" kern="1200" baseline="30000" dirty="0" smtClean="0"/>
                        <a:t>3</a:t>
                      </a:r>
                      <a:r>
                        <a:rPr kumimoji="0" lang="tr-TR" sz="2400" kern="1200" baseline="0" dirty="0" smtClean="0"/>
                        <a:t>/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en-US" sz="2400" kern="1200" baseline="0" dirty="0" smtClean="0"/>
                        <a:t> 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atm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23°C, 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515384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Resistance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UV,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nonoxidizing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acids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polar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solvents</a:t>
                      </a:r>
                      <a:endParaRPr lang="tr-TR" sz="2400" b="0" dirty="0"/>
                    </a:p>
                  </a:txBody>
                  <a:tcPr/>
                </a:tc>
              </a:tr>
              <a:tr h="1445682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Other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properties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It</a:t>
                      </a:r>
                      <a:r>
                        <a:rPr lang="tr-TR" sz="2400" baseline="0" dirty="0" smtClean="0"/>
                        <a:t> is </a:t>
                      </a:r>
                      <a:r>
                        <a:rPr lang="tr-TR" sz="2400" baseline="0" dirty="0" err="1" smtClean="0"/>
                        <a:t>soft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flexible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printable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and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stretchable</a:t>
                      </a:r>
                      <a:endParaRPr lang="tr-TR" sz="2400" baseline="0" dirty="0" smtClean="0"/>
                    </a:p>
                    <a:p>
                      <a:r>
                        <a:rPr lang="tr-TR" sz="2400" baseline="0" dirty="0" err="1" smtClean="0"/>
                        <a:t>It</a:t>
                      </a:r>
                      <a:r>
                        <a:rPr lang="tr-TR" sz="2400" baseline="0" dirty="0" smtClean="0"/>
                        <a:t> has </a:t>
                      </a:r>
                      <a:r>
                        <a:rPr lang="tr-TR" sz="2400" baseline="0" dirty="0" err="1" smtClean="0"/>
                        <a:t>good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clarity</a:t>
                      </a:r>
                      <a:r>
                        <a:rPr lang="tr-TR" sz="2400" baseline="0" dirty="0" smtClean="0"/>
                        <a:t> (</a:t>
                      </a:r>
                      <a:r>
                        <a:rPr lang="tr-TR" sz="2400" baseline="0" dirty="0" err="1" smtClean="0"/>
                        <a:t>transparent</a:t>
                      </a:r>
                      <a:r>
                        <a:rPr lang="tr-TR" sz="2400" baseline="0" dirty="0" smtClean="0"/>
                        <a:t>) </a:t>
                      </a:r>
                      <a:r>
                        <a:rPr lang="tr-TR" sz="2400" baseline="0" dirty="0" err="1" smtClean="0"/>
                        <a:t>and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heat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sealability</a:t>
                      </a:r>
                      <a:endParaRPr lang="tr-TR" sz="2400" baseline="0" dirty="0" smtClean="0"/>
                    </a:p>
                    <a:p>
                      <a:r>
                        <a:rPr lang="tr-TR" sz="2400" baseline="0" dirty="0" err="1" smtClean="0"/>
                        <a:t>Its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melting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point</a:t>
                      </a:r>
                      <a:r>
                        <a:rPr lang="tr-TR" sz="2400" baseline="0" dirty="0" smtClean="0"/>
                        <a:t> is 110°C</a:t>
                      </a:r>
                      <a:endParaRPr lang="tr-TR" sz="2400" b="0" dirty="0"/>
                    </a:p>
                  </a:txBody>
                  <a:tcPr/>
                </a:tc>
              </a:tr>
              <a:tr h="874475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Application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area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Sacks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bags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boxes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tubes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bottles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shrink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film,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stretch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film,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trays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seals</a:t>
                      </a:r>
                      <a:endParaRPr lang="tr-TR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3) </a:t>
            </a:r>
            <a:r>
              <a:rPr lang="tr-TR" b="1" dirty="0" err="1" smtClean="0"/>
              <a:t>Polyvinyl</a:t>
            </a:r>
            <a:r>
              <a:rPr lang="tr-TR" b="1" dirty="0" smtClean="0"/>
              <a:t> </a:t>
            </a:r>
            <a:r>
              <a:rPr lang="tr-TR" b="1" dirty="0" err="1" smtClean="0"/>
              <a:t>chloride</a:t>
            </a:r>
            <a:r>
              <a:rPr lang="tr-TR" b="1" dirty="0" smtClean="0"/>
              <a:t> (PVC)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tr-TR" sz="3200" dirty="0" smtClean="0"/>
              <a:t>PVC is </a:t>
            </a:r>
            <a:r>
              <a:rPr lang="tr-TR" sz="3200" b="1" dirty="0" err="1" smtClean="0">
                <a:solidFill>
                  <a:srgbClr val="0000FF"/>
                </a:solidFill>
              </a:rPr>
              <a:t>produced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by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polymerisation</a:t>
            </a:r>
            <a:r>
              <a:rPr lang="tr-TR" sz="3200" b="1" dirty="0" smtClean="0">
                <a:solidFill>
                  <a:srgbClr val="0000FF"/>
                </a:solidFill>
              </a:rPr>
              <a:t> of </a:t>
            </a:r>
            <a:r>
              <a:rPr lang="tr-TR" sz="3200" b="1" dirty="0" err="1" smtClean="0">
                <a:solidFill>
                  <a:srgbClr val="0000FF"/>
                </a:solidFill>
              </a:rPr>
              <a:t>th</a:t>
            </a:r>
            <a:r>
              <a:rPr lang="tr-TR" sz="3200" b="1" dirty="0" err="1" smtClean="0">
                <a:solidFill>
                  <a:srgbClr val="0000FF"/>
                </a:solidFill>
              </a:rPr>
              <a:t>e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vinyl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chloride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monomer</a:t>
            </a:r>
            <a:endParaRPr lang="tr-TR" sz="3200" b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tr-TR" sz="3200" dirty="0" smtClean="0"/>
          </a:p>
          <a:p>
            <a:r>
              <a:rPr lang="en-US" sz="3200" dirty="0" smtClean="0"/>
              <a:t>The </a:t>
            </a:r>
            <a:r>
              <a:rPr lang="en-US" sz="3200" dirty="0" smtClean="0"/>
              <a:t>monomer has been </a:t>
            </a:r>
            <a:r>
              <a:rPr lang="en-US" sz="3200" b="1" dirty="0" err="1" smtClean="0">
                <a:solidFill>
                  <a:srgbClr val="C00000"/>
                </a:solidFill>
              </a:rPr>
              <a:t>recognised</a:t>
            </a:r>
            <a:r>
              <a:rPr lang="en-US" sz="3200" b="1" dirty="0" smtClean="0">
                <a:solidFill>
                  <a:srgbClr val="C00000"/>
                </a:solidFill>
              </a:rPr>
              <a:t> as a powerful </a:t>
            </a:r>
            <a:r>
              <a:rPr lang="en-US" sz="3200" b="1" dirty="0" smtClean="0">
                <a:solidFill>
                  <a:srgbClr val="C00000"/>
                </a:solidFill>
              </a:rPr>
              <a:t>human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carcinogen </a:t>
            </a:r>
            <a:r>
              <a:rPr lang="en-US" sz="3200" b="1" dirty="0" smtClean="0">
                <a:solidFill>
                  <a:srgbClr val="C00000"/>
                </a:solidFill>
              </a:rPr>
              <a:t>substance </a:t>
            </a:r>
            <a:r>
              <a:rPr lang="en-US" sz="3200" dirty="0" smtClean="0"/>
              <a:t>mainly by inhalation and its residual content in the polymer </a:t>
            </a:r>
            <a:r>
              <a:rPr lang="en-US" sz="3200" dirty="0" smtClean="0"/>
              <a:t>is</a:t>
            </a:r>
            <a:r>
              <a:rPr lang="tr-TR" sz="3200" dirty="0" smtClean="0"/>
              <a:t> </a:t>
            </a:r>
            <a:r>
              <a:rPr lang="tr-TR" sz="3200" dirty="0" err="1" smtClean="0"/>
              <a:t>carefully</a:t>
            </a:r>
            <a:r>
              <a:rPr lang="tr-TR" sz="3200" dirty="0" smtClean="0"/>
              <a:t> </a:t>
            </a:r>
            <a:r>
              <a:rPr lang="tr-TR" sz="3200" dirty="0" err="1" smtClean="0"/>
              <a:t>checked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3) </a:t>
            </a:r>
            <a:r>
              <a:rPr lang="tr-TR" b="1" dirty="0" err="1" smtClean="0"/>
              <a:t>Polyvinyl</a:t>
            </a:r>
            <a:r>
              <a:rPr lang="tr-TR" b="1" dirty="0" smtClean="0"/>
              <a:t> </a:t>
            </a:r>
            <a:r>
              <a:rPr lang="tr-TR" b="1" dirty="0" err="1" smtClean="0"/>
              <a:t>chloride</a:t>
            </a:r>
            <a:r>
              <a:rPr lang="tr-TR" b="1" dirty="0" smtClean="0"/>
              <a:t> (PVC)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13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1210428"/>
          <a:ext cx="9144000" cy="539992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477339"/>
                <a:gridCol w="6666661"/>
              </a:tblGrid>
              <a:tr h="549693">
                <a:tc>
                  <a:txBody>
                    <a:bodyPr/>
                    <a:lstStyle/>
                    <a:p>
                      <a:r>
                        <a:rPr lang="tr-TR" sz="2800" b="1" dirty="0" err="1" smtClean="0">
                          <a:solidFill>
                            <a:schemeClr val="tx1"/>
                          </a:solidFill>
                        </a:rPr>
                        <a:t>Properties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b="1" dirty="0" err="1" smtClean="0">
                          <a:solidFill>
                            <a:schemeClr val="tx1"/>
                          </a:solidFill>
                        </a:rPr>
                        <a:t>Explanation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7304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Water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vapor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permeability</a:t>
                      </a:r>
                      <a:r>
                        <a:rPr lang="tr-TR" sz="2400" b="1" baseline="0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35 </a:t>
                      </a:r>
                      <a:r>
                        <a:rPr kumimoji="0" lang="en-US" sz="2400" kern="1200" baseline="0" dirty="0" smtClean="0"/>
                        <a:t>g</a:t>
                      </a:r>
                      <a:r>
                        <a:rPr kumimoji="0" lang="tr-TR" sz="2400" kern="1200" baseline="0" dirty="0" smtClean="0"/>
                        <a:t>/m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38°C, 90%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873041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Oxygen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permeability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120 c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en-US" sz="2400" kern="1200" baseline="30000" dirty="0" smtClean="0"/>
                        <a:t>3</a:t>
                      </a:r>
                      <a:r>
                        <a:rPr kumimoji="0" lang="tr-TR" sz="2400" kern="1200" baseline="0" dirty="0" smtClean="0"/>
                        <a:t>/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en-US" sz="2400" kern="1200" baseline="0" dirty="0" smtClean="0"/>
                        <a:t> 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atm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23°C, 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485023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Resistance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/>
                        <a:t>Chemical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products</a:t>
                      </a:r>
                      <a:r>
                        <a:rPr kumimoji="0" lang="tr-TR" sz="2400" kern="1200" baseline="0" dirty="0" smtClean="0"/>
                        <a:t>, </a:t>
                      </a:r>
                      <a:r>
                        <a:rPr kumimoji="0" lang="tr-TR" sz="2400" kern="1200" baseline="0" dirty="0" err="1" smtClean="0"/>
                        <a:t>fats</a:t>
                      </a:r>
                      <a:endParaRPr lang="tr-TR" sz="2400" b="0" dirty="0"/>
                    </a:p>
                  </a:txBody>
                  <a:tcPr/>
                </a:tc>
              </a:tr>
              <a:tr h="485023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Susceptibility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Heat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light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oxidation</a:t>
                      </a:r>
                      <a:endParaRPr lang="tr-TR" sz="2400" b="0" dirty="0"/>
                    </a:p>
                  </a:txBody>
                  <a:tcPr/>
                </a:tc>
              </a:tr>
              <a:tr h="1649078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Other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properties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It</a:t>
                      </a:r>
                      <a:r>
                        <a:rPr lang="tr-TR" sz="2400" baseline="0" dirty="0" smtClean="0"/>
                        <a:t> is </a:t>
                      </a:r>
                      <a:r>
                        <a:rPr lang="tr-TR" sz="2400" baseline="0" dirty="0" err="1" smtClean="0"/>
                        <a:t>rigid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glossy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and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transparent</a:t>
                      </a:r>
                      <a:endParaRPr lang="tr-TR" sz="2400" baseline="0" dirty="0" smtClean="0"/>
                    </a:p>
                    <a:p>
                      <a:r>
                        <a:rPr lang="tr-TR" sz="2400" b="0" baseline="0" dirty="0" err="1" smtClean="0"/>
                        <a:t>It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shows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poor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thermal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processing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stability</a:t>
                      </a:r>
                      <a:endParaRPr lang="tr-TR" sz="2400" b="0" baseline="0" dirty="0" smtClean="0"/>
                    </a:p>
                    <a:p>
                      <a:r>
                        <a:rPr lang="tr-TR" sz="2400" b="0" baseline="0" dirty="0" err="1" smtClean="0"/>
                        <a:t>It</a:t>
                      </a:r>
                      <a:r>
                        <a:rPr lang="tr-TR" sz="2400" b="0" baseline="0" dirty="0" smtClean="0"/>
                        <a:t> has a </a:t>
                      </a:r>
                      <a:r>
                        <a:rPr lang="tr-TR" sz="2400" b="0" baseline="0" dirty="0" err="1" smtClean="0"/>
                        <a:t>very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good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processability</a:t>
                      </a:r>
                      <a:r>
                        <a:rPr lang="tr-TR" sz="2400" b="0" baseline="0" dirty="0" smtClean="0"/>
                        <a:t>, </a:t>
                      </a:r>
                      <a:r>
                        <a:rPr lang="tr-TR" sz="2400" b="0" baseline="0" dirty="0" err="1" smtClean="0"/>
                        <a:t>which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means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various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kinds</a:t>
                      </a:r>
                      <a:r>
                        <a:rPr lang="tr-TR" sz="2400" b="0" baseline="0" dirty="0" smtClean="0"/>
                        <a:t> of </a:t>
                      </a:r>
                      <a:r>
                        <a:rPr lang="tr-TR" sz="2400" b="0" baseline="0" dirty="0" err="1" smtClean="0"/>
                        <a:t>packages</a:t>
                      </a:r>
                      <a:r>
                        <a:rPr lang="tr-TR" sz="2400" b="0" baseline="0" dirty="0" smtClean="0"/>
                        <a:t> can be </a:t>
                      </a:r>
                      <a:r>
                        <a:rPr lang="tr-TR" sz="2400" b="0" baseline="0" dirty="0" err="1" smtClean="0"/>
                        <a:t>easily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produced</a:t>
                      </a:r>
                      <a:endParaRPr lang="tr-TR" sz="2400" b="0" dirty="0"/>
                    </a:p>
                  </a:txBody>
                  <a:tcPr/>
                </a:tc>
              </a:tr>
              <a:tr h="485023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Application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area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Films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bottles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oil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vinegar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wine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syrup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trays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boxes</a:t>
                      </a:r>
                      <a:endParaRPr lang="tr-TR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13335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5) </a:t>
            </a:r>
            <a:r>
              <a:rPr lang="tr-TR" b="1" dirty="0" err="1" smtClean="0"/>
              <a:t>Polypropylene</a:t>
            </a:r>
            <a:r>
              <a:rPr lang="tr-TR" b="1" dirty="0" smtClean="0"/>
              <a:t> (PP) 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14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/>
          </p:cNvGraphicFramePr>
          <p:nvPr/>
        </p:nvGraphicFramePr>
        <p:xfrm>
          <a:off x="0" y="1104900"/>
          <a:ext cx="9144000" cy="5627489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324100"/>
                <a:gridCol w="6819900"/>
              </a:tblGrid>
              <a:tr h="59049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Properties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Explanation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1921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Water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vapor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permeability</a:t>
                      </a:r>
                      <a:r>
                        <a:rPr lang="tr-TR" sz="2400" b="1" baseline="0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6 </a:t>
                      </a:r>
                      <a:r>
                        <a:rPr kumimoji="0" lang="tr-TR" sz="2400" kern="1200" baseline="0" dirty="0" err="1" smtClean="0"/>
                        <a:t>to</a:t>
                      </a:r>
                      <a:r>
                        <a:rPr kumimoji="0" lang="tr-TR" sz="2400" kern="1200" baseline="0" dirty="0" smtClean="0"/>
                        <a:t> 10 </a:t>
                      </a:r>
                      <a:r>
                        <a:rPr kumimoji="0" lang="en-US" sz="2400" kern="1200" baseline="0" dirty="0" smtClean="0"/>
                        <a:t>g</a:t>
                      </a:r>
                      <a:r>
                        <a:rPr kumimoji="0" lang="tr-TR" sz="2400" kern="1200" baseline="0" dirty="0" smtClean="0"/>
                        <a:t>/m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38°C, 90%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77730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Oxygen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permeability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1800 </a:t>
                      </a:r>
                      <a:r>
                        <a:rPr kumimoji="0" lang="tr-TR" sz="2400" kern="1200" baseline="0" dirty="0" err="1" smtClean="0"/>
                        <a:t>to</a:t>
                      </a:r>
                      <a:r>
                        <a:rPr kumimoji="0" lang="tr-TR" sz="2400" kern="1200" baseline="0" dirty="0" smtClean="0"/>
                        <a:t> 3600 c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en-US" sz="2400" kern="1200" baseline="30000" dirty="0" smtClean="0"/>
                        <a:t>3</a:t>
                      </a:r>
                      <a:r>
                        <a:rPr kumimoji="0" lang="tr-TR" sz="2400" kern="1200" baseline="0" dirty="0" smtClean="0"/>
                        <a:t>/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en-US" sz="2400" kern="1200" baseline="0" dirty="0" smtClean="0"/>
                        <a:t> 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atm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23°C, 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884039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Resistance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Mechanical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thermal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stress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microwave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sterilization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mineral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aqueous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dilute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acids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alkali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compounds</a:t>
                      </a:r>
                      <a:endParaRPr lang="tr-TR" sz="2400" b="0" dirty="0"/>
                    </a:p>
                  </a:txBody>
                  <a:tcPr/>
                </a:tc>
              </a:tr>
              <a:tr h="42297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Susceptibility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UV,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oxidation</a:t>
                      </a:r>
                      <a:endParaRPr lang="tr-TR" sz="2400" b="0" dirty="0"/>
                    </a:p>
                  </a:txBody>
                  <a:tcPr/>
                </a:tc>
              </a:tr>
              <a:tr h="86112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Other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properties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It</a:t>
                      </a:r>
                      <a:r>
                        <a:rPr lang="tr-TR" sz="2400" baseline="0" dirty="0" smtClean="0"/>
                        <a:t> is </a:t>
                      </a:r>
                      <a:r>
                        <a:rPr lang="tr-TR" sz="2400" baseline="0" dirty="0" err="1" smtClean="0"/>
                        <a:t>rigid</a:t>
                      </a:r>
                      <a:r>
                        <a:rPr lang="tr-TR" sz="2400" baseline="0" dirty="0" smtClean="0"/>
                        <a:t>. </a:t>
                      </a:r>
                      <a:r>
                        <a:rPr lang="tr-TR" sz="2400" baseline="0" dirty="0" err="1" smtClean="0"/>
                        <a:t>Compared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to</a:t>
                      </a:r>
                      <a:r>
                        <a:rPr lang="tr-TR" sz="2400" baseline="0" dirty="0" smtClean="0"/>
                        <a:t> PE, it has </a:t>
                      </a:r>
                      <a:r>
                        <a:rPr lang="tr-TR" sz="2400" baseline="0" dirty="0" err="1" smtClean="0"/>
                        <a:t>higher</a:t>
                      </a:r>
                      <a:r>
                        <a:rPr lang="tr-TR" sz="2400" baseline="0" dirty="0" smtClean="0"/>
                        <a:t> tensile </a:t>
                      </a:r>
                      <a:r>
                        <a:rPr lang="tr-TR" sz="2400" baseline="0" dirty="0" err="1" smtClean="0"/>
                        <a:t>strenght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hardness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and</a:t>
                      </a:r>
                      <a:r>
                        <a:rPr lang="tr-TR" sz="2400" baseline="0" dirty="0" smtClean="0"/>
                        <a:t> a </a:t>
                      </a:r>
                      <a:r>
                        <a:rPr lang="tr-TR" sz="2400" baseline="0" dirty="0" err="1" smtClean="0"/>
                        <a:t>higher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melting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point</a:t>
                      </a:r>
                      <a:r>
                        <a:rPr lang="tr-TR" sz="2400" baseline="0" dirty="0" smtClean="0"/>
                        <a:t> (165°C)</a:t>
                      </a:r>
                    </a:p>
                  </a:txBody>
                  <a:tcPr/>
                </a:tc>
              </a:tr>
              <a:tr h="884039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Application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area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Films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boxes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trays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ready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meals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blister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trays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biscuits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tubs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yoghurt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stoppers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tubes</a:t>
                      </a:r>
                      <a:endParaRPr lang="tr-TR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762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6) </a:t>
            </a:r>
            <a:r>
              <a:rPr lang="tr-TR" b="1" dirty="0" err="1" smtClean="0"/>
              <a:t>Polystyrene</a:t>
            </a:r>
            <a:r>
              <a:rPr lang="tr-TR" b="1" dirty="0" smtClean="0"/>
              <a:t> (PS)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15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922021"/>
          <a:ext cx="9144000" cy="5786939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477339"/>
                <a:gridCol w="6666661"/>
              </a:tblGrid>
              <a:tr h="549693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Properties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Explanation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9036">
                <a:tc>
                  <a:txBody>
                    <a:bodyPr/>
                    <a:lstStyle/>
                    <a:p>
                      <a:r>
                        <a:rPr lang="tr-TR" sz="2200" b="1" dirty="0" err="1" smtClean="0"/>
                        <a:t>Water</a:t>
                      </a:r>
                      <a:r>
                        <a:rPr lang="tr-TR" sz="2200" b="1" baseline="0" dirty="0" smtClean="0"/>
                        <a:t> </a:t>
                      </a:r>
                      <a:r>
                        <a:rPr lang="tr-TR" sz="2200" b="1" baseline="0" dirty="0" err="1" smtClean="0"/>
                        <a:t>vapor</a:t>
                      </a:r>
                      <a:r>
                        <a:rPr lang="tr-TR" sz="2200" b="1" baseline="0" dirty="0" smtClean="0"/>
                        <a:t> </a:t>
                      </a:r>
                      <a:r>
                        <a:rPr lang="tr-TR" sz="2200" b="1" baseline="0" dirty="0" err="1" smtClean="0"/>
                        <a:t>permeability</a:t>
                      </a:r>
                      <a:r>
                        <a:rPr lang="tr-TR" sz="2200" b="1" baseline="0" dirty="0" smtClean="0"/>
                        <a:t> </a:t>
                      </a:r>
                      <a:endParaRPr lang="tr-TR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100" dirty="0" smtClean="0"/>
                        <a:t>140 </a:t>
                      </a:r>
                      <a:r>
                        <a:rPr kumimoji="0" lang="en-US" sz="2100" kern="1200" baseline="0" dirty="0" smtClean="0"/>
                        <a:t>g</a:t>
                      </a:r>
                      <a:r>
                        <a:rPr kumimoji="0" lang="tr-TR" sz="2100" kern="1200" baseline="0" dirty="0" smtClean="0"/>
                        <a:t>/m</a:t>
                      </a:r>
                      <a:r>
                        <a:rPr kumimoji="0" lang="tr-TR" sz="2100" kern="1200" baseline="30000" dirty="0" smtClean="0"/>
                        <a:t>2</a:t>
                      </a:r>
                      <a:r>
                        <a:rPr kumimoji="0" lang="tr-TR" sz="2100" kern="1200" baseline="0" dirty="0" smtClean="0"/>
                        <a:t> </a:t>
                      </a:r>
                      <a:r>
                        <a:rPr kumimoji="0" lang="tr-TR" sz="2100" kern="1200" baseline="0" dirty="0" err="1" smtClean="0"/>
                        <a:t>day</a:t>
                      </a:r>
                      <a:r>
                        <a:rPr kumimoji="0" lang="tr-TR" sz="2100" kern="1200" baseline="0" dirty="0" smtClean="0"/>
                        <a:t> </a:t>
                      </a:r>
                      <a:r>
                        <a:rPr kumimoji="0" lang="en-US" sz="2100" kern="1200" baseline="0" dirty="0" smtClean="0"/>
                        <a:t>at 38°C, 90% </a:t>
                      </a:r>
                      <a:r>
                        <a:rPr kumimoji="0" lang="tr-TR" sz="2100" kern="1200" baseline="0" dirty="0" err="1" smtClean="0"/>
                        <a:t>relative</a:t>
                      </a:r>
                      <a:r>
                        <a:rPr kumimoji="0" lang="tr-TR" sz="2100" kern="1200" baseline="0" dirty="0" smtClean="0"/>
                        <a:t> </a:t>
                      </a:r>
                      <a:r>
                        <a:rPr kumimoji="0" lang="tr-TR" sz="2100" kern="1200" baseline="0" dirty="0" err="1" smtClean="0"/>
                        <a:t>humidity</a:t>
                      </a:r>
                      <a:r>
                        <a:rPr kumimoji="0" lang="en-US" sz="2100" kern="1200" baseline="0" dirty="0" smtClean="0"/>
                        <a:t>, 25 </a:t>
                      </a:r>
                      <a:r>
                        <a:rPr kumimoji="0" lang="en-US" sz="2100" kern="1200" baseline="0" dirty="0" err="1" smtClean="0"/>
                        <a:t>μm</a:t>
                      </a:r>
                      <a:r>
                        <a:rPr kumimoji="0" lang="en-US" sz="2100" kern="1200" baseline="0" dirty="0" smtClean="0"/>
                        <a:t> thickness</a:t>
                      </a:r>
                      <a:endParaRPr lang="tr-TR" sz="2100" b="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tr-TR" sz="2200" b="1" dirty="0" err="1" smtClean="0"/>
                        <a:t>Oxygen</a:t>
                      </a:r>
                      <a:r>
                        <a:rPr lang="tr-TR" sz="2200" b="1" dirty="0" smtClean="0"/>
                        <a:t> </a:t>
                      </a:r>
                      <a:r>
                        <a:rPr lang="tr-TR" sz="2200" b="1" dirty="0" err="1" smtClean="0"/>
                        <a:t>permeability</a:t>
                      </a:r>
                      <a:r>
                        <a:rPr lang="tr-TR" sz="2200" b="1" dirty="0" smtClean="0"/>
                        <a:t> </a:t>
                      </a:r>
                      <a:endParaRPr lang="tr-TR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100" kern="1200" baseline="0" dirty="0" smtClean="0"/>
                        <a:t>4000 c</a:t>
                      </a:r>
                      <a:r>
                        <a:rPr kumimoji="0" lang="en-US" sz="2100" kern="1200" baseline="0" dirty="0" smtClean="0"/>
                        <a:t>m</a:t>
                      </a:r>
                      <a:r>
                        <a:rPr kumimoji="0" lang="en-US" sz="2100" kern="1200" baseline="30000" dirty="0" smtClean="0"/>
                        <a:t>3</a:t>
                      </a:r>
                      <a:r>
                        <a:rPr kumimoji="0" lang="tr-TR" sz="2100" kern="1200" baseline="0" dirty="0" smtClean="0"/>
                        <a:t>/</a:t>
                      </a:r>
                      <a:r>
                        <a:rPr kumimoji="0" lang="en-US" sz="2100" kern="1200" baseline="0" dirty="0" smtClean="0"/>
                        <a:t>m</a:t>
                      </a:r>
                      <a:r>
                        <a:rPr kumimoji="0" lang="tr-TR" sz="2100" kern="1200" baseline="30000" dirty="0" smtClean="0"/>
                        <a:t>2</a:t>
                      </a:r>
                      <a:r>
                        <a:rPr kumimoji="0" lang="en-US" sz="2100" kern="1200" baseline="0" dirty="0" smtClean="0"/>
                        <a:t> day</a:t>
                      </a:r>
                      <a:r>
                        <a:rPr kumimoji="0" lang="tr-TR" sz="2100" kern="1200" baseline="0" dirty="0" smtClean="0"/>
                        <a:t> </a:t>
                      </a:r>
                      <a:r>
                        <a:rPr kumimoji="0" lang="tr-TR" sz="2100" kern="1200" baseline="0" dirty="0" err="1" smtClean="0"/>
                        <a:t>atm</a:t>
                      </a:r>
                      <a:r>
                        <a:rPr kumimoji="0" lang="tr-TR" sz="2100" kern="1200" baseline="0" dirty="0" smtClean="0"/>
                        <a:t> </a:t>
                      </a:r>
                      <a:r>
                        <a:rPr kumimoji="0" lang="en-US" sz="2100" kern="1200" baseline="0" dirty="0" smtClean="0"/>
                        <a:t>at 23°C, 0% </a:t>
                      </a:r>
                      <a:r>
                        <a:rPr kumimoji="0" lang="tr-TR" sz="2100" kern="1200" baseline="0" dirty="0" err="1" smtClean="0"/>
                        <a:t>relative</a:t>
                      </a:r>
                      <a:r>
                        <a:rPr kumimoji="0" lang="tr-TR" sz="2100" kern="1200" baseline="0" dirty="0" smtClean="0"/>
                        <a:t> </a:t>
                      </a:r>
                      <a:r>
                        <a:rPr kumimoji="0" lang="tr-TR" sz="2100" kern="1200" baseline="0" dirty="0" err="1" smtClean="0"/>
                        <a:t>humidity</a:t>
                      </a:r>
                      <a:r>
                        <a:rPr kumimoji="0" lang="en-US" sz="2100" kern="1200" baseline="0" dirty="0" smtClean="0"/>
                        <a:t>, 25 </a:t>
                      </a:r>
                      <a:r>
                        <a:rPr kumimoji="0" lang="en-US" sz="2100" kern="1200" baseline="0" dirty="0" err="1" smtClean="0"/>
                        <a:t>μm</a:t>
                      </a:r>
                      <a:r>
                        <a:rPr kumimoji="0" lang="en-US" sz="2100" kern="1200" baseline="0" dirty="0" smtClean="0"/>
                        <a:t> thickness</a:t>
                      </a:r>
                      <a:endParaRPr lang="tr-TR" sz="2100" b="0" dirty="0"/>
                    </a:p>
                  </a:txBody>
                  <a:tcPr/>
                </a:tc>
              </a:tr>
              <a:tr h="485023">
                <a:tc>
                  <a:txBody>
                    <a:bodyPr/>
                    <a:lstStyle/>
                    <a:p>
                      <a:r>
                        <a:rPr lang="tr-TR" sz="2200" b="1" dirty="0" err="1" smtClean="0"/>
                        <a:t>Resistance</a:t>
                      </a:r>
                      <a:r>
                        <a:rPr lang="tr-TR" sz="2200" b="1" dirty="0" smtClean="0"/>
                        <a:t> </a:t>
                      </a:r>
                      <a:endParaRPr lang="tr-TR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Dilute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acids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aqueous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alcohol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solutions</a:t>
                      </a:r>
                      <a:endParaRPr lang="tr-TR" sz="2100" b="0" dirty="0"/>
                    </a:p>
                  </a:txBody>
                  <a:tcPr/>
                </a:tc>
              </a:tr>
              <a:tr h="485023">
                <a:tc>
                  <a:txBody>
                    <a:bodyPr/>
                    <a:lstStyle/>
                    <a:p>
                      <a:r>
                        <a:rPr lang="tr-TR" sz="2200" b="1" dirty="0" err="1" smtClean="0"/>
                        <a:t>Susceptibility</a:t>
                      </a:r>
                      <a:r>
                        <a:rPr lang="tr-TR" sz="2200" b="1" dirty="0" smtClean="0"/>
                        <a:t> </a:t>
                      </a:r>
                      <a:endParaRPr lang="tr-TR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UV,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oxidation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solvents</a:t>
                      </a:r>
                      <a:endParaRPr lang="tr-TR" sz="2100" b="0" dirty="0"/>
                    </a:p>
                  </a:txBody>
                  <a:tcPr/>
                </a:tc>
              </a:tr>
              <a:tr h="1649078">
                <a:tc>
                  <a:txBody>
                    <a:bodyPr/>
                    <a:lstStyle/>
                    <a:p>
                      <a:r>
                        <a:rPr lang="tr-TR" sz="2200" b="1" dirty="0" err="1" smtClean="0"/>
                        <a:t>Other</a:t>
                      </a:r>
                      <a:r>
                        <a:rPr lang="tr-TR" sz="2200" b="1" baseline="0" dirty="0" smtClean="0"/>
                        <a:t> </a:t>
                      </a:r>
                      <a:r>
                        <a:rPr lang="tr-TR" sz="2200" b="1" baseline="0" dirty="0" err="1" smtClean="0"/>
                        <a:t>properties</a:t>
                      </a:r>
                      <a:endParaRPr lang="tr-TR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has </a:t>
                      </a:r>
                      <a:r>
                        <a:rPr kumimoji="0" lang="en-US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 gas barrier, intermediate water </a:t>
                      </a:r>
                      <a:r>
                        <a:rPr kumimoji="0" lang="en-US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vapour</a:t>
                      </a:r>
                      <a:r>
                        <a:rPr kumimoji="0" lang="en-US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barrier, 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quite low impact strength (consequently, PS is a fragile material)</a:t>
                      </a:r>
                      <a:endParaRPr kumimoji="0" lang="tr-TR" sz="21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has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melting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point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(88°C);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therefore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it has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processability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that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allows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it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be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easily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converted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into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various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food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containers</a:t>
                      </a:r>
                      <a:r>
                        <a:rPr kumimoji="0" lang="tr-TR" sz="2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tr-TR" sz="2100" b="0" dirty="0"/>
                    </a:p>
                  </a:txBody>
                  <a:tcPr/>
                </a:tc>
              </a:tr>
              <a:tr h="485023">
                <a:tc>
                  <a:txBody>
                    <a:bodyPr/>
                    <a:lstStyle/>
                    <a:p>
                      <a:r>
                        <a:rPr lang="tr-TR" sz="2200" b="1" dirty="0" err="1" smtClean="0"/>
                        <a:t>Application</a:t>
                      </a:r>
                      <a:r>
                        <a:rPr lang="tr-TR" sz="2200" b="1" dirty="0" smtClean="0"/>
                        <a:t> </a:t>
                      </a:r>
                      <a:r>
                        <a:rPr lang="tr-TR" sz="2200" b="1" dirty="0" err="1" smtClean="0"/>
                        <a:t>area</a:t>
                      </a:r>
                      <a:endParaRPr lang="tr-TR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Boxes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eggs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tubs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yoghurt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disposable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cups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wrapped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trays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meat</a:t>
                      </a:r>
                      <a:r>
                        <a:rPr kumimoji="0" lang="tr-TR" sz="2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21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7) </a:t>
            </a:r>
            <a:r>
              <a:rPr lang="tr-TR" b="1" dirty="0" err="1" smtClean="0"/>
              <a:t>Polyamide</a:t>
            </a:r>
            <a:r>
              <a:rPr lang="tr-TR" b="1" dirty="0" smtClean="0"/>
              <a:t> (PA)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16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0" y="1276351"/>
          <a:ext cx="9144000" cy="53407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497480"/>
                <a:gridCol w="6646520"/>
              </a:tblGrid>
              <a:tr h="558192">
                <a:tc>
                  <a:txBody>
                    <a:bodyPr/>
                    <a:lstStyle/>
                    <a:p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Properties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Explanation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865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Water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vapor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permeability</a:t>
                      </a:r>
                      <a:r>
                        <a:rPr lang="tr-TR" sz="2400" b="1" baseline="0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50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to</a:t>
                      </a:r>
                      <a:r>
                        <a:rPr lang="tr-TR" sz="2400" baseline="0" dirty="0" smtClean="0"/>
                        <a:t> 170</a:t>
                      </a:r>
                      <a:r>
                        <a:rPr lang="tr-TR" sz="2400" dirty="0" smtClean="0"/>
                        <a:t> </a:t>
                      </a:r>
                      <a:r>
                        <a:rPr kumimoji="0" lang="en-US" sz="2400" kern="1200" baseline="0" dirty="0" smtClean="0"/>
                        <a:t>g</a:t>
                      </a:r>
                      <a:r>
                        <a:rPr kumimoji="0" lang="tr-TR" sz="2400" kern="1200" baseline="0" dirty="0" smtClean="0"/>
                        <a:t>/m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38°C, 90%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8865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Oxygen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permeability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3 </a:t>
                      </a:r>
                      <a:r>
                        <a:rPr kumimoji="0" lang="tr-TR" sz="2400" kern="1200" baseline="0" dirty="0" err="1" smtClean="0"/>
                        <a:t>to</a:t>
                      </a:r>
                      <a:r>
                        <a:rPr kumimoji="0" lang="tr-TR" sz="2400" kern="1200" baseline="0" dirty="0" smtClean="0"/>
                        <a:t> 50 c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en-US" sz="2400" kern="1200" baseline="30000" dirty="0" smtClean="0"/>
                        <a:t>3</a:t>
                      </a:r>
                      <a:r>
                        <a:rPr kumimoji="0" lang="tr-TR" sz="2400" kern="1200" baseline="0" dirty="0" smtClean="0"/>
                        <a:t>/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en-US" sz="2400" kern="1200" baseline="0" dirty="0" smtClean="0"/>
                        <a:t> 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atm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23°C, 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492522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Resistance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Chemical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tr-TR" sz="2400" b="0" dirty="0"/>
                    </a:p>
                  </a:txBody>
                  <a:tcPr/>
                </a:tc>
              </a:tr>
              <a:tr h="492522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Susceptibilit</a:t>
                      </a:r>
                      <a:r>
                        <a:rPr lang="tr-TR" sz="2400" b="1" baseline="0" dirty="0" err="1" smtClean="0"/>
                        <a:t>y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Acids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amines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light</a:t>
                      </a:r>
                      <a:endParaRPr lang="tr-TR" sz="2400" b="0" dirty="0"/>
                    </a:p>
                  </a:txBody>
                  <a:tcPr/>
                </a:tc>
              </a:tr>
              <a:tr h="114390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Other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properties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It</a:t>
                      </a:r>
                      <a:r>
                        <a:rPr lang="tr-TR" sz="2400" baseline="0" dirty="0" smtClean="0"/>
                        <a:t> is </a:t>
                      </a:r>
                      <a:r>
                        <a:rPr lang="tr-TR" sz="2400" baseline="0" dirty="0" err="1" smtClean="0"/>
                        <a:t>flexible</a:t>
                      </a:r>
                      <a:endParaRPr lang="tr-TR" sz="2400" baseline="0" dirty="0" smtClean="0"/>
                    </a:p>
                    <a:p>
                      <a:r>
                        <a:rPr lang="tr-TR" sz="2400" b="0" baseline="0" dirty="0" err="1" smtClean="0"/>
                        <a:t>It</a:t>
                      </a:r>
                      <a:r>
                        <a:rPr lang="tr-TR" sz="2400" b="0" baseline="0" dirty="0" smtClean="0"/>
                        <a:t> has </a:t>
                      </a:r>
                      <a:r>
                        <a:rPr lang="tr-TR" sz="2400" b="0" baseline="0" dirty="0" err="1" smtClean="0"/>
                        <a:t>good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gas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barrier</a:t>
                      </a:r>
                      <a:r>
                        <a:rPr lang="tr-TR" sz="2400" b="0" baseline="0" dirty="0" smtClean="0"/>
                        <a:t>, </a:t>
                      </a:r>
                      <a:r>
                        <a:rPr lang="tr-TR" sz="2400" b="0" baseline="0" dirty="0" err="1" smtClean="0"/>
                        <a:t>puncture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resistance</a:t>
                      </a:r>
                      <a:r>
                        <a:rPr lang="tr-TR" sz="2400" b="0" baseline="0" dirty="0" smtClean="0"/>
                        <a:t>, </a:t>
                      </a:r>
                      <a:r>
                        <a:rPr lang="tr-TR" sz="2400" b="0" baseline="0" dirty="0" err="1" smtClean="0"/>
                        <a:t>heat</a:t>
                      </a:r>
                      <a:r>
                        <a:rPr lang="tr-TR" sz="2400" b="0" baseline="0" dirty="0" smtClean="0"/>
                        <a:t> </a:t>
                      </a:r>
                      <a:r>
                        <a:rPr lang="tr-TR" sz="2400" b="0" baseline="0" dirty="0" err="1" smtClean="0"/>
                        <a:t>resistance</a:t>
                      </a:r>
                      <a:endParaRPr lang="tr-TR" sz="2400" b="0" dirty="0"/>
                    </a:p>
                  </a:txBody>
                  <a:tcPr/>
                </a:tc>
              </a:tr>
              <a:tr h="835684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Application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area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Wide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range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more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than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30 PA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currently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Mino</a:t>
            </a:r>
            <a:r>
              <a:rPr lang="tr-TR" b="1" dirty="0" err="1" smtClean="0"/>
              <a:t>r</a:t>
            </a:r>
            <a:r>
              <a:rPr lang="tr-TR" b="1" dirty="0" smtClean="0"/>
              <a:t> </a:t>
            </a:r>
            <a:r>
              <a:rPr lang="tr-TR" b="1" dirty="0" err="1" smtClean="0"/>
              <a:t>polymers</a:t>
            </a:r>
            <a:r>
              <a:rPr lang="tr-TR" b="1" dirty="0" smtClean="0"/>
              <a:t>-PVDC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tr-TR" sz="3200" dirty="0" err="1" smtClean="0"/>
              <a:t>Polyvinylidene</a:t>
            </a:r>
            <a:r>
              <a:rPr lang="tr-TR" sz="3200" dirty="0" smtClean="0"/>
              <a:t> </a:t>
            </a:r>
            <a:r>
              <a:rPr lang="tr-TR" sz="3200" dirty="0" err="1" smtClean="0"/>
              <a:t>chloride</a:t>
            </a:r>
            <a:r>
              <a:rPr lang="tr-TR" sz="3200" dirty="0" smtClean="0"/>
              <a:t> (PVDC), </a:t>
            </a:r>
            <a:r>
              <a:rPr lang="tr-TR" sz="3200" b="1" dirty="0" smtClean="0">
                <a:solidFill>
                  <a:srgbClr val="C00000"/>
                </a:solidFill>
              </a:rPr>
              <a:t>a </a:t>
            </a:r>
            <a:r>
              <a:rPr lang="tr-TR" sz="3200" b="1" dirty="0" err="1" smtClean="0">
                <a:solidFill>
                  <a:srgbClr val="C00000"/>
                </a:solidFill>
              </a:rPr>
              <a:t>copolymer</a:t>
            </a:r>
            <a:r>
              <a:rPr lang="tr-TR" sz="3200" b="1" dirty="0" smtClean="0">
                <a:solidFill>
                  <a:srgbClr val="C00000"/>
                </a:solidFill>
              </a:rPr>
              <a:t> of </a:t>
            </a:r>
            <a:r>
              <a:rPr lang="tr-TR" sz="3200" b="1" dirty="0" err="1" smtClean="0">
                <a:solidFill>
                  <a:srgbClr val="C00000"/>
                </a:solidFill>
              </a:rPr>
              <a:t>vinylidene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chloride</a:t>
            </a:r>
            <a:r>
              <a:rPr lang="tr-TR" sz="3200" b="1" dirty="0" smtClean="0">
                <a:solidFill>
                  <a:srgbClr val="C00000"/>
                </a:solidFill>
              </a:rPr>
              <a:t> (85–90 </a:t>
            </a:r>
            <a:r>
              <a:rPr lang="tr-TR" sz="3200" b="1" dirty="0" smtClean="0">
                <a:solidFill>
                  <a:srgbClr val="C00000"/>
                </a:solidFill>
              </a:rPr>
              <a:t>%) an</a:t>
            </a:r>
            <a:r>
              <a:rPr lang="en-US" sz="3200" b="1" dirty="0" smtClean="0">
                <a:solidFill>
                  <a:srgbClr val="C00000"/>
                </a:solidFill>
              </a:rPr>
              <a:t>d </a:t>
            </a:r>
            <a:r>
              <a:rPr lang="en-US" sz="3200" b="1" dirty="0" smtClean="0">
                <a:solidFill>
                  <a:srgbClr val="C00000"/>
                </a:solidFill>
              </a:rPr>
              <a:t>vinyl chloride</a:t>
            </a:r>
            <a:r>
              <a:rPr lang="en-US" sz="3200" dirty="0" smtClean="0"/>
              <a:t>, is </a:t>
            </a:r>
            <a:r>
              <a:rPr lang="en-US" sz="3200" dirty="0" err="1" smtClean="0"/>
              <a:t>commercialised</a:t>
            </a:r>
            <a:r>
              <a:rPr lang="en-US" sz="3200" dirty="0" smtClean="0"/>
              <a:t> under the </a:t>
            </a:r>
            <a:r>
              <a:rPr lang="en-US" sz="3200" b="1" dirty="0" smtClean="0">
                <a:solidFill>
                  <a:srgbClr val="0000FF"/>
                </a:solidFill>
              </a:rPr>
              <a:t>trade name ‘Saran</a:t>
            </a:r>
            <a:r>
              <a:rPr lang="en-US" sz="3200" b="1" dirty="0" smtClean="0">
                <a:solidFill>
                  <a:srgbClr val="0000FF"/>
                </a:solidFill>
              </a:rPr>
              <a:t>’</a:t>
            </a:r>
            <a:endParaRPr lang="tr-TR" sz="3200" b="1" dirty="0" smtClean="0">
              <a:solidFill>
                <a:srgbClr val="0000FF"/>
              </a:solidFill>
            </a:endParaRPr>
          </a:p>
          <a:p>
            <a:r>
              <a:rPr lang="en-US" sz="3200" dirty="0" smtClean="0"/>
              <a:t>It </a:t>
            </a:r>
            <a:r>
              <a:rPr lang="en-US" sz="3200" dirty="0" smtClean="0"/>
              <a:t>is </a:t>
            </a:r>
            <a:r>
              <a:rPr lang="en-US" sz="3200" dirty="0" smtClean="0"/>
              <a:t>mostly</a:t>
            </a:r>
            <a:r>
              <a:rPr lang="tr-TR" sz="3200" dirty="0" smtClean="0"/>
              <a:t> </a:t>
            </a:r>
            <a:r>
              <a:rPr lang="en-US" sz="3200" dirty="0" smtClean="0"/>
              <a:t>used </a:t>
            </a:r>
            <a:r>
              <a:rPr lang="en-US" sz="3200" dirty="0" smtClean="0"/>
              <a:t>in </a:t>
            </a:r>
            <a:r>
              <a:rPr lang="en-US" sz="3200" b="1" dirty="0" smtClean="0"/>
              <a:t>multilayer films and containers </a:t>
            </a:r>
            <a:r>
              <a:rPr lang="en-US" sz="3200" b="1" dirty="0" smtClean="0"/>
              <a:t>coating</a:t>
            </a:r>
            <a:endParaRPr lang="tr-TR" sz="3200" b="1" dirty="0" smtClean="0"/>
          </a:p>
          <a:p>
            <a:r>
              <a:rPr lang="tr-TR" sz="3200" dirty="0" err="1" smtClean="0"/>
              <a:t>It</a:t>
            </a:r>
            <a:r>
              <a:rPr lang="tr-TR" sz="3200" dirty="0" smtClean="0"/>
              <a:t> has </a:t>
            </a:r>
            <a:r>
              <a:rPr lang="tr-TR" sz="3200" b="1" dirty="0" err="1" smtClean="0">
                <a:solidFill>
                  <a:srgbClr val="0000FF"/>
                </a:solidFill>
              </a:rPr>
              <a:t>excellent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oxygen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and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moisture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barrier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properties</a:t>
            </a:r>
            <a:endParaRPr lang="tr-TR" sz="3200" b="1" dirty="0" smtClean="0">
              <a:solidFill>
                <a:srgbClr val="0000FF"/>
              </a:solidFill>
            </a:endParaRP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Minor</a:t>
            </a:r>
            <a:r>
              <a:rPr lang="tr-TR" b="1" dirty="0" smtClean="0"/>
              <a:t> </a:t>
            </a:r>
            <a:r>
              <a:rPr lang="tr-TR" b="1" dirty="0" err="1" smtClean="0"/>
              <a:t>polymers</a:t>
            </a:r>
            <a:r>
              <a:rPr lang="tr-TR" b="1" dirty="0" smtClean="0"/>
              <a:t>-EVOH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Ethylene</a:t>
            </a:r>
            <a:r>
              <a:rPr lang="tr-TR" sz="2800" dirty="0" smtClean="0"/>
              <a:t> </a:t>
            </a:r>
            <a:r>
              <a:rPr lang="tr-TR" sz="2800" dirty="0" err="1" smtClean="0"/>
              <a:t>vinyl</a:t>
            </a:r>
            <a:r>
              <a:rPr lang="tr-TR" sz="2800" dirty="0" smtClean="0"/>
              <a:t> </a:t>
            </a:r>
            <a:r>
              <a:rPr lang="tr-TR" sz="2800" dirty="0" err="1" smtClean="0"/>
              <a:t>alcohol</a:t>
            </a:r>
            <a:r>
              <a:rPr lang="tr-TR" sz="2800" dirty="0" smtClean="0"/>
              <a:t> (EVOH)</a:t>
            </a:r>
            <a:r>
              <a:rPr lang="tr-TR" sz="2800" dirty="0" smtClean="0"/>
              <a:t> is </a:t>
            </a:r>
            <a:r>
              <a:rPr lang="tr-TR" sz="2800" dirty="0" err="1" smtClean="0"/>
              <a:t>produced</a:t>
            </a:r>
            <a:r>
              <a:rPr lang="tr-TR" sz="2800" dirty="0" smtClean="0"/>
              <a:t> </a:t>
            </a:r>
            <a:r>
              <a:rPr lang="tr-TR" sz="2800" dirty="0" err="1" smtClean="0"/>
              <a:t>with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combination</a:t>
            </a:r>
            <a:r>
              <a:rPr lang="tr-TR" sz="2800" b="1" dirty="0" smtClean="0">
                <a:solidFill>
                  <a:srgbClr val="0000FF"/>
                </a:solidFill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</a:rPr>
              <a:t>ethylene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vinyl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alcohol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r>
              <a:rPr lang="tr-TR" sz="2800" dirty="0" err="1" smtClean="0"/>
              <a:t>It</a:t>
            </a:r>
            <a:r>
              <a:rPr lang="tr-TR" sz="2800" dirty="0" smtClean="0"/>
              <a:t> has </a:t>
            </a:r>
            <a:r>
              <a:rPr lang="tr-TR" sz="2800" b="1" dirty="0" err="1" smtClean="0"/>
              <a:t>good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oxygen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or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moisture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barrier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properties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depending</a:t>
            </a:r>
            <a:r>
              <a:rPr lang="tr-TR" sz="2800" b="1" dirty="0" smtClean="0"/>
              <a:t> on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molar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proportions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components</a:t>
            </a:r>
            <a:endParaRPr lang="tr-TR" sz="2800" b="1" dirty="0" smtClean="0"/>
          </a:p>
          <a:p>
            <a:pPr lvl="1"/>
            <a:r>
              <a:rPr lang="tr-TR" sz="2800" b="1" dirty="0" err="1" smtClean="0">
                <a:solidFill>
                  <a:srgbClr val="0000FF"/>
                </a:solidFill>
              </a:rPr>
              <a:t>Oxygen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barrier</a:t>
            </a:r>
            <a:r>
              <a:rPr lang="tr-TR" sz="2800" b="1" dirty="0" smtClean="0">
                <a:solidFill>
                  <a:srgbClr val="0000FF"/>
                </a:solidFill>
              </a:rPr>
              <a:t> is </a:t>
            </a:r>
            <a:r>
              <a:rPr lang="tr-TR" sz="2800" b="1" dirty="0" err="1" smtClean="0">
                <a:solidFill>
                  <a:srgbClr val="0000FF"/>
                </a:solidFill>
              </a:rPr>
              <a:t>reduced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when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ethylene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content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increases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pPr lvl="1"/>
            <a:r>
              <a:rPr lang="tr-TR" sz="2800" b="1" dirty="0" err="1" smtClean="0">
                <a:solidFill>
                  <a:srgbClr val="C00000"/>
                </a:solidFill>
              </a:rPr>
              <a:t>Oxygen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barrier</a:t>
            </a:r>
            <a:r>
              <a:rPr lang="tr-TR" sz="2800" b="1" dirty="0" smtClean="0">
                <a:solidFill>
                  <a:srgbClr val="C00000"/>
                </a:solidFill>
              </a:rPr>
              <a:t> is </a:t>
            </a:r>
            <a:r>
              <a:rPr lang="tr-TR" sz="2800" b="1" dirty="0" err="1" smtClean="0">
                <a:solidFill>
                  <a:srgbClr val="C00000"/>
                </a:solidFill>
              </a:rPr>
              <a:t>increased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whereas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moisture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barrier</a:t>
            </a:r>
            <a:r>
              <a:rPr lang="tr-TR" sz="2800" b="1" dirty="0" smtClean="0">
                <a:solidFill>
                  <a:srgbClr val="C00000"/>
                </a:solidFill>
              </a:rPr>
              <a:t> is </a:t>
            </a:r>
            <a:r>
              <a:rPr lang="tr-TR" sz="2800" b="1" dirty="0" err="1" smtClean="0">
                <a:solidFill>
                  <a:srgbClr val="C00000"/>
                </a:solidFill>
              </a:rPr>
              <a:t>decreased</a:t>
            </a:r>
            <a:r>
              <a:rPr lang="tr-TR" sz="2800" b="1" dirty="0" smtClean="0">
                <a:solidFill>
                  <a:srgbClr val="C00000"/>
                </a:solidFill>
              </a:rPr>
              <a:t> in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case</a:t>
            </a:r>
            <a:r>
              <a:rPr lang="tr-TR" sz="2800" b="1" dirty="0" smtClean="0">
                <a:solidFill>
                  <a:srgbClr val="C00000"/>
                </a:solidFill>
              </a:rPr>
              <a:t> of </a:t>
            </a:r>
            <a:r>
              <a:rPr lang="tr-TR" sz="2800" b="1" dirty="0" err="1" smtClean="0">
                <a:solidFill>
                  <a:srgbClr val="C00000"/>
                </a:solidFill>
              </a:rPr>
              <a:t>increasing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vinyl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content</a:t>
            </a:r>
            <a:endParaRPr lang="tr-TR" sz="28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Minor</a:t>
            </a:r>
            <a:r>
              <a:rPr lang="tr-TR" b="1" dirty="0" smtClean="0"/>
              <a:t> </a:t>
            </a:r>
            <a:r>
              <a:rPr lang="tr-TR" b="1" dirty="0" err="1" smtClean="0"/>
              <a:t>polymers</a:t>
            </a:r>
            <a:r>
              <a:rPr lang="tr-TR" b="1" dirty="0" smtClean="0"/>
              <a:t>-PC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209550" y="1600200"/>
            <a:ext cx="8801100" cy="4781550"/>
          </a:xfrm>
        </p:spPr>
        <p:txBody>
          <a:bodyPr>
            <a:noAutofit/>
          </a:bodyPr>
          <a:lstStyle/>
          <a:p>
            <a:r>
              <a:rPr lang="en-US" sz="2800" dirty="0" smtClean="0"/>
              <a:t>Polycarbonate (PC) is the amorphous </a:t>
            </a:r>
            <a:r>
              <a:rPr lang="en-US" sz="2800" b="1" dirty="0" smtClean="0">
                <a:solidFill>
                  <a:srgbClr val="C00000"/>
                </a:solidFill>
              </a:rPr>
              <a:t>polyester obtained by </a:t>
            </a:r>
            <a:r>
              <a:rPr lang="en-US" sz="2800" b="1" dirty="0" err="1" smtClean="0">
                <a:solidFill>
                  <a:srgbClr val="C00000"/>
                </a:solidFill>
              </a:rPr>
              <a:t>transesterification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from </a:t>
            </a:r>
            <a:r>
              <a:rPr lang="en-US" sz="2800" b="1" dirty="0" err="1" smtClean="0">
                <a:solidFill>
                  <a:srgbClr val="C00000"/>
                </a:solidFill>
              </a:rPr>
              <a:t>bisphenol</a:t>
            </a:r>
            <a:r>
              <a:rPr lang="en-US" sz="2800" b="1" dirty="0" smtClean="0">
                <a:solidFill>
                  <a:srgbClr val="C00000"/>
                </a:solidFill>
              </a:rPr>
              <a:t> A (BPA) and </a:t>
            </a:r>
            <a:r>
              <a:rPr lang="en-US" sz="2800" b="1" dirty="0" err="1" smtClean="0">
                <a:solidFill>
                  <a:srgbClr val="C00000"/>
                </a:solidFill>
              </a:rPr>
              <a:t>diphenyl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carbonate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PC </a:t>
            </a:r>
            <a:r>
              <a:rPr lang="en-US" sz="2800" dirty="0" smtClean="0"/>
              <a:t>is a very clear and </a:t>
            </a:r>
            <a:r>
              <a:rPr lang="en-US" sz="2800" dirty="0" smtClean="0"/>
              <a:t>tough</a:t>
            </a:r>
            <a:r>
              <a:rPr lang="tr-TR" sz="2800" dirty="0" smtClean="0"/>
              <a:t> </a:t>
            </a:r>
            <a:r>
              <a:rPr lang="en-US" sz="2800" dirty="0" smtClean="0"/>
              <a:t>polymer </a:t>
            </a:r>
            <a:r>
              <a:rPr lang="en-US" sz="2800" dirty="0" smtClean="0"/>
              <a:t>that </a:t>
            </a:r>
            <a:r>
              <a:rPr lang="en-US" sz="2800" b="1" dirty="0" smtClean="0">
                <a:solidFill>
                  <a:srgbClr val="0000FF"/>
                </a:solidFill>
              </a:rPr>
              <a:t>allows the production of light </a:t>
            </a:r>
            <a:r>
              <a:rPr lang="en-US" sz="2800" dirty="0" smtClean="0"/>
              <a:t>and </a:t>
            </a:r>
            <a:r>
              <a:rPr lang="en-US" sz="2800" b="1" dirty="0" err="1" smtClean="0">
                <a:solidFill>
                  <a:srgbClr val="0000FF"/>
                </a:solidFill>
              </a:rPr>
              <a:t>infrangible</a:t>
            </a:r>
            <a:r>
              <a:rPr lang="en-US" sz="2800" dirty="0" smtClean="0"/>
              <a:t> alternatives to </a:t>
            </a:r>
            <a:r>
              <a:rPr lang="en-US" sz="2800" dirty="0" smtClean="0"/>
              <a:t>glass</a:t>
            </a:r>
            <a:r>
              <a:rPr lang="tr-TR" sz="2800" dirty="0" smtClean="0"/>
              <a:t> </a:t>
            </a:r>
            <a:r>
              <a:rPr lang="en-US" sz="2800" dirty="0" smtClean="0"/>
              <a:t>containers</a:t>
            </a:r>
            <a:endParaRPr lang="en-US" sz="2800" dirty="0" smtClean="0"/>
          </a:p>
          <a:p>
            <a:r>
              <a:rPr lang="en-US" sz="2800" dirty="0" smtClean="0"/>
              <a:t>PC </a:t>
            </a:r>
            <a:r>
              <a:rPr lang="en-US" sz="2800" dirty="0" smtClean="0"/>
              <a:t>may be considered as an </a:t>
            </a:r>
            <a:r>
              <a:rPr lang="en-US" sz="2800" b="1" dirty="0" err="1" smtClean="0"/>
              <a:t>ovenable</a:t>
            </a:r>
            <a:r>
              <a:rPr lang="en-US" sz="2800" b="1" dirty="0" smtClean="0"/>
              <a:t> material </a:t>
            </a:r>
            <a:r>
              <a:rPr lang="en-US" sz="2800" dirty="0" smtClean="0"/>
              <a:t>because it </a:t>
            </a:r>
            <a:r>
              <a:rPr lang="en-US" sz="2800" dirty="0" smtClean="0"/>
              <a:t>withstands</a:t>
            </a:r>
            <a:r>
              <a:rPr lang="tr-TR" sz="2800" dirty="0" smtClean="0"/>
              <a:t> </a:t>
            </a:r>
            <a:r>
              <a:rPr lang="en-US" sz="2800" dirty="0" smtClean="0"/>
              <a:t>temperatures </a:t>
            </a:r>
            <a:r>
              <a:rPr lang="en-US" sz="2800" dirty="0" smtClean="0"/>
              <a:t>above 200 °C. </a:t>
            </a:r>
            <a:endParaRPr lang="tr-TR" sz="2800" dirty="0" smtClean="0"/>
          </a:p>
          <a:p>
            <a:r>
              <a:rPr lang="en-US" sz="2800" dirty="0" smtClean="0"/>
              <a:t>Currently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rgbClr val="0000FF"/>
                </a:solidFill>
              </a:rPr>
              <a:t>there is a big concern about the </a:t>
            </a:r>
            <a:r>
              <a:rPr lang="en-US" sz="2800" b="1" dirty="0" err="1" smtClean="0">
                <a:solidFill>
                  <a:srgbClr val="0000FF"/>
                </a:solidFill>
              </a:rPr>
              <a:t>possibl</a:t>
            </a:r>
            <a:r>
              <a:rPr lang="tr-TR" sz="2800" b="1" dirty="0" smtClean="0">
                <a:solidFill>
                  <a:srgbClr val="0000FF"/>
                </a:solidFill>
              </a:rPr>
              <a:t>e </a:t>
            </a:r>
            <a:r>
              <a:rPr lang="en-US" sz="2800" b="1" dirty="0" smtClean="0">
                <a:solidFill>
                  <a:srgbClr val="0000FF"/>
                </a:solidFill>
              </a:rPr>
              <a:t>migration </a:t>
            </a:r>
            <a:r>
              <a:rPr lang="en-US" sz="2800" b="1" dirty="0" smtClean="0">
                <a:solidFill>
                  <a:srgbClr val="0000FF"/>
                </a:solidFill>
              </a:rPr>
              <a:t>of BPA</a:t>
            </a:r>
            <a:r>
              <a:rPr lang="en-US" sz="2800" dirty="0" smtClean="0"/>
              <a:t>, which is believed an endocrine </a:t>
            </a:r>
            <a:r>
              <a:rPr lang="en-US" sz="2800" dirty="0" smtClean="0"/>
              <a:t>disruptor</a:t>
            </a:r>
            <a:endParaRPr lang="tr-TR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Definition</a:t>
            </a:r>
            <a:r>
              <a:rPr lang="tr-TR" b="1" dirty="0" smtClean="0"/>
              <a:t> of </a:t>
            </a:r>
            <a:r>
              <a:rPr lang="tr-TR" b="1" dirty="0" err="1" smtClean="0"/>
              <a:t>plastics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86800" cy="4495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/>
              <a:t>    </a:t>
            </a:r>
            <a:r>
              <a:rPr lang="tr-TR" sz="2800" dirty="0" err="1" smtClean="0"/>
              <a:t>According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European</a:t>
            </a:r>
            <a:r>
              <a:rPr lang="tr-TR" sz="2800" dirty="0" smtClean="0"/>
              <a:t> </a:t>
            </a:r>
            <a:r>
              <a:rPr lang="tr-TR" sz="2800" dirty="0" err="1" smtClean="0"/>
              <a:t>Union</a:t>
            </a:r>
            <a:r>
              <a:rPr lang="tr-TR" sz="2800" dirty="0" smtClean="0"/>
              <a:t> </a:t>
            </a:r>
            <a:r>
              <a:rPr lang="tr-TR" sz="2800" dirty="0" err="1" smtClean="0"/>
              <a:t>Directive</a:t>
            </a:r>
            <a:r>
              <a:rPr lang="tr-TR" sz="2800" dirty="0" smtClean="0"/>
              <a:t> (2001/62/EC) </a:t>
            </a:r>
            <a:r>
              <a:rPr lang="tr-TR" sz="2800" dirty="0" err="1" smtClean="0"/>
              <a:t>plastic</a:t>
            </a:r>
            <a:r>
              <a:rPr lang="tr-TR" sz="2800" dirty="0" smtClean="0"/>
              <a:t> </a:t>
            </a:r>
            <a:r>
              <a:rPr lang="tr-TR" sz="2800" dirty="0" err="1" smtClean="0"/>
              <a:t>material</a:t>
            </a:r>
            <a:r>
              <a:rPr lang="tr-TR" sz="2800" dirty="0" smtClean="0"/>
              <a:t> is </a:t>
            </a:r>
            <a:r>
              <a:rPr lang="tr-TR" sz="2800" dirty="0" err="1" smtClean="0"/>
              <a:t>defined</a:t>
            </a:r>
            <a:r>
              <a:rPr lang="tr-TR" sz="2800" dirty="0" smtClean="0"/>
              <a:t> as </a:t>
            </a:r>
          </a:p>
          <a:p>
            <a:pPr>
              <a:buNone/>
            </a:pPr>
            <a:endParaRPr lang="tr-TR" sz="1200" dirty="0" smtClean="0"/>
          </a:p>
          <a:p>
            <a:pPr algn="just">
              <a:buNone/>
            </a:pPr>
            <a:r>
              <a:rPr lang="tr-TR" sz="2800" i="1" dirty="0" smtClean="0"/>
              <a:t> </a:t>
            </a:r>
            <a:r>
              <a:rPr lang="tr-TR" sz="2800" i="1" dirty="0" smtClean="0"/>
              <a:t>  </a:t>
            </a:r>
            <a:r>
              <a:rPr lang="en-US" sz="2800" i="1" dirty="0" smtClean="0"/>
              <a:t>‘</a:t>
            </a:r>
            <a:r>
              <a:rPr lang="en-US" sz="2800" b="1" i="1" dirty="0" smtClean="0"/>
              <a:t>organic </a:t>
            </a:r>
            <a:r>
              <a:rPr lang="en-US" sz="2800" b="1" i="1" dirty="0" smtClean="0"/>
              <a:t>macromolecular compounds obtained by </a:t>
            </a:r>
            <a:r>
              <a:rPr lang="en-US" sz="2800" b="1" i="1" dirty="0" err="1" smtClean="0"/>
              <a:t>polymerisation</a:t>
            </a:r>
            <a:r>
              <a:rPr lang="en-US" sz="2800" b="1" i="1" dirty="0" smtClean="0"/>
              <a:t>,</a:t>
            </a:r>
            <a:r>
              <a:rPr lang="tr-TR" sz="2800" b="1" i="1" dirty="0" smtClean="0"/>
              <a:t> </a:t>
            </a:r>
            <a:r>
              <a:rPr lang="en-US" sz="2800" b="1" i="1" dirty="0" err="1" smtClean="0"/>
              <a:t>polycondensation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polyaddition</a:t>
            </a:r>
            <a:r>
              <a:rPr lang="en-US" sz="2800" b="1" i="1" dirty="0" smtClean="0"/>
              <a:t> or any similar process from molecules </a:t>
            </a:r>
            <a:r>
              <a:rPr lang="en-US" sz="2800" b="1" i="1" dirty="0" smtClean="0"/>
              <a:t>with</a:t>
            </a:r>
            <a:r>
              <a:rPr lang="tr-TR" sz="2800" b="1" i="1" dirty="0" smtClean="0"/>
              <a:t> </a:t>
            </a:r>
            <a:r>
              <a:rPr lang="en-US" sz="2800" b="1" i="1" dirty="0" smtClean="0"/>
              <a:t>a </a:t>
            </a:r>
            <a:r>
              <a:rPr lang="en-US" sz="2800" b="1" i="1" dirty="0" smtClean="0"/>
              <a:t>lower molecular weight or by chemical alteration of natural </a:t>
            </a:r>
            <a:r>
              <a:rPr lang="en-US" sz="2800" b="1" i="1" dirty="0" smtClean="0"/>
              <a:t>macromolecular</a:t>
            </a:r>
            <a:r>
              <a:rPr lang="tr-TR" sz="2800" b="1" i="1" dirty="0" smtClean="0"/>
              <a:t> </a:t>
            </a:r>
            <a:r>
              <a:rPr lang="tr-TR" sz="2800" b="1" i="1" dirty="0" err="1" smtClean="0"/>
              <a:t>compounds</a:t>
            </a:r>
            <a:r>
              <a:rPr lang="tr-TR" sz="2800" i="1" dirty="0" smtClean="0"/>
              <a:t>’</a:t>
            </a:r>
          </a:p>
          <a:p>
            <a:pPr algn="just">
              <a:buNone/>
            </a:pPr>
            <a:endParaRPr lang="tr-TR" sz="1200" i="1" dirty="0" smtClean="0"/>
          </a:p>
          <a:p>
            <a:pPr>
              <a:buNone/>
            </a:pPr>
            <a:r>
              <a:rPr lang="tr-TR" sz="2800" b="1" i="1" dirty="0" err="1" smtClean="0">
                <a:solidFill>
                  <a:srgbClr val="C00000"/>
                </a:solidFill>
              </a:rPr>
              <a:t>Monomers</a:t>
            </a:r>
            <a:r>
              <a:rPr lang="tr-TR" sz="2800" b="1" i="1" dirty="0" smtClean="0">
                <a:solidFill>
                  <a:srgbClr val="C00000"/>
                </a:solidFill>
              </a:rPr>
              <a:t> </a:t>
            </a:r>
            <a:r>
              <a:rPr lang="tr-TR" sz="2800" b="1" i="1" dirty="0" err="1" smtClean="0">
                <a:solidFill>
                  <a:srgbClr val="C00000"/>
                </a:solidFill>
              </a:rPr>
              <a:t>are</a:t>
            </a:r>
            <a:r>
              <a:rPr lang="tr-TR" sz="2800" b="1" i="1" dirty="0" smtClean="0">
                <a:solidFill>
                  <a:srgbClr val="C00000"/>
                </a:solidFill>
              </a:rPr>
              <a:t> </a:t>
            </a:r>
            <a:r>
              <a:rPr lang="en-US" sz="2800" b="1" i="1" dirty="0" smtClean="0">
                <a:solidFill>
                  <a:srgbClr val="C00000"/>
                </a:solidFill>
              </a:rPr>
              <a:t>molecules </a:t>
            </a:r>
            <a:r>
              <a:rPr lang="en-US" sz="2800" b="1" i="1" dirty="0" smtClean="0">
                <a:solidFill>
                  <a:srgbClr val="C00000"/>
                </a:solidFill>
              </a:rPr>
              <a:t>with a lower molecular </a:t>
            </a:r>
            <a:r>
              <a:rPr lang="en-US" sz="2800" b="1" i="1" dirty="0" smtClean="0">
                <a:solidFill>
                  <a:srgbClr val="C00000"/>
                </a:solidFill>
              </a:rPr>
              <a:t>weight</a:t>
            </a:r>
            <a:endParaRPr lang="tr-TR" sz="2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sz="2800" b="1" i="1" dirty="0" err="1" smtClean="0">
                <a:solidFill>
                  <a:srgbClr val="0000FF"/>
                </a:solidFill>
              </a:rPr>
              <a:t>Polymers</a:t>
            </a:r>
            <a:r>
              <a:rPr lang="tr-TR" sz="2800" b="1" i="1" dirty="0" smtClean="0">
                <a:solidFill>
                  <a:srgbClr val="0000FF"/>
                </a:solidFill>
              </a:rPr>
              <a:t> </a:t>
            </a:r>
            <a:r>
              <a:rPr lang="tr-TR" sz="2800" b="1" i="1" dirty="0" err="1" smtClean="0">
                <a:solidFill>
                  <a:srgbClr val="0000FF"/>
                </a:solidFill>
              </a:rPr>
              <a:t>are</a:t>
            </a:r>
            <a:r>
              <a:rPr lang="tr-TR" sz="2800" b="1" i="1" dirty="0" smtClean="0">
                <a:solidFill>
                  <a:srgbClr val="0000FF"/>
                </a:solidFill>
              </a:rPr>
              <a:t> m</a:t>
            </a:r>
            <a:r>
              <a:rPr lang="en-US" sz="2800" b="1" i="1" dirty="0" err="1" smtClean="0">
                <a:solidFill>
                  <a:srgbClr val="0000FF"/>
                </a:solidFill>
              </a:rPr>
              <a:t>acromolecular</a:t>
            </a:r>
            <a:r>
              <a:rPr lang="en-US" sz="2800" b="1" i="1" dirty="0" smtClean="0">
                <a:solidFill>
                  <a:srgbClr val="0000FF"/>
                </a:solidFill>
              </a:rPr>
              <a:t> </a:t>
            </a:r>
            <a:r>
              <a:rPr lang="en-US" sz="2800" b="1" i="1" dirty="0" smtClean="0">
                <a:solidFill>
                  <a:srgbClr val="0000FF"/>
                </a:solidFill>
              </a:rPr>
              <a:t>compounds </a:t>
            </a:r>
            <a:endParaRPr lang="tr-TR" sz="2800" b="1" i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514350" y="2914650"/>
            <a:ext cx="8286750" cy="1905000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 smtClean="0">
                <a:solidFill>
                  <a:schemeClr val="tx1"/>
                </a:solidFill>
              </a:rPr>
              <a:t>MANUFACTURE OF PLASTIC PACKAGING MATERIALS</a:t>
            </a:r>
            <a:endParaRPr lang="tr-TR" sz="5400" b="1" dirty="0">
              <a:solidFill>
                <a:schemeClr val="tx1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Components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packaging</a:t>
            </a:r>
            <a:r>
              <a:rPr lang="tr-TR" b="1" dirty="0" smtClean="0"/>
              <a:t> </a:t>
            </a:r>
            <a:r>
              <a:rPr lang="tr-TR" b="1" dirty="0" err="1" smtClean="0"/>
              <a:t>materials</a:t>
            </a:r>
            <a:endParaRPr lang="tr-TR" b="1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AC70-C67D-4464-BA11-7E7E8CE54D9B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600" cy="4495800"/>
          </a:xfrm>
        </p:spPr>
        <p:txBody>
          <a:bodyPr>
            <a:noAutofit/>
          </a:bodyPr>
          <a:lstStyle/>
          <a:p>
            <a:pPr marL="514350" indent="-514350">
              <a:buClr>
                <a:srgbClr val="C00000"/>
              </a:buClr>
              <a:buSzPct val="100000"/>
              <a:buFont typeface="+mj-lt"/>
              <a:buAutoNum type="arabicParenR"/>
            </a:pPr>
            <a:r>
              <a:rPr lang="tr-TR" sz="3600" b="1" dirty="0" err="1" smtClean="0">
                <a:solidFill>
                  <a:srgbClr val="0000FF"/>
                </a:solidFill>
              </a:rPr>
              <a:t>Polymers</a:t>
            </a:r>
            <a:r>
              <a:rPr lang="tr-TR" sz="3200" b="1" dirty="0" smtClean="0">
                <a:solidFill>
                  <a:srgbClr val="0000FF"/>
                </a:solidFill>
              </a:rPr>
              <a:t>, </a:t>
            </a:r>
            <a:r>
              <a:rPr lang="tr-TR" sz="2800" dirty="0" smtClean="0"/>
              <a:t>a </a:t>
            </a:r>
            <a:r>
              <a:rPr lang="tr-TR" sz="2800" dirty="0" err="1" smtClean="0"/>
              <a:t>main</a:t>
            </a:r>
            <a:r>
              <a:rPr lang="tr-TR" sz="2800" dirty="0" smtClean="0"/>
              <a:t> </a:t>
            </a:r>
            <a:r>
              <a:rPr lang="tr-TR" sz="2800" dirty="0" err="1" smtClean="0"/>
              <a:t>component</a:t>
            </a:r>
            <a:endParaRPr lang="tr-TR" sz="2800" dirty="0" smtClean="0"/>
          </a:p>
          <a:p>
            <a:pPr marL="514350" indent="-514350">
              <a:buClr>
                <a:srgbClr val="C00000"/>
              </a:buClr>
              <a:buSzPct val="100000"/>
              <a:buFont typeface="+mj-lt"/>
              <a:buAutoNum type="arabicParenR"/>
            </a:pPr>
            <a:r>
              <a:rPr lang="tr-TR" sz="3600" b="1" dirty="0" err="1" smtClean="0">
                <a:solidFill>
                  <a:srgbClr val="C00000"/>
                </a:solidFill>
              </a:rPr>
              <a:t>Fillers</a:t>
            </a:r>
            <a:r>
              <a:rPr lang="tr-TR" sz="2800" dirty="0" smtClean="0"/>
              <a:t>, an </a:t>
            </a:r>
            <a:r>
              <a:rPr lang="en-US" sz="2800" dirty="0" smtClean="0"/>
              <a:t>inert </a:t>
            </a:r>
            <a:r>
              <a:rPr lang="en-US" sz="2800" dirty="0" smtClean="0"/>
              <a:t>organic or inorganic </a:t>
            </a:r>
            <a:r>
              <a:rPr lang="en-US" sz="2800" dirty="0" smtClean="0"/>
              <a:t>compounds</a:t>
            </a:r>
            <a:r>
              <a:rPr lang="tr-TR" sz="2800" dirty="0" smtClean="0"/>
              <a:t>,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dispersed</a:t>
            </a:r>
            <a:r>
              <a:rPr lang="tr-TR" sz="2800" dirty="0" smtClean="0"/>
              <a:t>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polymer</a:t>
            </a:r>
            <a:r>
              <a:rPr lang="tr-TR" sz="2800" dirty="0" smtClean="0"/>
              <a:t> </a:t>
            </a:r>
            <a:r>
              <a:rPr lang="tr-TR" sz="2800" dirty="0" err="1" smtClean="0"/>
              <a:t>matrix</a:t>
            </a:r>
            <a:endParaRPr lang="tr-TR" sz="2800" dirty="0" smtClean="0"/>
          </a:p>
          <a:p>
            <a:pPr lvl="1"/>
            <a:r>
              <a:rPr lang="en-US" sz="2800" dirty="0" smtClean="0"/>
              <a:t>spherical fillers (powder or flour) that </a:t>
            </a:r>
            <a:r>
              <a:rPr lang="en-US" sz="2800" dirty="0" smtClean="0"/>
              <a:t>improve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 err="1" smtClean="0"/>
              <a:t>flowability</a:t>
            </a:r>
            <a:r>
              <a:rPr lang="en-US" sz="2800" dirty="0" smtClean="0"/>
              <a:t> of resins and their resistance to </a:t>
            </a:r>
            <a:r>
              <a:rPr lang="en-US" sz="2800" dirty="0" smtClean="0"/>
              <a:t>compression</a:t>
            </a:r>
            <a:endParaRPr lang="tr-TR" sz="2800" dirty="0" smtClean="0"/>
          </a:p>
          <a:p>
            <a:pPr lvl="1"/>
            <a:r>
              <a:rPr lang="tr-TR" sz="2800" dirty="0" err="1" smtClean="0"/>
              <a:t>fibrous</a:t>
            </a:r>
            <a:r>
              <a:rPr lang="tr-TR" sz="2800" dirty="0" smtClean="0"/>
              <a:t> </a:t>
            </a:r>
            <a:r>
              <a:rPr lang="tr-TR" sz="2800" dirty="0" err="1" smtClean="0"/>
              <a:t>fillers</a:t>
            </a:r>
            <a:r>
              <a:rPr lang="tr-TR" sz="2800" dirty="0" smtClean="0"/>
              <a:t> </a:t>
            </a:r>
            <a:r>
              <a:rPr lang="en-US" sz="2800" dirty="0" smtClean="0"/>
              <a:t>(cellulose</a:t>
            </a:r>
            <a:r>
              <a:rPr lang="en-US" sz="2800" dirty="0" smtClean="0"/>
              <a:t>, glass) that increase tensile strength and </a:t>
            </a:r>
            <a:r>
              <a:rPr lang="en-US" sz="2800" dirty="0" smtClean="0"/>
              <a:t>rigidity</a:t>
            </a:r>
            <a:endParaRPr lang="tr-TR" sz="2800" dirty="0" smtClean="0"/>
          </a:p>
          <a:p>
            <a:pPr lvl="1"/>
            <a:r>
              <a:rPr lang="tr-TR" sz="2800" dirty="0" smtClean="0"/>
              <a:t>mineral </a:t>
            </a:r>
            <a:r>
              <a:rPr lang="en-US" sz="2800" dirty="0" smtClean="0"/>
              <a:t>fillers </a:t>
            </a:r>
            <a:r>
              <a:rPr lang="en-US" sz="2800" dirty="0" smtClean="0"/>
              <a:t>(chalk, silica) that improve electrical properties, resistance to heat </a:t>
            </a:r>
            <a:r>
              <a:rPr lang="en-US" sz="2800" dirty="0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moisture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increase</a:t>
            </a:r>
            <a:r>
              <a:rPr lang="tr-TR" sz="2800" dirty="0" smtClean="0"/>
              <a:t> </a:t>
            </a:r>
            <a:r>
              <a:rPr lang="tr-TR" sz="2800" dirty="0" err="1" smtClean="0"/>
              <a:t>density</a:t>
            </a:r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Components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packaging</a:t>
            </a:r>
            <a:r>
              <a:rPr lang="tr-TR" b="1" dirty="0" smtClean="0"/>
              <a:t> </a:t>
            </a:r>
            <a:r>
              <a:rPr lang="tr-TR" b="1" dirty="0" err="1" smtClean="0"/>
              <a:t>materials</a:t>
            </a:r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B801-BCA0-4247-A675-2387E2FEEA5F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>
                <a:srgbClr val="C00000"/>
              </a:buClr>
              <a:buSzPct val="100000"/>
              <a:buFont typeface="+mj-lt"/>
              <a:buAutoNum type="arabicParenR" startAt="3"/>
            </a:pPr>
            <a:r>
              <a:rPr lang="tr-TR" sz="3600" b="1" dirty="0" smtClean="0">
                <a:solidFill>
                  <a:srgbClr val="C00000"/>
                </a:solidFill>
              </a:rPr>
              <a:t>P</a:t>
            </a:r>
            <a:r>
              <a:rPr lang="en-US" sz="3600" b="1" dirty="0" err="1" smtClean="0">
                <a:solidFill>
                  <a:srgbClr val="C00000"/>
                </a:solidFill>
              </a:rPr>
              <a:t>lasticizers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to improve the mechanical properties of plastics </a:t>
            </a:r>
            <a:r>
              <a:rPr lang="en-US" sz="2800" dirty="0" smtClean="0"/>
              <a:t>by</a:t>
            </a:r>
            <a:r>
              <a:rPr lang="tr-TR" sz="2800" dirty="0" smtClean="0"/>
              <a:t> </a:t>
            </a:r>
            <a:r>
              <a:rPr lang="en-US" sz="2800" dirty="0" smtClean="0"/>
              <a:t>insertion </a:t>
            </a:r>
            <a:r>
              <a:rPr lang="en-US" sz="2800" dirty="0" smtClean="0"/>
              <a:t>between the molecular </a:t>
            </a:r>
            <a:r>
              <a:rPr lang="en-US" sz="2800" dirty="0" smtClean="0"/>
              <a:t>chains</a:t>
            </a:r>
            <a:endParaRPr lang="tr-TR" sz="2800" dirty="0" smtClean="0"/>
          </a:p>
          <a:p>
            <a:pPr marL="514350" indent="-514350">
              <a:buClr>
                <a:srgbClr val="C00000"/>
              </a:buClr>
              <a:buSzPct val="100000"/>
              <a:buFont typeface="+mj-lt"/>
              <a:buAutoNum type="arabicParenR" startAt="3"/>
            </a:pPr>
            <a:r>
              <a:rPr lang="tr-TR" sz="3600" b="1" dirty="0" smtClean="0">
                <a:solidFill>
                  <a:srgbClr val="0000FF"/>
                </a:solidFill>
              </a:rPr>
              <a:t>S</a:t>
            </a:r>
            <a:r>
              <a:rPr lang="en-US" sz="3600" b="1" dirty="0" err="1" smtClean="0">
                <a:solidFill>
                  <a:srgbClr val="0000FF"/>
                </a:solidFill>
              </a:rPr>
              <a:t>tabilizers</a:t>
            </a:r>
            <a:r>
              <a:rPr lang="en-US" sz="3600" b="1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to prevent deterioration of the material during </a:t>
            </a:r>
            <a:r>
              <a:rPr lang="en-US" sz="2800" dirty="0" smtClean="0"/>
              <a:t>manufacture</a:t>
            </a:r>
            <a:r>
              <a:rPr lang="tr-TR" sz="2800" dirty="0" smtClean="0"/>
              <a:t> </a:t>
            </a:r>
            <a:r>
              <a:rPr lang="en-US" sz="2800" dirty="0" smtClean="0"/>
              <a:t>or use</a:t>
            </a:r>
            <a:endParaRPr lang="tr-TR" sz="2800" dirty="0" smtClean="0"/>
          </a:p>
          <a:p>
            <a:pPr lvl="1"/>
            <a:r>
              <a:rPr lang="en-US" sz="2800" dirty="0" smtClean="0"/>
              <a:t>antioxidants </a:t>
            </a:r>
            <a:r>
              <a:rPr lang="en-US" sz="2800" dirty="0" smtClean="0"/>
              <a:t>for </a:t>
            </a:r>
            <a:r>
              <a:rPr lang="en-US" sz="2800" dirty="0" smtClean="0"/>
              <a:t>PP</a:t>
            </a:r>
            <a:r>
              <a:rPr lang="en-US" sz="2800" dirty="0" smtClean="0"/>
              <a:t>, PE, </a:t>
            </a:r>
            <a:r>
              <a:rPr lang="en-US" sz="2800" dirty="0" smtClean="0"/>
              <a:t>PS </a:t>
            </a:r>
            <a:r>
              <a:rPr lang="en-US" sz="2800" dirty="0" smtClean="0"/>
              <a:t>that are </a:t>
            </a:r>
            <a:r>
              <a:rPr lang="en-US" sz="2800" dirty="0" smtClean="0"/>
              <a:t>particularly</a:t>
            </a:r>
            <a:r>
              <a:rPr lang="tr-TR" sz="2800" dirty="0" smtClean="0"/>
              <a:t> </a:t>
            </a:r>
            <a:r>
              <a:rPr lang="en-US" sz="2800" dirty="0" smtClean="0"/>
              <a:t>susceptible </a:t>
            </a:r>
            <a:r>
              <a:rPr lang="en-US" sz="2800" dirty="0" smtClean="0"/>
              <a:t>to </a:t>
            </a:r>
            <a:r>
              <a:rPr lang="en-US" sz="2800" dirty="0" smtClean="0"/>
              <a:t>oxidation</a:t>
            </a:r>
            <a:endParaRPr lang="tr-TR" sz="2800" dirty="0" smtClean="0"/>
          </a:p>
          <a:p>
            <a:pPr lvl="1"/>
            <a:r>
              <a:rPr lang="en-US" sz="2800" dirty="0" smtClean="0"/>
              <a:t>anti-UV </a:t>
            </a:r>
            <a:r>
              <a:rPr lang="en-US" sz="2800" dirty="0" smtClean="0"/>
              <a:t>for PET, PS and PA that absorb </a:t>
            </a:r>
            <a:r>
              <a:rPr lang="en-US" sz="2800" dirty="0" smtClean="0"/>
              <a:t>ultraviolet</a:t>
            </a:r>
            <a:r>
              <a:rPr lang="tr-TR" sz="2800" dirty="0" smtClean="0"/>
              <a:t> </a:t>
            </a:r>
            <a:r>
              <a:rPr lang="en-US" sz="2800" dirty="0" smtClean="0"/>
              <a:t>light </a:t>
            </a:r>
            <a:r>
              <a:rPr lang="en-US" sz="2800" dirty="0" smtClean="0"/>
              <a:t>and can thus </a:t>
            </a:r>
            <a:r>
              <a:rPr lang="en-US" sz="2800" dirty="0" err="1" smtClean="0"/>
              <a:t>photodegrade</a:t>
            </a:r>
            <a:r>
              <a:rPr lang="en-US" sz="2800" dirty="0" smtClean="0"/>
              <a:t> or </a:t>
            </a:r>
            <a:r>
              <a:rPr lang="en-US" sz="2800" dirty="0" err="1" smtClean="0"/>
              <a:t>photooxidize</a:t>
            </a:r>
            <a:endParaRPr lang="tr-T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Components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packaging</a:t>
            </a:r>
            <a:r>
              <a:rPr lang="tr-TR" b="1" dirty="0" smtClean="0"/>
              <a:t> </a:t>
            </a:r>
            <a:r>
              <a:rPr lang="tr-TR" b="1" dirty="0" err="1" smtClean="0"/>
              <a:t>materials</a:t>
            </a:r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B801-BCA0-4247-A675-2387E2FEEA5F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lnSpcReduction="10000"/>
          </a:bodyPr>
          <a:lstStyle/>
          <a:p>
            <a:r>
              <a:rPr lang="tr-TR" sz="3600" b="1" dirty="0" smtClean="0">
                <a:solidFill>
                  <a:srgbClr val="0000FF"/>
                </a:solidFill>
              </a:rPr>
              <a:t>L</a:t>
            </a:r>
            <a:r>
              <a:rPr lang="en-US" sz="3600" b="1" dirty="0" err="1" smtClean="0">
                <a:solidFill>
                  <a:srgbClr val="0000FF"/>
                </a:solidFill>
              </a:rPr>
              <a:t>ubricants</a:t>
            </a:r>
            <a:r>
              <a:rPr lang="en-US" sz="3600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to facilitate workability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reduce</a:t>
            </a:r>
            <a:r>
              <a:rPr lang="tr-TR" dirty="0" smtClean="0"/>
              <a:t> resin/metal </a:t>
            </a:r>
            <a:r>
              <a:rPr lang="tr-TR" dirty="0" err="1" smtClean="0"/>
              <a:t>friction</a:t>
            </a:r>
            <a:endParaRPr lang="tr-TR" dirty="0" smtClean="0"/>
          </a:p>
          <a:p>
            <a:r>
              <a:rPr lang="tr-TR" sz="3600" b="1" dirty="0" smtClean="0">
                <a:solidFill>
                  <a:srgbClr val="C00000"/>
                </a:solidFill>
              </a:rPr>
              <a:t>A</a:t>
            </a:r>
            <a:r>
              <a:rPr lang="en-US" sz="3600" b="1" dirty="0" err="1" smtClean="0">
                <a:solidFill>
                  <a:srgbClr val="C00000"/>
                </a:solidFill>
              </a:rPr>
              <a:t>ntistatic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agents </a:t>
            </a:r>
            <a:r>
              <a:rPr lang="en-US" dirty="0" smtClean="0"/>
              <a:t>to reduce or eliminate the build-up of static </a:t>
            </a:r>
            <a:r>
              <a:rPr lang="en-US" dirty="0" err="1" smtClean="0"/>
              <a:t>electricit</a:t>
            </a:r>
            <a:r>
              <a:rPr lang="tr-TR" dirty="0" smtClean="0"/>
              <a:t>y</a:t>
            </a:r>
          </a:p>
          <a:p>
            <a:r>
              <a:rPr lang="tr-TR" sz="3600" b="1" dirty="0" smtClean="0">
                <a:solidFill>
                  <a:srgbClr val="0000FF"/>
                </a:solidFill>
              </a:rPr>
              <a:t>F</a:t>
            </a:r>
            <a:r>
              <a:rPr lang="en-US" sz="3600" b="1" dirty="0" smtClean="0">
                <a:solidFill>
                  <a:srgbClr val="0000FF"/>
                </a:solidFill>
              </a:rPr>
              <a:t>lame </a:t>
            </a:r>
            <a:r>
              <a:rPr lang="en-US" sz="3600" b="1" dirty="0" smtClean="0">
                <a:solidFill>
                  <a:srgbClr val="0000FF"/>
                </a:solidFill>
              </a:rPr>
              <a:t>retardants </a:t>
            </a:r>
            <a:r>
              <a:rPr lang="en-US" dirty="0" smtClean="0"/>
              <a:t>that inhibit or resist the spread of </a:t>
            </a:r>
            <a:r>
              <a:rPr lang="en-US" dirty="0" smtClean="0"/>
              <a:t>fire</a:t>
            </a:r>
            <a:endParaRPr lang="tr-TR" dirty="0" smtClean="0"/>
          </a:p>
          <a:p>
            <a:r>
              <a:rPr lang="tr-TR" sz="3600" b="1" dirty="0" err="1" smtClean="0">
                <a:solidFill>
                  <a:srgbClr val="C00000"/>
                </a:solidFill>
              </a:rPr>
              <a:t>Colorants</a:t>
            </a:r>
            <a:r>
              <a:rPr lang="tr-TR" dirty="0" smtClean="0"/>
              <a:t> </a:t>
            </a:r>
            <a:r>
              <a:rPr lang="en-US" dirty="0" smtClean="0"/>
              <a:t>that help meet the light stability requirements of the </a:t>
            </a:r>
            <a:r>
              <a:rPr lang="en-US" dirty="0" smtClean="0"/>
              <a:t>product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printability</a:t>
            </a:r>
            <a:r>
              <a:rPr lang="tr-TR" dirty="0" smtClean="0"/>
              <a:t> </a:t>
            </a:r>
            <a:r>
              <a:rPr lang="tr-TR" dirty="0" err="1" smtClean="0"/>
              <a:t>property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Production</a:t>
            </a:r>
            <a:r>
              <a:rPr lang="tr-TR" b="1" dirty="0" smtClean="0"/>
              <a:t> </a:t>
            </a:r>
            <a:r>
              <a:rPr lang="tr-TR" b="1" dirty="0" err="1" smtClean="0"/>
              <a:t>proces</a:t>
            </a:r>
            <a:r>
              <a:rPr lang="tr-TR" b="1" dirty="0" err="1" smtClean="0"/>
              <a:t>s</a:t>
            </a:r>
            <a:r>
              <a:rPr lang="tr-TR" b="1" dirty="0" smtClean="0"/>
              <a:t> of </a:t>
            </a:r>
            <a:r>
              <a:rPr lang="tr-TR" b="1" dirty="0" err="1" smtClean="0"/>
              <a:t>plastics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plastic raw material, also known as resin, is usually </a:t>
            </a:r>
            <a:r>
              <a:rPr lang="en-US" sz="2800" b="1" dirty="0" smtClean="0"/>
              <a:t>supplied by the </a:t>
            </a:r>
            <a:r>
              <a:rPr lang="en-US" sz="2800" b="1" dirty="0" smtClean="0"/>
              <a:t>polymer</a:t>
            </a:r>
            <a:r>
              <a:rPr lang="tr-TR" sz="2800" b="1" dirty="0" smtClean="0"/>
              <a:t> </a:t>
            </a:r>
            <a:r>
              <a:rPr lang="en-US" sz="2800" b="1" dirty="0" smtClean="0"/>
              <a:t>manufacturer </a:t>
            </a:r>
            <a:r>
              <a:rPr lang="en-US" sz="2800" b="1" dirty="0" smtClean="0"/>
              <a:t>in the form of </a:t>
            </a:r>
            <a:r>
              <a:rPr lang="en-US" sz="2800" b="1" dirty="0" smtClean="0"/>
              <a:t>pellets</a:t>
            </a:r>
            <a:endParaRPr lang="tr-TR" sz="2800" b="1" dirty="0" smtClean="0"/>
          </a:p>
          <a:p>
            <a:pPr>
              <a:buNone/>
            </a:pPr>
            <a:endParaRPr lang="tr-TR" sz="1200" b="1" dirty="0" smtClean="0"/>
          </a:p>
          <a:p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first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major</a:t>
            </a:r>
            <a:r>
              <a:rPr lang="tr-TR" sz="2800" b="1" dirty="0" smtClean="0">
                <a:solidFill>
                  <a:srgbClr val="C00000"/>
                </a:solidFill>
              </a:rPr>
              <a:t> step </a:t>
            </a:r>
            <a:r>
              <a:rPr lang="tr-TR" sz="2800" dirty="0" smtClean="0"/>
              <a:t>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conversion of plastic resin into films, sheets, containers etc., is </a:t>
            </a:r>
            <a:r>
              <a:rPr lang="en-US" sz="2800" b="1" dirty="0" smtClean="0">
                <a:solidFill>
                  <a:srgbClr val="C00000"/>
                </a:solidFill>
              </a:rPr>
              <a:t>to change </a:t>
            </a:r>
            <a:r>
              <a:rPr lang="en-US" sz="2800" b="1" dirty="0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pellets </a:t>
            </a:r>
            <a:r>
              <a:rPr lang="en-US" sz="2800" b="1" dirty="0" smtClean="0">
                <a:solidFill>
                  <a:srgbClr val="C00000"/>
                </a:solidFill>
              </a:rPr>
              <a:t>from solid to liquid or molten phase in an </a:t>
            </a:r>
            <a:r>
              <a:rPr lang="en-US" sz="2800" b="1" dirty="0" smtClean="0">
                <a:solidFill>
                  <a:srgbClr val="C00000"/>
                </a:solidFill>
              </a:rPr>
              <a:t>extruder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1200" b="1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The plastic </a:t>
            </a:r>
            <a:r>
              <a:rPr lang="en-US" sz="2800" b="1" dirty="0" smtClean="0">
                <a:solidFill>
                  <a:srgbClr val="0000FF"/>
                </a:solidFill>
              </a:rPr>
              <a:t>is melted by a combination of high pressure, friction and </a:t>
            </a:r>
            <a:r>
              <a:rPr lang="en-US" sz="2800" b="1" dirty="0" smtClean="0">
                <a:solidFill>
                  <a:srgbClr val="0000FF"/>
                </a:solidFill>
              </a:rPr>
              <a:t>externally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applied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heat</a:t>
            </a:r>
            <a:endParaRPr lang="tr-TR" sz="28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Molten</a:t>
            </a:r>
            <a:r>
              <a:rPr lang="tr-TR" b="1" dirty="0" smtClean="0"/>
              <a:t>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production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25</a:t>
            </a:fld>
            <a:endParaRPr lang="tr-TR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/>
          <a:srcRect l="21376" t="28646" r="25622" b="24479"/>
          <a:stretch>
            <a:fillRect/>
          </a:stretch>
        </p:blipFill>
        <p:spPr bwMode="auto">
          <a:xfrm>
            <a:off x="131445" y="1790700"/>
            <a:ext cx="8888307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Production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film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sheet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 </a:t>
            </a:r>
            <a:r>
              <a:rPr lang="en-US" sz="3200" dirty="0" smtClean="0"/>
              <a:t>the manufacture of film and sheet, </a:t>
            </a:r>
            <a:r>
              <a:rPr lang="en-US" sz="3200" b="1" dirty="0" smtClean="0">
                <a:solidFill>
                  <a:srgbClr val="C00000"/>
                </a:solidFill>
              </a:rPr>
              <a:t>the molten plastic is then forced </a:t>
            </a:r>
            <a:r>
              <a:rPr lang="en-US" sz="3200" b="1" dirty="0" smtClean="0">
                <a:solidFill>
                  <a:srgbClr val="C00000"/>
                </a:solidFill>
              </a:rPr>
              <a:t>through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a </a:t>
            </a:r>
            <a:r>
              <a:rPr lang="en-US" sz="3200" b="1" dirty="0" smtClean="0">
                <a:solidFill>
                  <a:srgbClr val="C00000"/>
                </a:solidFill>
              </a:rPr>
              <a:t>narrow slot or </a:t>
            </a:r>
            <a:r>
              <a:rPr lang="en-US" sz="3200" b="1" dirty="0" smtClean="0">
                <a:solidFill>
                  <a:srgbClr val="C00000"/>
                </a:solidFill>
              </a:rPr>
              <a:t>die</a:t>
            </a:r>
            <a:endParaRPr lang="tr-TR" sz="3200" b="1" dirty="0" smtClean="0">
              <a:solidFill>
                <a:srgbClr val="C00000"/>
              </a:solidFill>
            </a:endParaRPr>
          </a:p>
          <a:p>
            <a:endParaRPr lang="tr-TR" sz="1200" dirty="0" smtClean="0"/>
          </a:p>
          <a:p>
            <a:r>
              <a:rPr lang="tr-TR" sz="3200" dirty="0" err="1" smtClean="0"/>
              <a:t>There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two</a:t>
            </a:r>
            <a:r>
              <a:rPr lang="tr-TR" sz="3200" dirty="0" smtClean="0"/>
              <a:t> </a:t>
            </a:r>
            <a:r>
              <a:rPr lang="tr-TR" sz="3200" dirty="0" err="1" smtClean="0"/>
              <a:t>methods</a:t>
            </a:r>
            <a:r>
              <a:rPr lang="tr-TR" sz="3200" dirty="0" smtClean="0"/>
              <a:t> of </a:t>
            </a:r>
            <a:r>
              <a:rPr lang="tr-TR" sz="3200" dirty="0" err="1" smtClean="0"/>
              <a:t>processing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molten</a:t>
            </a:r>
            <a:r>
              <a:rPr lang="tr-TR" sz="3200" dirty="0" smtClean="0"/>
              <a:t> </a:t>
            </a:r>
            <a:r>
              <a:rPr lang="tr-TR" sz="3200" dirty="0" err="1" smtClean="0"/>
              <a:t>plastic</a:t>
            </a:r>
            <a:r>
              <a:rPr lang="tr-TR" sz="3200" dirty="0" smtClean="0"/>
              <a:t> </a:t>
            </a:r>
          </a:p>
          <a:p>
            <a:pPr lvl="2"/>
            <a:r>
              <a:rPr lang="tr-TR" sz="3200" dirty="0" err="1" smtClean="0"/>
              <a:t>Cast</a:t>
            </a:r>
            <a:r>
              <a:rPr lang="tr-TR" sz="3200" dirty="0" smtClean="0"/>
              <a:t> film </a:t>
            </a:r>
            <a:r>
              <a:rPr lang="tr-TR" sz="3200" dirty="0" err="1" smtClean="0"/>
              <a:t>process</a:t>
            </a:r>
            <a:endParaRPr lang="tr-TR" sz="3200" dirty="0" smtClean="0"/>
          </a:p>
          <a:p>
            <a:pPr lvl="2"/>
            <a:r>
              <a:rPr lang="tr-TR" sz="3200" dirty="0" err="1" smtClean="0"/>
              <a:t>Blown</a:t>
            </a:r>
            <a:r>
              <a:rPr lang="tr-TR" sz="3200" dirty="0" smtClean="0"/>
              <a:t> </a:t>
            </a:r>
            <a:r>
              <a:rPr lang="tr-TR" sz="3200" dirty="0" smtClean="0"/>
              <a:t>(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dirty="0" err="1" smtClean="0"/>
              <a:t>tubular</a:t>
            </a:r>
            <a:r>
              <a:rPr lang="tr-TR" sz="3200" dirty="0" smtClean="0"/>
              <a:t>) film </a:t>
            </a:r>
            <a:r>
              <a:rPr lang="tr-TR" sz="3200" dirty="0" err="1" smtClean="0"/>
              <a:t>process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Cast</a:t>
            </a:r>
            <a:r>
              <a:rPr lang="tr-TR" b="1" dirty="0" smtClean="0"/>
              <a:t> film </a:t>
            </a:r>
            <a:r>
              <a:rPr lang="tr-TR" b="1" dirty="0" err="1" smtClean="0"/>
              <a:t>process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1009650"/>
          </a:xfrm>
        </p:spPr>
        <p:txBody>
          <a:bodyPr>
            <a:noAutofit/>
          </a:bodyPr>
          <a:lstStyle/>
          <a:p>
            <a:r>
              <a:rPr lang="tr-TR" sz="2800" dirty="0" smtClean="0"/>
              <a:t>T</a:t>
            </a:r>
            <a:r>
              <a:rPr lang="en-US" sz="2800" dirty="0" smtClean="0"/>
              <a:t>he </a:t>
            </a:r>
            <a:r>
              <a:rPr lang="en-US" sz="2800" dirty="0" smtClean="0"/>
              <a:t>molten plastic is extruded through a straight slot die onto a cooled </a:t>
            </a:r>
            <a:r>
              <a:rPr lang="en-US" sz="2800" dirty="0" smtClean="0"/>
              <a:t>cylinder</a:t>
            </a:r>
            <a:r>
              <a:rPr lang="tr-TR" sz="2800" dirty="0" smtClean="0"/>
              <a:t>, </a:t>
            </a:r>
            <a:r>
              <a:rPr lang="en-US" sz="2800" dirty="0" smtClean="0"/>
              <a:t>known </a:t>
            </a:r>
            <a:r>
              <a:rPr lang="en-US" sz="2800" dirty="0" smtClean="0"/>
              <a:t>as the chill roll</a:t>
            </a:r>
            <a:endParaRPr lang="tr-TR" sz="2600" dirty="0" smtClean="0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 l="23573" t="41667" r="27818" b="17187"/>
          <a:stretch>
            <a:fillRect/>
          </a:stretch>
        </p:blipFill>
        <p:spPr bwMode="auto">
          <a:xfrm>
            <a:off x="438150" y="2739757"/>
            <a:ext cx="8333290" cy="3965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28</a:t>
            </a:fld>
            <a:endParaRPr lang="tr-TR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 l="30015" t="16406" r="34114" b="9635"/>
          <a:stretch>
            <a:fillRect/>
          </a:stretch>
        </p:blipFill>
        <p:spPr bwMode="auto">
          <a:xfrm>
            <a:off x="3365209" y="0"/>
            <a:ext cx="570259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Unvan 1"/>
          <p:cNvSpPr txBox="1">
            <a:spLocks/>
          </p:cNvSpPr>
          <p:nvPr/>
        </p:nvSpPr>
        <p:spPr>
          <a:xfrm>
            <a:off x="266700" y="311150"/>
            <a:ext cx="8077200" cy="8699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Blown</a:t>
            </a: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film </a:t>
            </a:r>
            <a:r>
              <a:rPr kumimoji="0" lang="tr-T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process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İçerik Yer Tutucusu 5"/>
          <p:cNvSpPr txBox="1">
            <a:spLocks/>
          </p:cNvSpPr>
          <p:nvPr/>
        </p:nvSpPr>
        <p:spPr>
          <a:xfrm>
            <a:off x="228600" y="1371600"/>
            <a:ext cx="3581400" cy="51244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 molten plastic is continuously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extruded through a die in the form of a circular annulus, so that it emerges as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tube. The tube is prevented from collapsing b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maintaining air pressure</a:t>
            </a: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inside the tube or bubble</a:t>
            </a: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Production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film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sheet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In </a:t>
            </a:r>
            <a:r>
              <a:rPr lang="en-US" sz="2800" dirty="0" smtClean="0"/>
              <a:t>both the processes, </a:t>
            </a:r>
            <a:r>
              <a:rPr lang="en-US" sz="2800" b="1" dirty="0" smtClean="0">
                <a:solidFill>
                  <a:srgbClr val="C00000"/>
                </a:solidFill>
              </a:rPr>
              <a:t>the molten polymer is quickly chilled and </a:t>
            </a:r>
            <a:r>
              <a:rPr lang="en-US" sz="2800" b="1" dirty="0" err="1" smtClean="0">
                <a:solidFill>
                  <a:srgbClr val="C00000"/>
                </a:solidFill>
              </a:rPr>
              <a:t>solidifie</a:t>
            </a:r>
            <a:r>
              <a:rPr lang="tr-TR" sz="2800" b="1" dirty="0" smtClean="0">
                <a:solidFill>
                  <a:srgbClr val="C00000"/>
                </a:solidFill>
              </a:rPr>
              <a:t>d</a:t>
            </a:r>
            <a:r>
              <a:rPr lang="tr-TR" sz="2800" dirty="0" smtClean="0"/>
              <a:t> </a:t>
            </a:r>
            <a:r>
              <a:rPr lang="en-US" sz="2800" dirty="0" smtClean="0"/>
              <a:t>to </a:t>
            </a:r>
            <a:r>
              <a:rPr lang="en-US" sz="2800" dirty="0" smtClean="0"/>
              <a:t>produce a film which is reeled and slit to </a:t>
            </a:r>
            <a:r>
              <a:rPr lang="en-US" sz="2800" dirty="0" smtClean="0"/>
              <a:t>size</a:t>
            </a:r>
            <a:endParaRPr lang="tr-TR" sz="2800" dirty="0" smtClean="0"/>
          </a:p>
          <a:p>
            <a:r>
              <a:rPr lang="tr-TR" sz="2800" dirty="0" smtClean="0"/>
              <a:t>F</a:t>
            </a:r>
            <a:r>
              <a:rPr lang="en-US" sz="2800" dirty="0" err="1" smtClean="0"/>
              <a:t>ilms</a:t>
            </a:r>
            <a:r>
              <a:rPr lang="tr-TR" sz="2800" dirty="0" smtClean="0"/>
              <a:t>, </a:t>
            </a:r>
            <a:r>
              <a:rPr lang="tr-TR" sz="2800" b="1" dirty="0" err="1" smtClean="0"/>
              <a:t>which</a:t>
            </a:r>
            <a:r>
              <a:rPr lang="en-US" sz="2800" b="1" dirty="0" smtClean="0"/>
              <a:t> </a:t>
            </a:r>
            <a:r>
              <a:rPr lang="tr-TR" sz="2800" b="1" dirty="0" err="1" smtClean="0"/>
              <a:t>have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thickness</a:t>
            </a:r>
            <a:r>
              <a:rPr lang="en-US" sz="2800" b="1" dirty="0" smtClean="0"/>
              <a:t> </a:t>
            </a:r>
            <a:r>
              <a:rPr lang="en-US" sz="2800" b="1" dirty="0" smtClean="0"/>
              <a:t>less than </a:t>
            </a:r>
            <a:r>
              <a:rPr lang="en-US" sz="2800" b="1" dirty="0" smtClean="0"/>
              <a:t>100μm</a:t>
            </a:r>
            <a:r>
              <a:rPr lang="tr-TR" sz="2800" b="1" dirty="0" smtClean="0"/>
              <a:t>,</a:t>
            </a:r>
            <a:r>
              <a:rPr lang="en-US" sz="2800" dirty="0" smtClean="0"/>
              <a:t> is </a:t>
            </a:r>
            <a:r>
              <a:rPr lang="en-US" sz="2800" dirty="0" smtClean="0"/>
              <a:t>used to </a:t>
            </a:r>
            <a:r>
              <a:rPr lang="en-US" sz="2800" b="1" dirty="0" smtClean="0"/>
              <a:t>wrap product</a:t>
            </a:r>
            <a:r>
              <a:rPr lang="en-US" sz="2800" dirty="0" smtClean="0"/>
              <a:t>, to overwrap </a:t>
            </a:r>
            <a:r>
              <a:rPr lang="en-US" sz="2800" dirty="0" smtClean="0"/>
              <a:t>packaging</a:t>
            </a:r>
            <a:r>
              <a:rPr lang="tr-TR" sz="2800" dirty="0" smtClean="0"/>
              <a:t>, </a:t>
            </a:r>
            <a:r>
              <a:rPr lang="en-US" sz="2800" b="1" dirty="0" smtClean="0"/>
              <a:t>to </a:t>
            </a:r>
            <a:r>
              <a:rPr lang="en-US" sz="2800" b="1" dirty="0" smtClean="0"/>
              <a:t>make sachets, bags </a:t>
            </a:r>
            <a:r>
              <a:rPr lang="en-US" sz="2800" b="1" dirty="0" smtClean="0"/>
              <a:t>and</a:t>
            </a:r>
            <a:r>
              <a:rPr lang="tr-TR" sz="2800" b="1" dirty="0" smtClean="0"/>
              <a:t> </a:t>
            </a:r>
            <a:r>
              <a:rPr lang="en-US" sz="2800" b="1" dirty="0" smtClean="0"/>
              <a:t>pouches</a:t>
            </a:r>
            <a:r>
              <a:rPr lang="en-US" sz="2800" dirty="0" smtClean="0"/>
              <a:t>, and is </a:t>
            </a:r>
            <a:r>
              <a:rPr lang="en-US" sz="2800" b="1" dirty="0" smtClean="0"/>
              <a:t>combined with other plastics and other materials </a:t>
            </a:r>
            <a:endParaRPr lang="tr-TR" sz="2800" b="1" dirty="0" smtClean="0"/>
          </a:p>
          <a:p>
            <a:r>
              <a:rPr lang="en-US" sz="2800" dirty="0" smtClean="0"/>
              <a:t>Plastic </a:t>
            </a:r>
            <a:r>
              <a:rPr lang="en-US" sz="2800" dirty="0" smtClean="0"/>
              <a:t>sheets in </a:t>
            </a:r>
            <a:r>
              <a:rPr lang="en-US" sz="2800" b="1" dirty="0" smtClean="0">
                <a:solidFill>
                  <a:srgbClr val="0000FF"/>
                </a:solidFill>
              </a:rPr>
              <a:t>thicknesses up </a:t>
            </a:r>
            <a:r>
              <a:rPr lang="en-US" sz="2800" b="1" dirty="0" smtClean="0">
                <a:solidFill>
                  <a:srgbClr val="0000FF"/>
                </a:solidFill>
              </a:rPr>
              <a:t>to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200 </a:t>
            </a:r>
            <a:r>
              <a:rPr lang="en-US" sz="2800" b="1" dirty="0" err="1" smtClean="0">
                <a:solidFill>
                  <a:srgbClr val="0000FF"/>
                </a:solidFill>
              </a:rPr>
              <a:t>μm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are used to produce </a:t>
            </a:r>
            <a:r>
              <a:rPr lang="en-US" sz="2800" b="1" dirty="0" smtClean="0">
                <a:solidFill>
                  <a:srgbClr val="0000FF"/>
                </a:solidFill>
              </a:rPr>
              <a:t>semi-rigid packaging </a:t>
            </a:r>
            <a:r>
              <a:rPr lang="en-US" sz="2800" dirty="0" smtClean="0"/>
              <a:t>such as pots, tubs and trays</a:t>
            </a:r>
            <a:endParaRPr lang="tr-TR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Advantanges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material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industry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38300"/>
            <a:ext cx="8572500" cy="4457700"/>
          </a:xfrm>
        </p:spPr>
        <p:txBody>
          <a:bodyPr>
            <a:noAutofit/>
          </a:bodyPr>
          <a:lstStyle/>
          <a:p>
            <a:r>
              <a:rPr lang="tr-TR" sz="2800" dirty="0" smtClean="0"/>
              <a:t>T</a:t>
            </a:r>
            <a:r>
              <a:rPr lang="en-US" sz="2800" dirty="0" smtClean="0"/>
              <a:t>hey </a:t>
            </a:r>
            <a:r>
              <a:rPr lang="en-US" sz="2800" dirty="0" smtClean="0"/>
              <a:t>are </a:t>
            </a:r>
            <a:r>
              <a:rPr lang="en-US" sz="2800" b="1" dirty="0" err="1" smtClean="0">
                <a:solidFill>
                  <a:srgbClr val="0000FF"/>
                </a:solidFill>
              </a:rPr>
              <a:t>flowable</a:t>
            </a:r>
            <a:r>
              <a:rPr lang="en-US" sz="2800" b="1" dirty="0" smtClean="0">
                <a:solidFill>
                  <a:srgbClr val="0000FF"/>
                </a:solidFill>
              </a:rPr>
              <a:t> and </a:t>
            </a:r>
            <a:r>
              <a:rPr lang="en-US" sz="2800" b="1" dirty="0" err="1" smtClean="0">
                <a:solidFill>
                  <a:srgbClr val="0000FF"/>
                </a:solidFill>
              </a:rPr>
              <a:t>mouldable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under certain conditions, </a:t>
            </a:r>
            <a:r>
              <a:rPr lang="en-US" sz="2800" b="1" dirty="0" smtClean="0">
                <a:solidFill>
                  <a:srgbClr val="0000FF"/>
                </a:solidFill>
              </a:rPr>
              <a:t>to make </a:t>
            </a:r>
            <a:r>
              <a:rPr lang="en-US" sz="2800" b="1" dirty="0" smtClean="0">
                <a:solidFill>
                  <a:srgbClr val="0000FF"/>
                </a:solidFill>
              </a:rPr>
              <a:t>sheets,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shapes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structures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r>
              <a:rPr lang="tr-TR" sz="2800" dirty="0" smtClean="0"/>
              <a:t>T</a:t>
            </a:r>
            <a:r>
              <a:rPr lang="en-US" sz="2800" dirty="0" smtClean="0"/>
              <a:t>hey </a:t>
            </a:r>
            <a:r>
              <a:rPr lang="en-US" sz="2800" dirty="0" smtClean="0"/>
              <a:t>are generally </a:t>
            </a:r>
            <a:r>
              <a:rPr lang="en-US" sz="2800" b="1" dirty="0" smtClean="0">
                <a:solidFill>
                  <a:srgbClr val="C00000"/>
                </a:solidFill>
              </a:rPr>
              <a:t>chemically inert</a:t>
            </a:r>
            <a:r>
              <a:rPr lang="en-US" sz="2800" dirty="0" smtClean="0"/>
              <a:t>,</a:t>
            </a:r>
            <a:r>
              <a:rPr lang="tr-TR" sz="2800" dirty="0" smtClean="0"/>
              <a:t> </a:t>
            </a:r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dirty="0" err="1" smtClean="0"/>
              <a:t>means</a:t>
            </a:r>
            <a:r>
              <a:rPr lang="tr-TR" sz="2800" dirty="0" smtClean="0"/>
              <a:t> </a:t>
            </a:r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not </a:t>
            </a:r>
            <a:r>
              <a:rPr lang="tr-TR" sz="2800" dirty="0" err="1" smtClean="0"/>
              <a:t>reactive</a:t>
            </a:r>
            <a:r>
              <a:rPr lang="tr-TR" sz="2800" dirty="0" smtClean="0"/>
              <a:t> </a:t>
            </a:r>
            <a:r>
              <a:rPr lang="tr-TR" sz="2800" dirty="0" err="1" smtClean="0"/>
              <a:t>with</a:t>
            </a:r>
            <a:r>
              <a:rPr lang="tr-TR" sz="2800" dirty="0" smtClean="0"/>
              <a:t> </a:t>
            </a:r>
            <a:r>
              <a:rPr lang="tr-TR" sz="2800" dirty="0" err="1" smtClean="0"/>
              <a:t>inorganic</a:t>
            </a:r>
            <a:r>
              <a:rPr lang="tr-TR" sz="2800" dirty="0" smtClean="0"/>
              <a:t> </a:t>
            </a:r>
            <a:r>
              <a:rPr lang="tr-TR" sz="2800" dirty="0" err="1" smtClean="0"/>
              <a:t>chemical</a:t>
            </a:r>
            <a:r>
              <a:rPr lang="tr-TR" sz="2800" dirty="0" smtClean="0"/>
              <a:t> </a:t>
            </a:r>
            <a:r>
              <a:rPr lang="tr-TR" sz="2800" dirty="0" err="1" smtClean="0"/>
              <a:t>such</a:t>
            </a:r>
            <a:r>
              <a:rPr lang="tr-TR" sz="2800" dirty="0" smtClean="0"/>
              <a:t> as </a:t>
            </a:r>
            <a:r>
              <a:rPr lang="tr-TR" sz="2800" dirty="0" err="1" smtClean="0"/>
              <a:t>acids</a:t>
            </a:r>
            <a:r>
              <a:rPr lang="tr-TR" sz="2800" dirty="0" smtClean="0"/>
              <a:t>, alkali </a:t>
            </a:r>
            <a:r>
              <a:rPr lang="tr-TR" sz="2800" dirty="0" err="1" smtClean="0"/>
              <a:t>compounds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organic</a:t>
            </a:r>
            <a:r>
              <a:rPr lang="tr-TR" sz="2800" dirty="0" smtClean="0"/>
              <a:t> </a:t>
            </a:r>
            <a:r>
              <a:rPr lang="tr-TR" sz="2800" dirty="0" err="1" smtClean="0"/>
              <a:t>solvent</a:t>
            </a:r>
            <a:r>
              <a:rPr lang="tr-TR" sz="2800" dirty="0" smtClean="0"/>
              <a:t>. </a:t>
            </a:r>
            <a:r>
              <a:rPr lang="tr-TR" sz="2800" dirty="0" err="1" smtClean="0"/>
              <a:t>This</a:t>
            </a:r>
            <a:r>
              <a:rPr lang="tr-TR" sz="2800" dirty="0" smtClean="0"/>
              <a:t> </a:t>
            </a:r>
            <a:r>
              <a:rPr lang="tr-TR" sz="2800" dirty="0" err="1" smtClean="0"/>
              <a:t>property</a:t>
            </a:r>
            <a:r>
              <a:rPr lang="tr-TR" sz="2800" dirty="0" smtClean="0"/>
              <a:t> </a:t>
            </a:r>
            <a:r>
              <a:rPr lang="tr-TR" sz="2800" dirty="0" err="1" smtClean="0"/>
              <a:t>makes</a:t>
            </a:r>
            <a:r>
              <a:rPr lang="tr-TR" sz="2800" dirty="0" smtClean="0"/>
              <a:t> </a:t>
            </a:r>
            <a:r>
              <a:rPr lang="tr-TR" sz="2800" dirty="0" err="1" smtClean="0"/>
              <a:t>them</a:t>
            </a:r>
            <a:r>
              <a:rPr lang="tr-TR" sz="2800" dirty="0" smtClean="0"/>
              <a:t> </a:t>
            </a:r>
            <a:r>
              <a:rPr lang="tr-TR" sz="2800" dirty="0" err="1" smtClean="0"/>
              <a:t>suitable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packaging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do </a:t>
            </a:r>
            <a:r>
              <a:rPr lang="tr-TR" sz="2800" b="1" dirty="0" smtClean="0"/>
              <a:t>not </a:t>
            </a:r>
            <a:r>
              <a:rPr lang="tr-TR" sz="2800" b="1" dirty="0" err="1" smtClean="0"/>
              <a:t>support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growth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microorganisms</a:t>
            </a:r>
            <a:endParaRPr lang="tr-TR" sz="2800" b="1" dirty="0" smtClean="0"/>
          </a:p>
          <a:p>
            <a:r>
              <a:rPr lang="tr-TR" sz="2800" dirty="0" smtClean="0"/>
              <a:t>T</a:t>
            </a:r>
            <a:r>
              <a:rPr lang="en-US" sz="2800" dirty="0" smtClean="0"/>
              <a:t>hey </a:t>
            </a:r>
            <a:r>
              <a:rPr lang="en-US" sz="2800" dirty="0" smtClean="0"/>
              <a:t>are </a:t>
            </a:r>
            <a:r>
              <a:rPr lang="en-US" sz="2800" b="1" dirty="0" smtClean="0">
                <a:solidFill>
                  <a:srgbClr val="C00000"/>
                </a:solidFill>
              </a:rPr>
              <a:t>cost effective </a:t>
            </a:r>
            <a:r>
              <a:rPr lang="en-US" sz="2800" dirty="0" smtClean="0"/>
              <a:t>in meeting market </a:t>
            </a:r>
            <a:r>
              <a:rPr lang="en-US" sz="2800" dirty="0" smtClean="0"/>
              <a:t>needs</a:t>
            </a:r>
            <a:endParaRPr lang="tr-TR" sz="2800" dirty="0" smtClean="0"/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b="1" dirty="0" smtClean="0">
                <a:solidFill>
                  <a:srgbClr val="0000FF"/>
                </a:solidFill>
              </a:rPr>
              <a:t>not </a:t>
            </a:r>
            <a:r>
              <a:rPr lang="tr-TR" sz="2800" b="1" dirty="0" err="1" smtClean="0">
                <a:solidFill>
                  <a:srgbClr val="0000FF"/>
                </a:solidFill>
              </a:rPr>
              <a:t>prone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to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breakage</a:t>
            </a:r>
            <a:endParaRPr lang="en-US" sz="28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 fontScale="90000"/>
          </a:bodyPr>
          <a:lstStyle/>
          <a:p>
            <a:pPr algn="just"/>
            <a:r>
              <a:rPr lang="tr-TR" b="1" dirty="0" err="1" smtClean="0"/>
              <a:t>Production</a:t>
            </a:r>
            <a:r>
              <a:rPr lang="tr-TR" b="1" dirty="0" smtClean="0"/>
              <a:t> of </a:t>
            </a:r>
            <a:r>
              <a:rPr lang="tr-TR" b="1" dirty="0" err="1" smtClean="0"/>
              <a:t>rigid</a:t>
            </a:r>
            <a:r>
              <a:rPr lang="tr-TR" b="1" dirty="0" smtClean="0"/>
              <a:t>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packaging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30</a:t>
            </a:fld>
            <a:endParaRPr lang="tr-TR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>
            <a:lum bright="-20000" contrast="40000"/>
          </a:blip>
          <a:srcRect l="20059" t="21615" r="24597" b="18489"/>
          <a:stretch>
            <a:fillRect/>
          </a:stretch>
        </p:blipFill>
        <p:spPr bwMode="auto">
          <a:xfrm>
            <a:off x="285750" y="1543049"/>
            <a:ext cx="8572500" cy="521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 fontScale="90000"/>
          </a:bodyPr>
          <a:lstStyle/>
          <a:p>
            <a:pPr algn="just"/>
            <a:r>
              <a:rPr lang="tr-TR" b="1" dirty="0" err="1" smtClean="0"/>
              <a:t>Production</a:t>
            </a:r>
            <a:r>
              <a:rPr lang="tr-TR" b="1" dirty="0" smtClean="0"/>
              <a:t> of </a:t>
            </a:r>
            <a:r>
              <a:rPr lang="tr-TR" b="1" dirty="0" err="1" smtClean="0"/>
              <a:t>rigid</a:t>
            </a:r>
            <a:r>
              <a:rPr lang="tr-TR" b="1" dirty="0" smtClean="0"/>
              <a:t>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packaging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Bottles are </a:t>
            </a:r>
            <a:r>
              <a:rPr lang="en-US" sz="2800" b="1" dirty="0" smtClean="0">
                <a:solidFill>
                  <a:srgbClr val="C00000"/>
                </a:solidFill>
              </a:rPr>
              <a:t>made by extrusion blow </a:t>
            </a:r>
            <a:r>
              <a:rPr lang="en-US" sz="2800" b="1" dirty="0" err="1" smtClean="0">
                <a:solidFill>
                  <a:srgbClr val="C00000"/>
                </a:solidFill>
              </a:rPr>
              <a:t>moulding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A </a:t>
            </a:r>
            <a:r>
              <a:rPr lang="en-US" sz="2800" dirty="0" smtClean="0"/>
              <a:t>thick tube of plastic is </a:t>
            </a:r>
            <a:r>
              <a:rPr lang="en-US" sz="2800" dirty="0" smtClean="0"/>
              <a:t>extruded</a:t>
            </a:r>
            <a:r>
              <a:rPr lang="tr-TR" sz="2800" dirty="0" smtClean="0"/>
              <a:t> </a:t>
            </a:r>
            <a:r>
              <a:rPr lang="en-US" sz="2800" dirty="0" smtClean="0"/>
              <a:t>into </a:t>
            </a:r>
            <a:r>
              <a:rPr lang="en-US" sz="2800" dirty="0" smtClean="0"/>
              <a:t>a bottle mould which closes around the tube, resulting in the </a:t>
            </a:r>
            <a:r>
              <a:rPr lang="en-US" sz="2800" dirty="0" smtClean="0"/>
              <a:t>characteristic</a:t>
            </a:r>
            <a:r>
              <a:rPr lang="tr-TR" sz="2800" dirty="0" smtClean="0"/>
              <a:t> </a:t>
            </a:r>
            <a:r>
              <a:rPr lang="en-US" sz="2800" dirty="0" smtClean="0"/>
              <a:t>jointed </a:t>
            </a:r>
            <a:r>
              <a:rPr lang="en-US" sz="2800" dirty="0" smtClean="0"/>
              <a:t>seal at the base of the </a:t>
            </a:r>
            <a:r>
              <a:rPr lang="en-US" sz="2800" dirty="0" smtClean="0"/>
              <a:t>container</a:t>
            </a:r>
            <a:endParaRPr lang="tr-TR" sz="2800" dirty="0" smtClean="0"/>
          </a:p>
          <a:p>
            <a:r>
              <a:rPr lang="en-US" sz="2800" dirty="0" smtClean="0"/>
              <a:t>Air </a:t>
            </a:r>
            <a:r>
              <a:rPr lang="en-US" sz="2800" dirty="0" smtClean="0"/>
              <a:t>pressure is then used </a:t>
            </a:r>
            <a:r>
              <a:rPr lang="en-US" sz="2800" dirty="0" smtClean="0"/>
              <a:t>to</a:t>
            </a:r>
            <a:r>
              <a:rPr lang="tr-TR" sz="2800" dirty="0" smtClean="0"/>
              <a:t> </a:t>
            </a:r>
            <a:r>
              <a:rPr lang="en-US" sz="2800" dirty="0" smtClean="0"/>
              <a:t>force the plastic into the shape of the </a:t>
            </a:r>
            <a:r>
              <a:rPr lang="en-US" sz="2800" dirty="0" smtClean="0"/>
              <a:t>mould</a:t>
            </a:r>
            <a:endParaRPr lang="tr-TR" sz="2800" dirty="0" smtClean="0"/>
          </a:p>
          <a:p>
            <a:r>
              <a:rPr lang="en-US" sz="2800" dirty="0" smtClean="0"/>
              <a:t>After </a:t>
            </a:r>
            <a:r>
              <a:rPr lang="en-US" sz="2800" dirty="0" smtClean="0"/>
              <a:t>cooling, the mould </a:t>
            </a:r>
            <a:r>
              <a:rPr lang="en-US" sz="2800" dirty="0" smtClean="0"/>
              <a:t>is</a:t>
            </a:r>
            <a:r>
              <a:rPr lang="tr-TR" sz="2800" dirty="0" smtClean="0"/>
              <a:t> </a:t>
            </a:r>
            <a:r>
              <a:rPr lang="en-US" sz="2800" dirty="0" smtClean="0"/>
              <a:t>opened </a:t>
            </a:r>
            <a:r>
              <a:rPr lang="en-US" sz="2800" dirty="0" smtClean="0"/>
              <a:t>and the item </a:t>
            </a:r>
            <a:r>
              <a:rPr lang="en-US" sz="2800" dirty="0" smtClean="0"/>
              <a:t>removed</a:t>
            </a:r>
            <a:endParaRPr lang="tr-TR" sz="2800" dirty="0" smtClean="0"/>
          </a:p>
          <a:p>
            <a:r>
              <a:rPr lang="en-US" sz="2800" dirty="0" smtClean="0"/>
              <a:t>Blow </a:t>
            </a:r>
            <a:r>
              <a:rPr lang="en-US" sz="2800" dirty="0" err="1" smtClean="0"/>
              <a:t>moulding</a:t>
            </a:r>
            <a:r>
              <a:rPr lang="en-US" sz="2800" dirty="0" smtClean="0"/>
              <a:t> is used for </a:t>
            </a:r>
            <a:r>
              <a:rPr lang="en-US" sz="2800" dirty="0" smtClean="0"/>
              <a:t>milk</a:t>
            </a:r>
            <a:r>
              <a:rPr lang="tr-TR" sz="2800" dirty="0" smtClean="0"/>
              <a:t> </a:t>
            </a:r>
            <a:r>
              <a:rPr lang="en-US" sz="2800" dirty="0" smtClean="0"/>
              <a:t>bottles </a:t>
            </a:r>
            <a:r>
              <a:rPr lang="en-US" sz="2800" dirty="0" smtClean="0"/>
              <a:t>(HDPE) and wide mouth </a:t>
            </a:r>
            <a:r>
              <a:rPr lang="en-US" sz="2800" dirty="0" smtClean="0"/>
              <a:t>jars</a:t>
            </a:r>
            <a:endParaRPr lang="tr-TR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 smtClean="0"/>
              <a:t>Foamed</a:t>
            </a:r>
            <a:r>
              <a:rPr lang="tr-TR" b="1" dirty="0" smtClean="0"/>
              <a:t> </a:t>
            </a:r>
            <a:r>
              <a:rPr lang="tr-TR" b="1" dirty="0" err="1" smtClean="0"/>
              <a:t>plastics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trays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32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91050" y="1695450"/>
            <a:ext cx="4174998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Foamed plastics are </a:t>
            </a:r>
            <a:r>
              <a:rPr lang="en-US" b="1" dirty="0" smtClean="0">
                <a:solidFill>
                  <a:srgbClr val="C00000"/>
                </a:solidFill>
              </a:rPr>
              <a:t>formed by dispersing a gas in the molten </a:t>
            </a:r>
            <a:r>
              <a:rPr lang="en-US" b="1" dirty="0" smtClean="0">
                <a:solidFill>
                  <a:srgbClr val="C00000"/>
                </a:solidFill>
              </a:rPr>
              <a:t>polymer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Food </a:t>
            </a:r>
            <a:r>
              <a:rPr lang="en-US" dirty="0" smtClean="0"/>
              <a:t>trays are </a:t>
            </a:r>
            <a:r>
              <a:rPr lang="en-US" b="1" dirty="0" smtClean="0">
                <a:solidFill>
                  <a:srgbClr val="0000FF"/>
                </a:solidFill>
              </a:rPr>
              <a:t>made from extruded foam sheet by </a:t>
            </a:r>
            <a:r>
              <a:rPr lang="en-US" b="1" dirty="0" smtClean="0">
                <a:solidFill>
                  <a:srgbClr val="0000FF"/>
                </a:solidFill>
              </a:rPr>
              <a:t>thermoforming</a:t>
            </a:r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dirty="0" err="1" smtClean="0"/>
              <a:t>Thermoforming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 </a:t>
            </a:r>
            <a:r>
              <a:rPr lang="tr-TR" dirty="0" err="1" smtClean="0"/>
              <a:t>forming</a:t>
            </a:r>
            <a:r>
              <a:rPr lang="tr-TR" dirty="0" smtClean="0"/>
              <a:t> a </a:t>
            </a:r>
            <a:r>
              <a:rPr lang="tr-TR" dirty="0" err="1" smtClean="0"/>
              <a:t>material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heat</a:t>
            </a:r>
            <a:endParaRPr lang="tr-TR" dirty="0"/>
          </a:p>
        </p:txBody>
      </p:sp>
      <p:pic>
        <p:nvPicPr>
          <p:cNvPr id="3074" name="Picture 2" descr="Ps Foamed Sheet Plastic Machine / Tableware/containers/ Food Boxes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275" y="1619250"/>
            <a:ext cx="4095750" cy="4095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How</a:t>
            </a:r>
            <a:r>
              <a:rPr lang="tr-TR" b="1" dirty="0" smtClean="0"/>
              <a:t> </a:t>
            </a:r>
            <a:r>
              <a:rPr lang="tr-TR" b="1" dirty="0" err="1" smtClean="0"/>
              <a:t>properties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materials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changed</a:t>
            </a:r>
            <a:r>
              <a:rPr lang="tr-TR" b="1" dirty="0" smtClean="0"/>
              <a:t>?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</a:rPr>
              <a:t>T</a:t>
            </a:r>
            <a:r>
              <a:rPr lang="en-US" sz="2800" b="1" dirty="0" smtClean="0">
                <a:solidFill>
                  <a:srgbClr val="0000FF"/>
                </a:solidFill>
              </a:rPr>
              <a:t>o </a:t>
            </a:r>
            <a:r>
              <a:rPr lang="en-US" sz="2800" b="1" dirty="0" smtClean="0">
                <a:solidFill>
                  <a:srgbClr val="0000FF"/>
                </a:solidFill>
              </a:rPr>
              <a:t>give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a </a:t>
            </a:r>
            <a:r>
              <a:rPr lang="en-US" sz="2800" b="1" dirty="0" smtClean="0">
                <a:solidFill>
                  <a:srgbClr val="0000FF"/>
                </a:solidFill>
              </a:rPr>
              <a:t>white </a:t>
            </a:r>
            <a:r>
              <a:rPr lang="en-US" sz="2800" b="1" dirty="0" smtClean="0">
                <a:solidFill>
                  <a:srgbClr val="0000FF"/>
                </a:solidFill>
              </a:rPr>
              <a:t>appearance</a:t>
            </a:r>
            <a:r>
              <a:rPr lang="tr-TR" sz="2800" dirty="0" smtClean="0"/>
              <a:t>, t</a:t>
            </a:r>
            <a:r>
              <a:rPr lang="en-US" sz="2800" dirty="0" smtClean="0"/>
              <a:t>he </a:t>
            </a:r>
            <a:r>
              <a:rPr lang="en-US" sz="2800" b="1" dirty="0" smtClean="0">
                <a:solidFill>
                  <a:srgbClr val="0000FF"/>
                </a:solidFill>
              </a:rPr>
              <a:t>technique of pigmenting </a:t>
            </a:r>
            <a:r>
              <a:rPr lang="tr-TR" sz="2800" b="1" dirty="0" smtClean="0">
                <a:solidFill>
                  <a:srgbClr val="0000FF"/>
                </a:solidFill>
              </a:rPr>
              <a:t>is </a:t>
            </a:r>
            <a:r>
              <a:rPr lang="tr-TR" sz="2800" b="1" dirty="0" err="1" smtClean="0">
                <a:solidFill>
                  <a:srgbClr val="0000FF"/>
                </a:solidFill>
              </a:rPr>
              <a:t>applied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en-US" sz="2800" dirty="0" smtClean="0"/>
              <a:t>using </a:t>
            </a:r>
            <a:r>
              <a:rPr lang="en-US" sz="2800" dirty="0" smtClean="0"/>
              <a:t>white </a:t>
            </a:r>
            <a:r>
              <a:rPr lang="en-US" sz="2800" dirty="0" smtClean="0"/>
              <a:t>compounds</a:t>
            </a:r>
            <a:r>
              <a:rPr lang="tr-TR" sz="2800" dirty="0" smtClean="0"/>
              <a:t> </a:t>
            </a:r>
            <a:r>
              <a:rPr lang="en-US" sz="2800" dirty="0" smtClean="0"/>
              <a:t>such </a:t>
            </a:r>
            <a:r>
              <a:rPr lang="en-US" sz="2800" dirty="0" smtClean="0"/>
              <a:t>as calcium carbonate or, more usually, titanium </a:t>
            </a:r>
            <a:r>
              <a:rPr lang="en-US" sz="2800" dirty="0" smtClean="0"/>
              <a:t>dioxide</a:t>
            </a:r>
            <a:r>
              <a:rPr lang="tr-TR" sz="2800" dirty="0" smtClean="0"/>
              <a:t> (e.g. </a:t>
            </a:r>
            <a:r>
              <a:rPr lang="tr-TR" sz="2800" dirty="0" err="1" smtClean="0"/>
              <a:t>pots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dished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dairy</a:t>
            </a:r>
            <a:r>
              <a:rPr lang="tr-TR" sz="2800" dirty="0" smtClean="0"/>
              <a:t>-</a:t>
            </a:r>
            <a:r>
              <a:rPr lang="tr-TR" sz="2800" dirty="0" err="1" smtClean="0"/>
              <a:t>based</a:t>
            </a:r>
            <a:r>
              <a:rPr lang="tr-TR" sz="2800" dirty="0" smtClean="0"/>
              <a:t> </a:t>
            </a:r>
            <a:r>
              <a:rPr lang="tr-TR" sz="2800" dirty="0" err="1" smtClean="0"/>
              <a:t>products</a:t>
            </a:r>
            <a:r>
              <a:rPr lang="tr-TR" sz="2800" dirty="0" smtClean="0"/>
              <a:t>)</a:t>
            </a:r>
          </a:p>
          <a:p>
            <a:r>
              <a:rPr lang="en-US" sz="2800" b="1" dirty="0" err="1" smtClean="0">
                <a:solidFill>
                  <a:srgbClr val="C00000"/>
                </a:solidFill>
              </a:rPr>
              <a:t>Metallising</a:t>
            </a:r>
            <a:r>
              <a:rPr lang="en-US" sz="2800" b="1" dirty="0" smtClean="0">
                <a:solidFill>
                  <a:srgbClr val="C00000"/>
                </a:solidFill>
              </a:rPr>
              <a:t> with a very thin layer of </a:t>
            </a:r>
            <a:r>
              <a:rPr lang="en-US" sz="2800" b="1" dirty="0" err="1" smtClean="0">
                <a:solidFill>
                  <a:srgbClr val="C00000"/>
                </a:solidFill>
              </a:rPr>
              <a:t>aluminium</a:t>
            </a:r>
            <a:r>
              <a:rPr lang="en-US" sz="2800" b="1" dirty="0" smtClean="0">
                <a:solidFill>
                  <a:srgbClr val="C00000"/>
                </a:solidFill>
              </a:rPr>
              <a:t> is an alternative way </a:t>
            </a:r>
            <a:r>
              <a:rPr lang="en-US" sz="2800" b="1" dirty="0" smtClean="0">
                <a:solidFill>
                  <a:srgbClr val="C00000"/>
                </a:solidFill>
              </a:rPr>
              <a:t>to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achieve </a:t>
            </a:r>
            <a:r>
              <a:rPr lang="en-US" sz="2800" b="1" dirty="0" err="1" smtClean="0">
                <a:solidFill>
                  <a:srgbClr val="C00000"/>
                </a:solidFill>
              </a:rPr>
              <a:t>opa</a:t>
            </a:r>
            <a:r>
              <a:rPr lang="tr-TR" sz="2800" b="1" dirty="0" err="1" smtClean="0">
                <a:solidFill>
                  <a:srgbClr val="C00000"/>
                </a:solidFill>
              </a:rPr>
              <a:t>que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property</a:t>
            </a:r>
            <a:r>
              <a:rPr lang="tr-TR" sz="2800" dirty="0" smtClean="0"/>
              <a:t>. </a:t>
            </a:r>
            <a:r>
              <a:rPr lang="en-US" sz="2800" dirty="0" smtClean="0"/>
              <a:t>This </a:t>
            </a:r>
            <a:r>
              <a:rPr lang="en-US" sz="2800" dirty="0" smtClean="0"/>
              <a:t>technique has the added benefit of </a:t>
            </a:r>
            <a:r>
              <a:rPr lang="en-US" sz="2800" dirty="0" smtClean="0"/>
              <a:t>improving</a:t>
            </a:r>
            <a:r>
              <a:rPr lang="tr-TR" sz="2800" dirty="0" smtClean="0"/>
              <a:t> </a:t>
            </a:r>
            <a:r>
              <a:rPr lang="tr-TR" sz="2800" dirty="0" err="1" smtClean="0"/>
              <a:t>light</a:t>
            </a:r>
            <a:r>
              <a:rPr lang="tr-TR" sz="2800" dirty="0" smtClean="0"/>
              <a:t>- </a:t>
            </a:r>
            <a:r>
              <a:rPr lang="tr-TR" sz="2800" dirty="0" err="1" smtClean="0"/>
              <a:t>barrier</a:t>
            </a:r>
            <a:r>
              <a:rPr lang="tr-TR" sz="2800" dirty="0" smtClean="0"/>
              <a:t> </a:t>
            </a:r>
            <a:r>
              <a:rPr lang="tr-TR" sz="2800" dirty="0" err="1" smtClean="0"/>
              <a:t>properties</a:t>
            </a:r>
            <a:r>
              <a:rPr lang="tr-TR" sz="2800" dirty="0" smtClean="0"/>
              <a:t> in </a:t>
            </a:r>
            <a:r>
              <a:rPr lang="tr-TR" sz="2800" dirty="0" err="1" smtClean="0"/>
              <a:t>order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reflect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light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provide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light</a:t>
            </a:r>
            <a:r>
              <a:rPr lang="tr-TR" sz="2800" dirty="0" smtClean="0"/>
              <a:t>-</a:t>
            </a:r>
            <a:r>
              <a:rPr lang="tr-TR" sz="2800" dirty="0" err="1" smtClean="0"/>
              <a:t>sensitive</a:t>
            </a:r>
            <a:r>
              <a:rPr lang="tr-TR" sz="2800" dirty="0" smtClean="0"/>
              <a:t> </a:t>
            </a:r>
            <a:r>
              <a:rPr lang="tr-TR" sz="2800" dirty="0" err="1" smtClean="0"/>
              <a:t>food</a:t>
            </a:r>
            <a:r>
              <a:rPr lang="tr-TR" sz="2800" dirty="0" err="1" smtClean="0"/>
              <a:t>s</a:t>
            </a:r>
            <a:endParaRPr lang="tr-TR" sz="2800" dirty="0" smtClean="0"/>
          </a:p>
          <a:p>
            <a:endParaRPr lang="tr-TR" sz="26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How</a:t>
            </a:r>
            <a:r>
              <a:rPr lang="tr-TR" b="1" dirty="0" smtClean="0"/>
              <a:t> </a:t>
            </a:r>
            <a:r>
              <a:rPr lang="tr-TR" b="1" dirty="0" err="1" smtClean="0"/>
              <a:t>properties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materials</a:t>
            </a:r>
            <a:r>
              <a:rPr lang="tr-TR" b="1" dirty="0" smtClean="0"/>
              <a:t> </a:t>
            </a:r>
            <a:r>
              <a:rPr lang="tr-TR" b="1" dirty="0" err="1" smtClean="0"/>
              <a:t>are</a:t>
            </a:r>
            <a:r>
              <a:rPr lang="tr-TR" b="1" dirty="0" smtClean="0"/>
              <a:t> </a:t>
            </a:r>
            <a:r>
              <a:rPr lang="tr-TR" b="1" dirty="0" err="1" smtClean="0"/>
              <a:t>changed</a:t>
            </a:r>
            <a:r>
              <a:rPr lang="tr-TR" b="1" dirty="0" smtClean="0"/>
              <a:t>?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The surface of a film needs to be as smooth as possible to enhance </a:t>
            </a:r>
            <a:r>
              <a:rPr lang="en-US" sz="3200" dirty="0" smtClean="0"/>
              <a:t>the</a:t>
            </a:r>
            <a:r>
              <a:rPr lang="tr-TR" sz="3200" dirty="0" smtClean="0"/>
              <a:t> </a:t>
            </a:r>
            <a:r>
              <a:rPr lang="en-US" sz="3200" dirty="0" smtClean="0"/>
              <a:t>surface </a:t>
            </a:r>
            <a:r>
              <a:rPr lang="en-US" sz="3200" dirty="0" smtClean="0"/>
              <a:t>for </a:t>
            </a:r>
            <a:r>
              <a:rPr lang="en-US" sz="3200" dirty="0" smtClean="0"/>
              <a:t>printing</a:t>
            </a:r>
            <a:endParaRPr lang="tr-TR" sz="3200" dirty="0" smtClean="0"/>
          </a:p>
          <a:p>
            <a:pPr>
              <a:buNone/>
            </a:pPr>
            <a:endParaRPr lang="tr-TR" sz="1200" dirty="0" smtClean="0"/>
          </a:p>
          <a:p>
            <a:r>
              <a:rPr lang="tr-TR" sz="3200" b="1" dirty="0" err="1" smtClean="0">
                <a:solidFill>
                  <a:srgbClr val="C00000"/>
                </a:solidFill>
              </a:rPr>
              <a:t>Smooth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suface</a:t>
            </a:r>
            <a:r>
              <a:rPr lang="tr-TR" sz="3200" b="1" dirty="0" smtClean="0">
                <a:solidFill>
                  <a:srgbClr val="C00000"/>
                </a:solidFill>
              </a:rPr>
              <a:t> is </a:t>
            </a:r>
            <a:r>
              <a:rPr lang="tr-TR" sz="3200" b="1" dirty="0" err="1" smtClean="0">
                <a:solidFill>
                  <a:srgbClr val="C00000"/>
                </a:solidFill>
              </a:rPr>
              <a:t>obtained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by </a:t>
            </a:r>
            <a:r>
              <a:rPr lang="en-US" sz="3200" b="1" dirty="0" smtClean="0">
                <a:solidFill>
                  <a:srgbClr val="C00000"/>
                </a:solidFill>
              </a:rPr>
              <a:t>incorporating food grade additives in the </a:t>
            </a:r>
            <a:r>
              <a:rPr lang="en-US" sz="3200" b="1" dirty="0" smtClean="0">
                <a:solidFill>
                  <a:srgbClr val="C00000"/>
                </a:solidFill>
              </a:rPr>
              <a:t>film</a:t>
            </a:r>
            <a:endParaRPr lang="tr-TR" sz="32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tr-TR" sz="1200" b="1" dirty="0" smtClean="0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0000FF"/>
                </a:solidFill>
              </a:rPr>
              <a:t>Waxes</a:t>
            </a:r>
            <a:r>
              <a:rPr lang="en-US" sz="3200" dirty="0" smtClean="0"/>
              <a:t>, such as </a:t>
            </a:r>
            <a:r>
              <a:rPr lang="en-US" sz="3200" dirty="0" smtClean="0"/>
              <a:t>carnauba</a:t>
            </a:r>
            <a:r>
              <a:rPr lang="tr-TR" sz="3200" dirty="0" smtClean="0"/>
              <a:t> </a:t>
            </a:r>
            <a:r>
              <a:rPr lang="en-US" sz="3200" dirty="0" smtClean="0"/>
              <a:t>wax</a:t>
            </a:r>
            <a:r>
              <a:rPr lang="en-US" sz="3200" dirty="0" smtClean="0"/>
              <a:t>, 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silica</a:t>
            </a:r>
            <a:r>
              <a:rPr lang="tr-TR" sz="3200" dirty="0" smtClean="0"/>
              <a:t> is </a:t>
            </a:r>
            <a:r>
              <a:rPr lang="tr-TR" sz="3200" dirty="0" err="1" smtClean="0"/>
              <a:t>used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produce</a:t>
            </a:r>
            <a:r>
              <a:rPr lang="tr-TR" sz="3200" dirty="0" smtClean="0"/>
              <a:t> </a:t>
            </a:r>
            <a:r>
              <a:rPr lang="tr-TR" sz="3200" dirty="0" err="1" smtClean="0"/>
              <a:t>smooth</a:t>
            </a:r>
            <a:r>
              <a:rPr lang="tr-TR" sz="3200" dirty="0" smtClean="0"/>
              <a:t> </a:t>
            </a:r>
            <a:r>
              <a:rPr lang="tr-TR" sz="3200" dirty="0" err="1" smtClean="0"/>
              <a:t>surface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266700" y="1600200"/>
            <a:ext cx="8499348" cy="4495800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Coles</a:t>
            </a:r>
            <a:r>
              <a:rPr lang="tr-TR" sz="2800" dirty="0" smtClean="0"/>
              <a:t> R. et al. (2003).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Packaging</a:t>
            </a:r>
            <a:r>
              <a:rPr lang="tr-TR" sz="2800" dirty="0" smtClean="0"/>
              <a:t> </a:t>
            </a:r>
            <a:r>
              <a:rPr lang="tr-TR" sz="2800" dirty="0" err="1" smtClean="0"/>
              <a:t>Technology</a:t>
            </a:r>
            <a:r>
              <a:rPr lang="tr-TR" sz="2800" dirty="0" smtClean="0"/>
              <a:t>. </a:t>
            </a:r>
            <a:r>
              <a:rPr lang="tr-TR" sz="2800" dirty="0" err="1" smtClean="0"/>
              <a:t>Blackwell</a:t>
            </a:r>
            <a:r>
              <a:rPr lang="tr-TR" sz="2800" dirty="0" smtClean="0"/>
              <a:t> </a:t>
            </a:r>
            <a:r>
              <a:rPr lang="tr-TR" sz="2800" dirty="0" err="1" smtClean="0"/>
              <a:t>Publishing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CRC </a:t>
            </a:r>
            <a:r>
              <a:rPr lang="tr-TR" sz="2800" dirty="0" err="1" smtClean="0"/>
              <a:t>Press</a:t>
            </a:r>
            <a:r>
              <a:rPr lang="tr-TR" sz="2800" dirty="0" smtClean="0"/>
              <a:t>. </a:t>
            </a:r>
            <a:r>
              <a:rPr lang="tr-TR" sz="2800" b="1" dirty="0" smtClean="0"/>
              <a:t>(in </a:t>
            </a:r>
            <a:r>
              <a:rPr lang="tr-TR" sz="2800" b="1" dirty="0" err="1" smtClean="0"/>
              <a:t>Chapter</a:t>
            </a:r>
            <a:r>
              <a:rPr lang="tr-TR" sz="2800" b="1" dirty="0" smtClean="0"/>
              <a:t> </a:t>
            </a:r>
            <a:r>
              <a:rPr lang="tr-TR" sz="2800" b="1" dirty="0" smtClean="0"/>
              <a:t>7 </a:t>
            </a:r>
            <a:r>
              <a:rPr lang="tr-TR" sz="2800" b="1" dirty="0" err="1" smtClean="0"/>
              <a:t>pages</a:t>
            </a:r>
            <a:r>
              <a:rPr lang="tr-TR" sz="2800" b="1" dirty="0" smtClean="0"/>
              <a:t> </a:t>
            </a:r>
            <a:r>
              <a:rPr lang="tr-TR" sz="2800" b="1" dirty="0" smtClean="0"/>
              <a:t>174-240)  </a:t>
            </a:r>
            <a:endParaRPr lang="tr-TR" sz="2800" b="1" dirty="0" smtClean="0"/>
          </a:p>
          <a:p>
            <a:pPr>
              <a:buNone/>
            </a:pPr>
            <a:endParaRPr lang="tr-TR" sz="1200" b="1" dirty="0" smtClean="0"/>
          </a:p>
          <a:p>
            <a:r>
              <a:rPr lang="tr-TR" sz="2800" dirty="0" err="1" smtClean="0"/>
              <a:t>Piergiovanni</a:t>
            </a:r>
            <a:r>
              <a:rPr lang="tr-TR" sz="2800" dirty="0" smtClean="0"/>
              <a:t>, L. &amp; Limbo, S. (2016). </a:t>
            </a:r>
            <a:r>
              <a:rPr lang="tr-TR" sz="2800" b="1" dirty="0" err="1" smtClean="0"/>
              <a:t>Food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Packaging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Materials</a:t>
            </a:r>
            <a:r>
              <a:rPr lang="tr-TR" sz="2800" b="1" dirty="0" smtClean="0"/>
              <a:t>. </a:t>
            </a:r>
            <a:r>
              <a:rPr lang="tr-TR" sz="2800" dirty="0" err="1" smtClean="0"/>
              <a:t>Springer</a:t>
            </a:r>
            <a:r>
              <a:rPr lang="tr-TR" sz="2800" dirty="0" smtClean="0"/>
              <a:t>. </a:t>
            </a:r>
            <a:r>
              <a:rPr lang="tr-TR" sz="2800" b="1" dirty="0" smtClean="0"/>
              <a:t>(in </a:t>
            </a:r>
            <a:r>
              <a:rPr lang="tr-TR" sz="2800" b="1" dirty="0" err="1" smtClean="0"/>
              <a:t>Chapter</a:t>
            </a:r>
            <a:r>
              <a:rPr lang="tr-TR" sz="2800" b="1" dirty="0" smtClean="0"/>
              <a:t> </a:t>
            </a:r>
            <a:r>
              <a:rPr lang="tr-TR" sz="2800" b="1" dirty="0" smtClean="0"/>
              <a:t>5 </a:t>
            </a:r>
            <a:r>
              <a:rPr lang="tr-TR" sz="2800" b="1" dirty="0" err="1" smtClean="0"/>
              <a:t>pages</a:t>
            </a:r>
            <a:r>
              <a:rPr lang="tr-TR" sz="2800" b="1" dirty="0" smtClean="0"/>
              <a:t> </a:t>
            </a:r>
            <a:r>
              <a:rPr lang="tr-TR" sz="2800" b="1" dirty="0" smtClean="0"/>
              <a:t>32</a:t>
            </a:r>
            <a:r>
              <a:rPr lang="tr-TR" sz="2800" b="1" dirty="0" smtClean="0"/>
              <a:t>-49)</a:t>
            </a:r>
          </a:p>
          <a:p>
            <a:endParaRPr lang="tr-TR" sz="1200" b="1" dirty="0" smtClean="0"/>
          </a:p>
          <a:p>
            <a:r>
              <a:rPr lang="tr-TR" sz="2800" dirty="0" err="1" smtClean="0"/>
              <a:t>Jeantet</a:t>
            </a:r>
            <a:r>
              <a:rPr lang="tr-TR" sz="2800" dirty="0" smtClean="0"/>
              <a:t>, R. et al. (2016). </a:t>
            </a:r>
            <a:r>
              <a:rPr lang="tr-TR" sz="2800" b="1" dirty="0" err="1" smtClean="0"/>
              <a:t>Packaging</a:t>
            </a:r>
            <a:r>
              <a:rPr lang="tr-TR" sz="2800" b="1" dirty="0" smtClean="0"/>
              <a:t> (</a:t>
            </a:r>
            <a:r>
              <a:rPr lang="tr-TR" sz="2800" b="1" dirty="0" err="1" smtClean="0"/>
              <a:t>Part</a:t>
            </a:r>
            <a:r>
              <a:rPr lang="tr-TR" sz="2800" b="1" dirty="0" smtClean="0"/>
              <a:t> 5) </a:t>
            </a:r>
            <a:r>
              <a:rPr lang="tr-TR" sz="2800" dirty="0" err="1" smtClean="0"/>
              <a:t>In</a:t>
            </a:r>
            <a:r>
              <a:rPr lang="tr-TR" sz="2800" dirty="0" smtClean="0"/>
              <a:t> </a:t>
            </a:r>
            <a:r>
              <a:rPr lang="tr-TR" sz="2800" dirty="0" err="1" smtClean="0"/>
              <a:t>Handbook</a:t>
            </a:r>
            <a:r>
              <a:rPr lang="tr-TR" sz="2800" dirty="0" smtClean="0"/>
              <a:t> of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Science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Technology</a:t>
            </a:r>
            <a:r>
              <a:rPr lang="tr-TR" sz="2800" dirty="0" smtClean="0"/>
              <a:t> 2/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</a:t>
            </a:r>
            <a:r>
              <a:rPr lang="tr-TR" sz="2800" dirty="0" smtClean="0"/>
              <a:t> </a:t>
            </a:r>
            <a:r>
              <a:rPr lang="tr-TR" sz="2800" dirty="0" err="1" smtClean="0"/>
              <a:t>Engineering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Packaging</a:t>
            </a:r>
            <a:r>
              <a:rPr lang="tr-TR" sz="2800" dirty="0" smtClean="0"/>
              <a:t>. John </a:t>
            </a:r>
            <a:r>
              <a:rPr lang="tr-TR" sz="2800" dirty="0" err="1" smtClean="0"/>
              <a:t>Wiley</a:t>
            </a:r>
            <a:r>
              <a:rPr lang="tr-TR" sz="2800" dirty="0" smtClean="0"/>
              <a:t>&amp;</a:t>
            </a:r>
            <a:r>
              <a:rPr lang="tr-TR" sz="2800" dirty="0" err="1" smtClean="0"/>
              <a:t>Sons</a:t>
            </a:r>
            <a:r>
              <a:rPr lang="tr-TR" sz="2800" dirty="0" smtClean="0"/>
              <a:t>, </a:t>
            </a:r>
            <a:r>
              <a:rPr lang="tr-TR" sz="2800" dirty="0" err="1" smtClean="0"/>
              <a:t>Inc</a:t>
            </a:r>
            <a:r>
              <a:rPr lang="tr-TR" sz="2800" dirty="0" smtClean="0"/>
              <a:t>. USA. </a:t>
            </a:r>
            <a:r>
              <a:rPr lang="tr-TR" sz="2800" b="1" dirty="0" smtClean="0"/>
              <a:t>(</a:t>
            </a:r>
            <a:r>
              <a:rPr lang="tr-TR" sz="2800" b="1" dirty="0" err="1" smtClean="0"/>
              <a:t>pages</a:t>
            </a:r>
            <a:r>
              <a:rPr lang="tr-TR" sz="2800" b="1" dirty="0" smtClean="0"/>
              <a:t> </a:t>
            </a:r>
            <a:r>
              <a:rPr lang="tr-TR" sz="2800" b="1" dirty="0" smtClean="0"/>
              <a:t>301-308)</a:t>
            </a:r>
            <a:endParaRPr lang="tr-TR" sz="2800" b="1" dirty="0" smtClean="0"/>
          </a:p>
          <a:p>
            <a:endParaRPr lang="tr-TR" sz="2800" dirty="0" smtClean="0"/>
          </a:p>
          <a:p>
            <a:endParaRPr lang="tr-TR" sz="28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Advantanges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material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industry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They</a:t>
            </a:r>
            <a:r>
              <a:rPr lang="tr-TR" sz="2800" dirty="0" smtClean="0"/>
              <a:t> can be </a:t>
            </a:r>
            <a:r>
              <a:rPr lang="tr-TR" sz="2800" b="1" dirty="0" err="1" smtClean="0">
                <a:solidFill>
                  <a:srgbClr val="0000FF"/>
                </a:solidFill>
              </a:rPr>
              <a:t>used</a:t>
            </a:r>
            <a:r>
              <a:rPr lang="tr-TR" sz="2800" b="1" dirty="0" smtClean="0">
                <a:solidFill>
                  <a:srgbClr val="0000FF"/>
                </a:solidFill>
              </a:rPr>
              <a:t> in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wide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temperatur</a:t>
            </a:r>
            <a:r>
              <a:rPr lang="tr-TR" sz="2800" b="1" dirty="0" err="1" smtClean="0">
                <a:solidFill>
                  <a:srgbClr val="0000FF"/>
                </a:solidFill>
              </a:rPr>
              <a:t>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changes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dirty="0" smtClean="0"/>
              <a:t>(e.g. </a:t>
            </a:r>
            <a:r>
              <a:rPr lang="tr-TR" sz="2800" dirty="0" err="1" smtClean="0"/>
              <a:t>deep</a:t>
            </a:r>
            <a:r>
              <a:rPr lang="tr-TR" sz="2800" dirty="0" smtClean="0"/>
              <a:t> </a:t>
            </a:r>
            <a:r>
              <a:rPr lang="tr-TR" sz="2800" dirty="0" err="1" smtClean="0"/>
              <a:t>frozen</a:t>
            </a:r>
            <a:r>
              <a:rPr lang="tr-TR" sz="2800" dirty="0" smtClean="0"/>
              <a:t>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processing</a:t>
            </a:r>
            <a:r>
              <a:rPr lang="tr-TR" sz="2800" dirty="0" smtClean="0"/>
              <a:t> (-40°C), </a:t>
            </a:r>
            <a:r>
              <a:rPr lang="tr-TR" sz="2800" dirty="0" err="1" smtClean="0"/>
              <a:t>frozen</a:t>
            </a:r>
            <a:r>
              <a:rPr lang="tr-TR" sz="2800" dirty="0" smtClean="0"/>
              <a:t> </a:t>
            </a:r>
            <a:r>
              <a:rPr lang="tr-TR" sz="2800" dirty="0" err="1" smtClean="0"/>
              <a:t>storage</a:t>
            </a:r>
            <a:r>
              <a:rPr lang="tr-TR" sz="2800" dirty="0" smtClean="0"/>
              <a:t> (-20°C), </a:t>
            </a:r>
            <a:r>
              <a:rPr lang="tr-TR" sz="2800" dirty="0" err="1" smtClean="0"/>
              <a:t>sterilization</a:t>
            </a:r>
            <a:r>
              <a:rPr lang="tr-TR" sz="2800" dirty="0" smtClean="0"/>
              <a:t> (121°C), </a:t>
            </a:r>
            <a:r>
              <a:rPr lang="tr-TR" sz="2800" dirty="0" err="1" smtClean="0"/>
              <a:t>reheating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microwave</a:t>
            </a:r>
            <a:r>
              <a:rPr lang="tr-TR" sz="2800" dirty="0" smtClean="0"/>
              <a:t> (100°C)….)</a:t>
            </a:r>
          </a:p>
          <a:p>
            <a:r>
              <a:rPr lang="tr-TR" sz="2800" dirty="0" smtClean="0"/>
              <a:t>T</a:t>
            </a:r>
            <a:r>
              <a:rPr lang="en-US" sz="2800" dirty="0" smtClean="0"/>
              <a:t>hey </a:t>
            </a:r>
            <a:r>
              <a:rPr lang="en-US" sz="2800" b="1" dirty="0" smtClean="0">
                <a:solidFill>
                  <a:srgbClr val="C00000"/>
                </a:solidFill>
              </a:rPr>
              <a:t>provide choices in respect of transparency, </a:t>
            </a:r>
            <a:r>
              <a:rPr lang="en-US" sz="2800" b="1" dirty="0" err="1" smtClean="0">
                <a:solidFill>
                  <a:srgbClr val="C00000"/>
                </a:solidFill>
              </a:rPr>
              <a:t>col</a:t>
            </a:r>
            <a:r>
              <a:rPr lang="tr-TR" sz="2800" b="1" dirty="0" smtClean="0">
                <a:solidFill>
                  <a:srgbClr val="C00000"/>
                </a:solidFill>
              </a:rPr>
              <a:t>o</a:t>
            </a:r>
            <a:r>
              <a:rPr lang="en-US" sz="2800" b="1" dirty="0" smtClean="0">
                <a:solidFill>
                  <a:srgbClr val="C00000"/>
                </a:solidFill>
              </a:rPr>
              <a:t>r, heat sealing, </a:t>
            </a:r>
            <a:r>
              <a:rPr lang="en-US" sz="2800" b="1" dirty="0" err="1" smtClean="0">
                <a:solidFill>
                  <a:srgbClr val="C00000"/>
                </a:solidFill>
              </a:rPr>
              <a:t>hea</a:t>
            </a:r>
            <a:r>
              <a:rPr lang="tr-TR" sz="2800" b="1" dirty="0" smtClean="0">
                <a:solidFill>
                  <a:srgbClr val="C00000"/>
                </a:solidFill>
              </a:rPr>
              <a:t>t </a:t>
            </a:r>
            <a:r>
              <a:rPr lang="tr-TR" sz="2800" b="1" dirty="0" err="1" smtClean="0">
                <a:solidFill>
                  <a:srgbClr val="C00000"/>
                </a:solidFill>
              </a:rPr>
              <a:t>resistance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and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barrier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r>
              <a:rPr lang="tr-TR" sz="2800" dirty="0" err="1" smtClean="0"/>
              <a:t>They</a:t>
            </a:r>
            <a:r>
              <a:rPr lang="en-US" sz="2800" dirty="0" smtClean="0"/>
              <a:t> </a:t>
            </a:r>
            <a:r>
              <a:rPr lang="en-US" sz="2800" dirty="0" smtClean="0"/>
              <a:t>can be </a:t>
            </a:r>
            <a:r>
              <a:rPr lang="en-US" sz="2800" b="1" dirty="0" err="1" smtClean="0"/>
              <a:t>coloured</a:t>
            </a:r>
            <a:r>
              <a:rPr lang="en-US" sz="2800" b="1" dirty="0" smtClean="0"/>
              <a:t>, printed, decorated or </a:t>
            </a:r>
            <a:r>
              <a:rPr lang="en-US" sz="2800" b="1" dirty="0" err="1" smtClean="0"/>
              <a:t>labelled</a:t>
            </a:r>
            <a:r>
              <a:rPr lang="en-US" sz="2800" b="1" dirty="0" smtClean="0"/>
              <a:t> </a:t>
            </a:r>
            <a:r>
              <a:rPr lang="en-US" sz="2800" dirty="0" smtClean="0"/>
              <a:t>in several </a:t>
            </a:r>
            <a:r>
              <a:rPr lang="en-US" sz="2800" dirty="0" smtClean="0"/>
              <a:t>ways</a:t>
            </a:r>
            <a:r>
              <a:rPr lang="tr-TR" sz="2800" dirty="0" smtClean="0"/>
              <a:t>, </a:t>
            </a:r>
            <a:r>
              <a:rPr lang="en-US" sz="2800" dirty="0" smtClean="0"/>
              <a:t>depending </a:t>
            </a:r>
            <a:r>
              <a:rPr lang="en-US" sz="2800" dirty="0" smtClean="0"/>
              <a:t>on the type of packaging </a:t>
            </a:r>
            <a:r>
              <a:rPr lang="en-US" sz="2800" dirty="0" smtClean="0"/>
              <a:t>concerned</a:t>
            </a:r>
            <a:endParaRPr lang="tr-TR" sz="2800" dirty="0" smtClean="0"/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light</a:t>
            </a:r>
            <a:r>
              <a:rPr lang="tr-TR" sz="2800" b="1" dirty="0" smtClean="0">
                <a:solidFill>
                  <a:srgbClr val="0000FF"/>
                </a:solidFill>
              </a:rPr>
              <a:t> in </a:t>
            </a:r>
            <a:r>
              <a:rPr lang="tr-TR" sz="2800" b="1" dirty="0" err="1" smtClean="0">
                <a:solidFill>
                  <a:srgbClr val="0000FF"/>
                </a:solidFill>
              </a:rPr>
              <a:t>weight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Disadvantanges</a:t>
            </a:r>
            <a:r>
              <a:rPr lang="tr-TR" b="1" dirty="0" smtClean="0"/>
              <a:t> </a:t>
            </a:r>
            <a:r>
              <a:rPr lang="tr-TR" b="1" dirty="0" smtClean="0"/>
              <a:t>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material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</a:t>
            </a:r>
            <a:r>
              <a:rPr lang="tr-TR" b="1" dirty="0" err="1" smtClean="0"/>
              <a:t>food</a:t>
            </a:r>
            <a:r>
              <a:rPr lang="tr-TR" b="1" dirty="0" smtClean="0"/>
              <a:t> </a:t>
            </a:r>
            <a:r>
              <a:rPr lang="tr-TR" b="1" dirty="0" err="1" smtClean="0"/>
              <a:t>industry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71500" y="6172006"/>
            <a:ext cx="5421083" cy="365125"/>
          </a:xfrm>
        </p:spPr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828800"/>
            <a:ext cx="8572500" cy="4267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Some </a:t>
            </a:r>
            <a:r>
              <a:rPr lang="en-US" sz="3200" dirty="0" smtClean="0"/>
              <a:t>plastics </a:t>
            </a:r>
            <a:r>
              <a:rPr lang="en-US" sz="3200" b="1" dirty="0" smtClean="0">
                <a:solidFill>
                  <a:srgbClr val="0000FF"/>
                </a:solidFill>
              </a:rPr>
              <a:t>may absorb some food constituents</a:t>
            </a:r>
            <a:r>
              <a:rPr lang="en-US" sz="3200" dirty="0" smtClean="0"/>
              <a:t>, such as oils and </a:t>
            </a:r>
            <a:r>
              <a:rPr lang="en-US" sz="3200" dirty="0" smtClean="0"/>
              <a:t>fats</a:t>
            </a:r>
            <a:endParaRPr lang="tr-TR" sz="3200" dirty="0" smtClean="0"/>
          </a:p>
          <a:p>
            <a:pPr>
              <a:buNone/>
            </a:pPr>
            <a:endParaRPr lang="tr-TR" sz="1200" dirty="0" smtClean="0"/>
          </a:p>
          <a:p>
            <a:r>
              <a:rPr lang="en-US" sz="3200" dirty="0" smtClean="0"/>
              <a:t>Gases such as oxygen, carbon dioxide and nitrogen together with water</a:t>
            </a:r>
            <a:r>
              <a:rPr lang="tr-TR" sz="3200" dirty="0" smtClean="0"/>
              <a:t> </a:t>
            </a:r>
            <a:r>
              <a:rPr lang="en-US" sz="3200" dirty="0" err="1" smtClean="0"/>
              <a:t>vapour</a:t>
            </a:r>
            <a:r>
              <a:rPr lang="en-US" sz="3200" dirty="0" smtClean="0"/>
              <a:t> and organic solvents permeate through plastics</a:t>
            </a:r>
            <a:r>
              <a:rPr lang="tr-TR" sz="3200" dirty="0" smtClean="0"/>
              <a:t>. </a:t>
            </a:r>
            <a:r>
              <a:rPr lang="tr-TR" sz="3200" dirty="0" err="1" smtClean="0"/>
              <a:t>This</a:t>
            </a:r>
            <a:r>
              <a:rPr lang="tr-TR" sz="3200" dirty="0" smtClean="0"/>
              <a:t> </a:t>
            </a:r>
            <a:r>
              <a:rPr lang="tr-TR" sz="3200" dirty="0" err="1" smtClean="0"/>
              <a:t>means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lang="tr-TR" sz="3200" dirty="0" err="1" smtClean="0"/>
              <a:t>they</a:t>
            </a:r>
            <a:r>
              <a:rPr lang="tr-TR" sz="3200" dirty="0" smtClean="0"/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are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not impermeable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endParaRPr lang="tr-TR" sz="3200" b="1" dirty="0" smtClean="0">
              <a:solidFill>
                <a:srgbClr val="C00000"/>
              </a:solidFill>
            </a:endParaRP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819150" y="3067050"/>
            <a:ext cx="7542213" cy="2000250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 smtClean="0">
                <a:solidFill>
                  <a:schemeClr val="tx1"/>
                </a:solidFill>
              </a:rPr>
              <a:t>PLASTIC MATERIALS FOR FOOD PACKAGING</a:t>
            </a:r>
            <a:endParaRPr lang="tr-TR" sz="5400" dirty="0">
              <a:solidFill>
                <a:schemeClr val="tx1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 smtClean="0"/>
              <a:t>Symbols</a:t>
            </a:r>
            <a:r>
              <a:rPr lang="tr-TR" b="1" dirty="0" smtClean="0"/>
              <a:t> of </a:t>
            </a:r>
            <a:r>
              <a:rPr lang="tr-TR" b="1" dirty="0" err="1" smtClean="0"/>
              <a:t>plastic</a:t>
            </a:r>
            <a:r>
              <a:rPr lang="tr-TR" b="1" dirty="0" smtClean="0"/>
              <a:t> </a:t>
            </a:r>
            <a:r>
              <a:rPr lang="tr-TR" b="1" dirty="0" err="1" smtClean="0"/>
              <a:t>material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28674" name="Picture 2" descr="Recycling Symbol For Different Types Of Plastic Material Stock ...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 t="2006" b="12004"/>
          <a:stretch>
            <a:fillRect/>
          </a:stretch>
        </p:blipFill>
        <p:spPr bwMode="auto">
          <a:xfrm>
            <a:off x="612776" y="1665600"/>
            <a:ext cx="7961888" cy="504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1) </a:t>
            </a:r>
            <a:r>
              <a:rPr lang="tr-TR" b="1" dirty="0" err="1" smtClean="0"/>
              <a:t>Polyethylene</a:t>
            </a:r>
            <a:r>
              <a:rPr lang="tr-TR" b="1" dirty="0" smtClean="0"/>
              <a:t> </a:t>
            </a:r>
            <a:r>
              <a:rPr lang="tr-TR" b="1" dirty="0" err="1" smtClean="0"/>
              <a:t>terephthalate</a:t>
            </a:r>
            <a:r>
              <a:rPr lang="tr-TR" b="1" dirty="0" smtClean="0"/>
              <a:t> (PET)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42900" y="1600200"/>
            <a:ext cx="8572500" cy="4495800"/>
          </a:xfrm>
        </p:spPr>
        <p:txBody>
          <a:bodyPr>
            <a:noAutofit/>
          </a:bodyPr>
          <a:lstStyle/>
          <a:p>
            <a:endParaRPr lang="tr-TR" sz="2600" dirty="0" smtClean="0"/>
          </a:p>
        </p:txBody>
      </p:sp>
      <p:graphicFrame>
        <p:nvGraphicFramePr>
          <p:cNvPr id="7" name="6 İçerik Yer Tutucusu"/>
          <p:cNvGraphicFramePr>
            <a:graphicFrameLocks/>
          </p:cNvGraphicFramePr>
          <p:nvPr/>
        </p:nvGraphicFramePr>
        <p:xfrm>
          <a:off x="0" y="1276350"/>
          <a:ext cx="9144000" cy="5317174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497480"/>
                <a:gridCol w="6646520"/>
              </a:tblGrid>
              <a:tr h="624846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Properties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Explanation</a:t>
                      </a:r>
                      <a:endParaRPr lang="tr-TR" sz="2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92402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Water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vapor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permeability</a:t>
                      </a:r>
                      <a:r>
                        <a:rPr lang="tr-TR" sz="2400" b="1" baseline="0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32 </a:t>
                      </a:r>
                      <a:r>
                        <a:rPr kumimoji="0" lang="en-US" sz="2400" kern="1200" baseline="0" dirty="0" smtClean="0"/>
                        <a:t>g</a:t>
                      </a:r>
                      <a:r>
                        <a:rPr kumimoji="0" lang="tr-TR" sz="2400" kern="1200" baseline="0" dirty="0" smtClean="0"/>
                        <a:t>/m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38°C, 90%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897352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Oxygen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permeability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smtClean="0"/>
                        <a:t>65 c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en-US" sz="2400" kern="1200" baseline="30000" dirty="0" smtClean="0"/>
                        <a:t>3</a:t>
                      </a:r>
                      <a:r>
                        <a:rPr kumimoji="0" lang="tr-TR" sz="2400" kern="1200" baseline="0" dirty="0" smtClean="0"/>
                        <a:t>/</a:t>
                      </a:r>
                      <a:r>
                        <a:rPr kumimoji="0" lang="en-US" sz="2400" kern="1200" baseline="0" dirty="0" smtClean="0"/>
                        <a:t>m</a:t>
                      </a:r>
                      <a:r>
                        <a:rPr kumimoji="0" lang="tr-TR" sz="2400" kern="1200" baseline="30000" dirty="0" smtClean="0"/>
                        <a:t>2</a:t>
                      </a:r>
                      <a:r>
                        <a:rPr kumimoji="0" lang="en-US" sz="2400" kern="1200" baseline="0" dirty="0" smtClean="0"/>
                        <a:t> day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atm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en-US" sz="2400" kern="1200" baseline="0" dirty="0" smtClean="0"/>
                        <a:t>at 23°C, 0% </a:t>
                      </a:r>
                      <a:r>
                        <a:rPr kumimoji="0" lang="tr-TR" sz="2400" kern="1200" baseline="0" dirty="0" err="1" smtClean="0"/>
                        <a:t>relative</a:t>
                      </a:r>
                      <a:r>
                        <a:rPr kumimoji="0" lang="tr-TR" sz="2400" kern="1200" baseline="0" dirty="0" smtClean="0"/>
                        <a:t> </a:t>
                      </a:r>
                      <a:r>
                        <a:rPr kumimoji="0" lang="tr-TR" sz="2400" kern="1200" baseline="0" dirty="0" err="1" smtClean="0"/>
                        <a:t>humidity</a:t>
                      </a:r>
                      <a:r>
                        <a:rPr kumimoji="0" lang="en-US" sz="2400" kern="1200" baseline="0" dirty="0" smtClean="0"/>
                        <a:t>, 25 </a:t>
                      </a:r>
                      <a:r>
                        <a:rPr kumimoji="0" lang="en-US" sz="2400" kern="1200" baseline="0" dirty="0" err="1" smtClean="0"/>
                        <a:t>μm</a:t>
                      </a:r>
                      <a:r>
                        <a:rPr kumimoji="0" lang="en-US" sz="2400" kern="1200" baseline="0" dirty="0" smtClean="0"/>
                        <a:t> thickness</a:t>
                      </a:r>
                      <a:endParaRPr lang="tr-TR" sz="2400" b="0" dirty="0"/>
                    </a:p>
                  </a:txBody>
                  <a:tcPr/>
                </a:tc>
              </a:tr>
              <a:tr h="935474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Resistance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Mechanical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shock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esters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aromatics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alcohols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dilute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acids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alkalis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oxidation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light</a:t>
                      </a:r>
                      <a:endParaRPr lang="tr-TR" sz="2400" b="0" dirty="0"/>
                    </a:p>
                  </a:txBody>
                  <a:tcPr/>
                </a:tc>
              </a:tr>
              <a:tr h="931626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Other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properties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It</a:t>
                      </a:r>
                      <a:r>
                        <a:rPr lang="tr-TR" sz="2400" baseline="0" dirty="0" smtClean="0"/>
                        <a:t> is </a:t>
                      </a:r>
                      <a:r>
                        <a:rPr lang="tr-TR" sz="2400" baseline="0" dirty="0" err="1" smtClean="0"/>
                        <a:t>glossy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printable</a:t>
                      </a:r>
                      <a:r>
                        <a:rPr lang="tr-TR" sz="2400" baseline="0" dirty="0" smtClean="0"/>
                        <a:t>, </a:t>
                      </a:r>
                      <a:r>
                        <a:rPr lang="tr-TR" sz="2400" baseline="0" dirty="0" err="1" smtClean="0"/>
                        <a:t>more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heat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resistant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and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transparent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or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opaque</a:t>
                      </a:r>
                      <a:r>
                        <a:rPr lang="tr-TR" sz="2400" baseline="0" dirty="0" smtClean="0"/>
                        <a:t> </a:t>
                      </a:r>
                    </a:p>
                  </a:txBody>
                  <a:tcPr/>
                </a:tc>
              </a:tr>
              <a:tr h="935474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Application</a:t>
                      </a:r>
                      <a:r>
                        <a:rPr lang="tr-TR" sz="2400" b="1" dirty="0" smtClean="0"/>
                        <a:t> </a:t>
                      </a:r>
                      <a:r>
                        <a:rPr lang="tr-TR" sz="2400" b="1" dirty="0" err="1" smtClean="0"/>
                        <a:t>area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Blowmolded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containers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replaces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PVC)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liquids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alcohol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films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trays</a:t>
                      </a:r>
                      <a:endParaRPr lang="tr-TR" sz="2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53450" cy="9906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2 </a:t>
            </a:r>
            <a:r>
              <a:rPr lang="tr-TR" b="1" dirty="0" err="1" smtClean="0"/>
              <a:t>or</a:t>
            </a:r>
            <a:r>
              <a:rPr lang="tr-TR" b="1" dirty="0" smtClean="0"/>
              <a:t> 4) </a:t>
            </a:r>
            <a:r>
              <a:rPr lang="tr-TR" b="1" dirty="0" err="1" smtClean="0"/>
              <a:t>Polyethylene</a:t>
            </a:r>
            <a:r>
              <a:rPr lang="tr-TR" b="1" dirty="0" smtClean="0"/>
              <a:t> (PE)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4/14/2020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 smtClean="0">
                <a:solidFill>
                  <a:srgbClr val="C00000"/>
                </a:solidFill>
              </a:rPr>
              <a:t>Polyethylene</a:t>
            </a:r>
            <a:r>
              <a:rPr lang="tr-TR" sz="2800" b="1" dirty="0" smtClean="0">
                <a:solidFill>
                  <a:srgbClr val="C00000"/>
                </a:solidFill>
              </a:rPr>
              <a:t> is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most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used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plastic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material</a:t>
            </a:r>
            <a:r>
              <a:rPr lang="tr-TR" sz="2800" b="1" dirty="0" smtClean="0">
                <a:solidFill>
                  <a:srgbClr val="C00000"/>
                </a:solidFill>
              </a:rPr>
              <a:t>.</a:t>
            </a:r>
            <a:r>
              <a:rPr lang="tr-TR" sz="2800" dirty="0" smtClean="0"/>
              <a:t> </a:t>
            </a:r>
            <a:r>
              <a:rPr lang="tr-TR" sz="2800" dirty="0" err="1" smtClean="0"/>
              <a:t>It</a:t>
            </a:r>
            <a:r>
              <a:rPr lang="tr-TR" sz="2800" dirty="0" smtClean="0"/>
              <a:t> </a:t>
            </a:r>
            <a:r>
              <a:rPr lang="tr-TR" sz="2800" dirty="0" err="1" smtClean="0"/>
              <a:t>constitutes</a:t>
            </a:r>
            <a:r>
              <a:rPr lang="tr-TR" sz="2800" dirty="0" smtClean="0"/>
              <a:t> 50% of total </a:t>
            </a:r>
            <a:r>
              <a:rPr lang="tr-TR" sz="2800" dirty="0" err="1" smtClean="0"/>
              <a:t>plastic</a:t>
            </a:r>
            <a:r>
              <a:rPr lang="tr-TR" sz="2800" dirty="0" smtClean="0"/>
              <a:t> </a:t>
            </a:r>
            <a:r>
              <a:rPr lang="tr-TR" sz="2800" dirty="0" err="1" smtClean="0"/>
              <a:t>usage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en-US" sz="2800" dirty="0" smtClean="0"/>
              <a:t>The </a:t>
            </a:r>
            <a:r>
              <a:rPr lang="en-US" sz="2800" dirty="0" smtClean="0"/>
              <a:t>most common polyethylene types used in food packaging are </a:t>
            </a:r>
            <a:endParaRPr lang="tr-TR" sz="2800" dirty="0" smtClean="0"/>
          </a:p>
          <a:p>
            <a:pPr lvl="1"/>
            <a:r>
              <a:rPr lang="en-US" sz="2800" b="1" dirty="0" smtClean="0"/>
              <a:t>high density</a:t>
            </a:r>
            <a:r>
              <a:rPr lang="tr-TR" sz="2800" b="1" dirty="0" smtClean="0"/>
              <a:t> </a:t>
            </a:r>
            <a:r>
              <a:rPr lang="en-US" sz="2800" b="1" dirty="0" smtClean="0"/>
              <a:t>polyethylene </a:t>
            </a:r>
            <a:r>
              <a:rPr lang="en-US" sz="2800" b="1" dirty="0" smtClean="0"/>
              <a:t>(</a:t>
            </a:r>
            <a:r>
              <a:rPr lang="en-US" sz="2800" b="1" dirty="0" smtClean="0"/>
              <a:t>HDPE)</a:t>
            </a:r>
            <a:endParaRPr lang="tr-TR" sz="2800" b="1" dirty="0" smtClean="0"/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low </a:t>
            </a:r>
            <a:r>
              <a:rPr lang="en-US" sz="2800" b="1" dirty="0" smtClean="0">
                <a:solidFill>
                  <a:srgbClr val="C00000"/>
                </a:solidFill>
              </a:rPr>
              <a:t>density polyethylene (</a:t>
            </a:r>
            <a:r>
              <a:rPr lang="en-US" sz="2800" b="1" dirty="0" smtClean="0">
                <a:solidFill>
                  <a:srgbClr val="C00000"/>
                </a:solidFill>
              </a:rPr>
              <a:t>LDPE</a:t>
            </a:r>
            <a:r>
              <a:rPr lang="tr-TR" sz="2800" b="1" dirty="0" smtClean="0">
                <a:solidFill>
                  <a:srgbClr val="C00000"/>
                </a:solidFill>
              </a:rPr>
              <a:t>)</a:t>
            </a:r>
          </a:p>
          <a:p>
            <a:pPr lvl="1"/>
            <a:r>
              <a:rPr lang="en-US" sz="2800" b="1" dirty="0" smtClean="0">
                <a:solidFill>
                  <a:srgbClr val="0000FF"/>
                </a:solidFill>
              </a:rPr>
              <a:t>linear </a:t>
            </a:r>
            <a:r>
              <a:rPr lang="en-US" sz="2800" b="1" dirty="0" smtClean="0">
                <a:solidFill>
                  <a:srgbClr val="0000FF"/>
                </a:solidFill>
              </a:rPr>
              <a:t>low </a:t>
            </a:r>
            <a:r>
              <a:rPr lang="en-US" sz="2800" b="1" dirty="0" smtClean="0">
                <a:solidFill>
                  <a:srgbClr val="0000FF"/>
                </a:solidFill>
              </a:rPr>
              <a:t>density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polyethylene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</a:rPr>
              <a:t>(LLDPE</a:t>
            </a:r>
            <a:r>
              <a:rPr lang="tr-TR" sz="2800" b="1" dirty="0" smtClean="0">
                <a:solidFill>
                  <a:srgbClr val="0000FF"/>
                </a:solidFill>
              </a:rPr>
              <a:t>) </a:t>
            </a:r>
            <a:endParaRPr lang="tr-TR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5233</TotalTime>
  <Words>2323</Words>
  <Application>Microsoft Office PowerPoint</Application>
  <PresentationFormat>Ekran Gösterisi (4:3)</PresentationFormat>
  <Paragraphs>330</Paragraphs>
  <Slides>35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6" baseType="lpstr">
      <vt:lpstr>Tema1</vt:lpstr>
      <vt:lpstr>PLASTIC packagIng MATERIALS</vt:lpstr>
      <vt:lpstr>Definition of plastics</vt:lpstr>
      <vt:lpstr>Advantanges of plastic material for food industry</vt:lpstr>
      <vt:lpstr>Advantanges of plastic material for food industry</vt:lpstr>
      <vt:lpstr>Disadvantanges of plastic material for food industry</vt:lpstr>
      <vt:lpstr>Slayt 6</vt:lpstr>
      <vt:lpstr>Symbols of plastic material</vt:lpstr>
      <vt:lpstr>1) Polyethylene terephthalate (PET)</vt:lpstr>
      <vt:lpstr>2 or 4) Polyethylene (PE)</vt:lpstr>
      <vt:lpstr>High density polyethylene (HDPE)</vt:lpstr>
      <vt:lpstr>Low density polyethylene (LDPE)</vt:lpstr>
      <vt:lpstr>3) Polyvinyl chloride (PVC)</vt:lpstr>
      <vt:lpstr>3) Polyvinyl chloride (PVC)</vt:lpstr>
      <vt:lpstr>5) Polypropylene (PP) </vt:lpstr>
      <vt:lpstr>6) Polystyrene (PS)</vt:lpstr>
      <vt:lpstr>7) Polyamide (PA)</vt:lpstr>
      <vt:lpstr>Minor polymers-PVDC</vt:lpstr>
      <vt:lpstr>Minor polymers-EVOH</vt:lpstr>
      <vt:lpstr>Minor polymers-PC</vt:lpstr>
      <vt:lpstr>Slayt 20</vt:lpstr>
      <vt:lpstr>Components of plastic packaging materials</vt:lpstr>
      <vt:lpstr>Components of plastic packaging materials</vt:lpstr>
      <vt:lpstr>Components of plastic packaging materials</vt:lpstr>
      <vt:lpstr>Production process of plastics</vt:lpstr>
      <vt:lpstr>Molten plastic production</vt:lpstr>
      <vt:lpstr>Production of plastic film and sheet</vt:lpstr>
      <vt:lpstr>Cast film process</vt:lpstr>
      <vt:lpstr>Slayt 28</vt:lpstr>
      <vt:lpstr>Production of plastic film and sheet</vt:lpstr>
      <vt:lpstr>Production of rigid plastic packaging</vt:lpstr>
      <vt:lpstr>Production of rigid plastic packaging</vt:lpstr>
      <vt:lpstr>Foamed plastics and food trays</vt:lpstr>
      <vt:lpstr>How properties of plastic materials are changed?</vt:lpstr>
      <vt:lpstr>How properties of plastic materials are changed?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Eda</cp:lastModifiedBy>
  <cp:revision>318</cp:revision>
  <dcterms:created xsi:type="dcterms:W3CDTF">2020-02-11T12:23:21Z</dcterms:created>
  <dcterms:modified xsi:type="dcterms:W3CDTF">2020-04-14T21:43:59Z</dcterms:modified>
</cp:coreProperties>
</file>