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14.03.2019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/imgres?imgurl=http://www.inquiry.net/images/thb066b.gif&amp;imgrefurl=http://www.inquiry.net/outdoor/skills/b-p/signaling.htm&amp;h=417&amp;w=393&amp;sz=21&amp;hl=tr&amp;start=13&amp;um=1&amp;tbnid=1EEkMT8vzRQDSM:&amp;tbnh=125&amp;tbnw=118&amp;prev=/images?q=manuel+method++deaf+&amp;um=1&amp;hl=tr&amp;rls=GGLR,GGLR:2006-04,GGLR:e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smtClean="0">
                <a:latin typeface="Verdana" pitchFamily="34" charset="0"/>
              </a:rPr>
              <a:t>İŞİTME ENGELLİ ÇOCUKLAR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CGL413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Çocuk Gelişimi</a:t>
            </a:r>
            <a:br>
              <a:rPr lang="tr-TR" altLang="en-US" sz="4000" smtClean="0">
                <a:latin typeface="Verdana" pitchFamily="34" charset="0"/>
              </a:rPr>
            </a:br>
            <a:r>
              <a:rPr lang="tr-TR" altLang="en-US" sz="4000" smtClean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p:oleObj spid="_x0000_s1026" name="Grafik" r:id="rId5" imgW="4038735" imgH="2190642" progId="MSGraph.Chart.8">
              <p:embed followColorScheme="full"/>
            </p:oleObj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sz="3600" smtClean="0">
                <a:latin typeface="Comic Sans MS" pitchFamily="66" charset="0"/>
              </a:rPr>
              <a:t>İŞİTME KAYIPL</a:t>
            </a:r>
            <a:r>
              <a:rPr lang="tr-TR" altLang="en-US" sz="3600" smtClean="0">
                <a:latin typeface="Comic Sans MS" pitchFamily="66" charset="0"/>
              </a:rPr>
              <a:t>ILARDA</a:t>
            </a:r>
            <a:r>
              <a:rPr lang="en-US" altLang="en-US" sz="3600" smtClean="0">
                <a:latin typeface="Comic Sans MS" pitchFamily="66" charset="0"/>
              </a:rPr>
              <a:t> İLETİŞİM YÖNTEMLERİ</a:t>
            </a:r>
            <a:r>
              <a:rPr lang="tr-TR" altLang="en-US" sz="3600" smtClean="0">
                <a:latin typeface="Comic Sans MS" pitchFamily="66" charset="0"/>
              </a:rPr>
              <a:t/>
            </a:r>
            <a:br>
              <a:rPr lang="tr-TR" altLang="en-US" sz="3600" smtClean="0">
                <a:latin typeface="Comic Sans MS" pitchFamily="66" charset="0"/>
              </a:rPr>
            </a:br>
            <a:endParaRPr lang="en-US" altLang="en-US" sz="3600" smtClean="0">
              <a:latin typeface="Comic Sans MS" pitchFamily="66" charset="0"/>
            </a:endParaRPr>
          </a:p>
        </p:txBody>
      </p:sp>
      <p:sp>
        <p:nvSpPr>
          <p:cNvPr id="99331" name="Content Placeholder 4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 eaLnBrk="1" hangingPunct="1"/>
            <a:endParaRPr lang="tr-TR" altLang="en-US" smtClean="0"/>
          </a:p>
          <a:p>
            <a:pPr eaLnBrk="1" hangingPunct="1"/>
            <a:r>
              <a:rPr lang="en-US" altLang="en-US" sz="2800" smtClean="0">
                <a:latin typeface="Comic Sans MS" pitchFamily="66" charset="0"/>
              </a:rPr>
              <a:t>Manuel metod</a:t>
            </a:r>
            <a:endParaRPr lang="tr-TR" altLang="en-US" sz="2800" smtClean="0">
              <a:latin typeface="Comic Sans MS" pitchFamily="66" charset="0"/>
            </a:endParaRPr>
          </a:p>
          <a:p>
            <a:pPr eaLnBrk="1" hangingPunct="1"/>
            <a:r>
              <a:rPr lang="en-US" altLang="en-US" sz="2800" smtClean="0">
                <a:latin typeface="Comic Sans MS" pitchFamily="66" charset="0"/>
              </a:rPr>
              <a:t>İşaret dil</a:t>
            </a:r>
            <a:r>
              <a:rPr lang="tr-TR" altLang="en-US" sz="2800" smtClean="0">
                <a:latin typeface="Comic Sans MS" pitchFamily="66" charset="0"/>
              </a:rPr>
              <a:t>i </a:t>
            </a:r>
          </a:p>
          <a:p>
            <a:pPr eaLnBrk="1" hangingPunct="1"/>
            <a:r>
              <a:rPr lang="en-US" altLang="en-US" sz="2800" smtClean="0">
                <a:latin typeface="Comic Sans MS" pitchFamily="66" charset="0"/>
              </a:rPr>
              <a:t>Total iletişim yöntemi</a:t>
            </a:r>
            <a:endParaRPr lang="tr-TR" altLang="en-US" sz="2800" smtClean="0">
              <a:latin typeface="Comic Sans MS" pitchFamily="66" charset="0"/>
            </a:endParaRPr>
          </a:p>
          <a:p>
            <a:pPr eaLnBrk="1" hangingPunct="1"/>
            <a:r>
              <a:rPr lang="en-US" altLang="en-US" sz="2800" smtClean="0">
                <a:latin typeface="Comic Sans MS" pitchFamily="66" charset="0"/>
              </a:rPr>
              <a:t>Doğal İşitsel-sözel yöntem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600200"/>
            <a:ext cx="4464050" cy="49974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altLang="en-US" sz="2800" smtClean="0">
                <a:latin typeface="Comic Sans MS" pitchFamily="66" charset="0"/>
              </a:rPr>
              <a:t>Bu metodda alfabenin  </a:t>
            </a:r>
            <a:endParaRPr lang="tr-TR" altLang="en-US" sz="28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 smtClean="0">
                <a:latin typeface="Comic Sans MS" pitchFamily="66" charset="0"/>
              </a:rPr>
              <a:t>her</a:t>
            </a:r>
            <a:r>
              <a:rPr lang="tr-TR" altLang="en-US" sz="2800" smtClean="0">
                <a:latin typeface="Comic Sans MS" pitchFamily="66" charset="0"/>
              </a:rPr>
              <a:t> </a:t>
            </a:r>
            <a:r>
              <a:rPr lang="en-US" altLang="en-US" sz="2800" smtClean="0">
                <a:latin typeface="Comic Sans MS" pitchFamily="66" charset="0"/>
              </a:rPr>
              <a:t>bir  harfi A’dan Z’ye </a:t>
            </a:r>
            <a:endParaRPr lang="tr-TR" altLang="en-US" sz="28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 smtClean="0">
                <a:latin typeface="Comic Sans MS" pitchFamily="66" charset="0"/>
              </a:rPr>
              <a:t>bir elin parmaklarıyla </a:t>
            </a:r>
            <a:endParaRPr lang="tr-TR" altLang="en-US" sz="28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 smtClean="0">
                <a:latin typeface="Comic Sans MS" pitchFamily="66" charset="0"/>
              </a:rPr>
              <a:t>işaretle</a:t>
            </a:r>
            <a:r>
              <a:rPr lang="tr-TR" altLang="en-US" sz="2800" smtClean="0">
                <a:latin typeface="Comic Sans MS" pitchFamily="66" charset="0"/>
              </a:rPr>
              <a:t>nmesi</a:t>
            </a:r>
            <a:r>
              <a:rPr lang="en-US" altLang="en-US" sz="2800" smtClean="0">
                <a:latin typeface="Comic Sans MS" pitchFamily="66" charset="0"/>
              </a:rPr>
              <a:t> ilkesine </a:t>
            </a:r>
            <a:endParaRPr lang="tr-TR" altLang="en-US" sz="28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 smtClean="0">
                <a:latin typeface="Comic Sans MS" pitchFamily="66" charset="0"/>
              </a:rPr>
              <a:t>dayanır. </a:t>
            </a:r>
            <a:endParaRPr lang="tr-TR" altLang="en-US" sz="28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 smtClean="0">
                <a:latin typeface="Comic Sans MS" pitchFamily="66" charset="0"/>
              </a:rPr>
              <a:t>Buna manuel metod denir. </a:t>
            </a:r>
            <a:endParaRPr lang="tr-TR" altLang="en-US" sz="28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800" smtClean="0">
                <a:latin typeface="Comic Sans MS" pitchFamily="66" charset="0"/>
              </a:rPr>
              <a:t>Bir dil</a:t>
            </a:r>
            <a:r>
              <a:rPr lang="tr-TR" altLang="en-US" sz="2800" smtClean="0">
                <a:latin typeface="Comic Sans MS" pitchFamily="66" charset="0"/>
              </a:rPr>
              <a:t>i</a:t>
            </a:r>
            <a:r>
              <a:rPr lang="en-US" altLang="en-US" sz="2800" smtClean="0">
                <a:latin typeface="Comic Sans MS" pitchFamily="66" charset="0"/>
              </a:rPr>
              <a:t>n</a:t>
            </a:r>
            <a:r>
              <a:rPr lang="tr-TR" altLang="en-US" sz="2800" smtClean="0">
                <a:latin typeface="Comic Sans MS" pitchFamily="66" charset="0"/>
              </a:rPr>
              <a:t> </a:t>
            </a:r>
            <a:r>
              <a:rPr lang="en-US" altLang="en-US" sz="2800" smtClean="0">
                <a:latin typeface="Comic Sans MS" pitchFamily="66" charset="0"/>
              </a:rPr>
              <a:t>çevirisidir.</a:t>
            </a:r>
            <a:endParaRPr lang="tr-TR" altLang="en-US" sz="2800" smtClean="0">
              <a:latin typeface="Comic Sans MS" pitchFamily="66" charset="0"/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u="sng" smtClean="0">
                <a:latin typeface="Comic Sans MS" pitchFamily="66" charset="0"/>
              </a:rPr>
              <a:t>Manuel metod</a:t>
            </a:r>
            <a:endParaRPr lang="tr-TR" altLang="en-US" sz="3200" u="sng" smtClean="0">
              <a:latin typeface="Comic Sans MS" pitchFamily="66" charset="0"/>
            </a:endParaRPr>
          </a:p>
        </p:txBody>
      </p:sp>
      <p:pic>
        <p:nvPicPr>
          <p:cNvPr id="100356" name="Picture 4" descr="thb066b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484313"/>
            <a:ext cx="432117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4716463" cy="49974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Tamamen kendi kuralları </a:t>
            </a:r>
            <a:endParaRPr lang="tr-TR" altLang="en-US" sz="24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olan bir dil türüdür. </a:t>
            </a:r>
            <a:endParaRPr lang="tr-TR" altLang="en-US" sz="24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Herhangi bir dil</a:t>
            </a:r>
            <a:r>
              <a:rPr lang="tr-TR" altLang="en-US" sz="2400" smtClean="0">
                <a:latin typeface="Comic Sans MS" pitchFamily="66" charset="0"/>
              </a:rPr>
              <a:t>i</a:t>
            </a:r>
            <a:r>
              <a:rPr lang="en-US" altLang="en-US" sz="2400" smtClean="0">
                <a:latin typeface="Comic Sans MS" pitchFamily="66" charset="0"/>
              </a:rPr>
              <a:t>n </a:t>
            </a:r>
            <a:endParaRPr lang="tr-TR" altLang="en-US" sz="24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(ingilizce vb.) çevirisi </a:t>
            </a:r>
            <a:endParaRPr lang="tr-TR" altLang="en-US" sz="24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değildir. Toplumdan </a:t>
            </a:r>
            <a:endParaRPr lang="tr-TR" altLang="en-US" sz="24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topluma değişiklik gösterir.</a:t>
            </a:r>
            <a:r>
              <a:rPr lang="tr-TR" altLang="en-US" sz="2400" smtClean="0">
                <a:latin typeface="Comic Sans MS" pitchFamily="66" charset="0"/>
              </a:rPr>
              <a:t> 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Her bir hareketin ayrı bir </a:t>
            </a:r>
            <a:endParaRPr lang="tr-TR" altLang="en-US" sz="2400" smtClean="0">
              <a:latin typeface="Comic Sans MS" pitchFamily="66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anlamı vardır. İşaret dil</a:t>
            </a:r>
            <a:r>
              <a:rPr lang="tr-TR" altLang="en-US" sz="2400" smtClean="0">
                <a:latin typeface="Comic Sans MS" pitchFamily="66" charset="0"/>
              </a:rPr>
              <a:t>i</a:t>
            </a:r>
            <a:r>
              <a:rPr lang="en-US" altLang="en-US" sz="2400" smtClean="0">
                <a:latin typeface="Comic Sans MS" pitchFamily="66" charset="0"/>
              </a:rPr>
              <a:t>nd</a:t>
            </a:r>
            <a:r>
              <a:rPr lang="tr-TR" altLang="en-US" sz="2400" smtClean="0">
                <a:latin typeface="Comic Sans MS" pitchFamily="66" charset="0"/>
              </a:rPr>
              <a:t>e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özel bir isim ifade edil</a:t>
            </a:r>
            <a:r>
              <a:rPr lang="tr-TR" altLang="en-US" sz="2400" smtClean="0">
                <a:latin typeface="Comic Sans MS" pitchFamily="66" charset="0"/>
              </a:rPr>
              <a:t>irken 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altLang="en-US" sz="2400" smtClean="0">
                <a:latin typeface="Comic Sans MS" pitchFamily="66" charset="0"/>
              </a:rPr>
              <a:t>manuel metotdan yararlanılır.</a:t>
            </a:r>
            <a:endParaRPr lang="tr-TR" altLang="en-US" sz="2400" smtClean="0">
              <a:latin typeface="Comic Sans MS" pitchFamily="66" charset="0"/>
            </a:endParaRPr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76250"/>
            <a:ext cx="3384550" cy="792163"/>
          </a:xfrm>
        </p:spPr>
        <p:txBody>
          <a:bodyPr/>
          <a:lstStyle/>
          <a:p>
            <a:pPr eaLnBrk="1" hangingPunct="1"/>
            <a:r>
              <a:rPr lang="en-US" altLang="en-US" sz="3200" b="1" u="sng" smtClean="0">
                <a:latin typeface="Comic Sans MS" pitchFamily="66" charset="0"/>
              </a:rPr>
              <a:t>İşaret </a:t>
            </a:r>
            <a:r>
              <a:rPr lang="tr-TR" altLang="en-US" sz="3200" b="1" u="sng" smtClean="0">
                <a:latin typeface="Comic Sans MS" pitchFamily="66" charset="0"/>
              </a:rPr>
              <a:t>Dili </a:t>
            </a:r>
          </a:p>
        </p:txBody>
      </p:sp>
      <p:pic>
        <p:nvPicPr>
          <p:cNvPr id="101380" name="Picture 7" descr="F:\ders\A.U. Çocuk Gelişimi\kaynak\isaret dil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908050"/>
            <a:ext cx="4321175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640763" cy="4857750"/>
          </a:xfrm>
        </p:spPr>
        <p:txBody>
          <a:bodyPr/>
          <a:lstStyle/>
          <a:p>
            <a:pPr eaLnBrk="1" hangingPunct="1"/>
            <a:endParaRPr lang="tr-TR" altLang="en-US" sz="2800" smtClean="0">
              <a:latin typeface="Comic Sans MS" pitchFamily="66" charset="0"/>
            </a:endParaRPr>
          </a:p>
          <a:p>
            <a:pPr eaLnBrk="1" hangingPunct="1"/>
            <a:r>
              <a:rPr lang="en-US" altLang="en-US" sz="2800" smtClean="0">
                <a:latin typeface="Comic Sans MS" pitchFamily="66" charset="0"/>
              </a:rPr>
              <a:t>İletişimde işaret ve konuşmanın bir arada kullanılmasına </a:t>
            </a:r>
            <a:r>
              <a:rPr lang="en-US" altLang="en-US" sz="2800" u="sng" smtClean="0">
                <a:latin typeface="Comic Sans MS" pitchFamily="66" charset="0"/>
              </a:rPr>
              <a:t>total iletişim </a:t>
            </a:r>
            <a:r>
              <a:rPr lang="en-US" altLang="en-US" sz="2800" smtClean="0">
                <a:latin typeface="Comic Sans MS" pitchFamily="66" charset="0"/>
              </a:rPr>
              <a:t>veya </a:t>
            </a:r>
            <a:r>
              <a:rPr lang="en-US" altLang="en-US" sz="2800" u="sng" smtClean="0">
                <a:latin typeface="Comic Sans MS" pitchFamily="66" charset="0"/>
              </a:rPr>
              <a:t>birleştirilmiş meto</a:t>
            </a:r>
            <a:r>
              <a:rPr lang="tr-TR" altLang="en-US" sz="2800" u="sng" smtClean="0">
                <a:latin typeface="Comic Sans MS" pitchFamily="66" charset="0"/>
              </a:rPr>
              <a:t>d</a:t>
            </a:r>
            <a:r>
              <a:rPr lang="en-US" altLang="en-US" sz="2800" u="sng" smtClean="0">
                <a:latin typeface="Comic Sans MS" pitchFamily="66" charset="0"/>
              </a:rPr>
              <a:t> </a:t>
            </a:r>
            <a:r>
              <a:rPr lang="en-US" altLang="en-US" sz="2800" smtClean="0">
                <a:latin typeface="Comic Sans MS" pitchFamily="66" charset="0"/>
              </a:rPr>
              <a:t>denir. </a:t>
            </a:r>
            <a:endParaRPr lang="tr-TR" altLang="en-US" sz="2800" smtClean="0">
              <a:latin typeface="Comic Sans MS" pitchFamily="66" charset="0"/>
            </a:endParaRPr>
          </a:p>
          <a:p>
            <a:pPr eaLnBrk="1" hangingPunct="1"/>
            <a:r>
              <a:rPr lang="tr-TR" altLang="en-US" sz="2800" smtClean="0">
                <a:latin typeface="Comic Sans MS" pitchFamily="66" charset="0"/>
              </a:rPr>
              <a:t>T</a:t>
            </a:r>
            <a:r>
              <a:rPr lang="en-US" altLang="en-US" sz="2800" smtClean="0">
                <a:latin typeface="Comic Sans MS" pitchFamily="66" charset="0"/>
              </a:rPr>
              <a:t>otal iletişim yönteminde işitsel bilgilerin yanı sıra  dudaktan okuma (lipreading), konuşmayı </a:t>
            </a:r>
            <a:r>
              <a:rPr lang="tr-TR" altLang="en-US" sz="2800" smtClean="0">
                <a:latin typeface="Comic Sans MS" pitchFamily="66" charset="0"/>
              </a:rPr>
              <a:t>o</a:t>
            </a:r>
            <a:r>
              <a:rPr lang="en-US" altLang="en-US" sz="2800" smtClean="0">
                <a:latin typeface="Comic Sans MS" pitchFamily="66" charset="0"/>
              </a:rPr>
              <a:t>kuma</a:t>
            </a:r>
            <a:r>
              <a:rPr lang="tr-TR" altLang="en-US" sz="2800" smtClean="0">
                <a:latin typeface="Comic Sans MS" pitchFamily="66" charset="0"/>
              </a:rPr>
              <a:t> </a:t>
            </a:r>
            <a:r>
              <a:rPr lang="en-US" altLang="en-US" sz="2800" smtClean="0">
                <a:latin typeface="Comic Sans MS" pitchFamily="66" charset="0"/>
              </a:rPr>
              <a:t>(speechreading), gerekli durumlarda işaret dilinin kullanılmasıyla, işitme kayıplı bireyde iletişimin geliştirilmesi için tüm yöntemlerin öğrenilmesi gerek</a:t>
            </a:r>
            <a:r>
              <a:rPr lang="tr-TR" altLang="en-US" sz="2800" smtClean="0">
                <a:latin typeface="Comic Sans MS" pitchFamily="66" charset="0"/>
              </a:rPr>
              <a:t>mekted</a:t>
            </a:r>
            <a:r>
              <a:rPr lang="en-US" altLang="en-US" sz="2800" smtClean="0">
                <a:latin typeface="Comic Sans MS" pitchFamily="66" charset="0"/>
              </a:rPr>
              <a:t>ir. </a:t>
            </a:r>
            <a:endParaRPr lang="tr-TR" altLang="en-US" sz="2800" smtClean="0">
              <a:latin typeface="Comic Sans MS" pitchFamily="66" charset="0"/>
            </a:endParaRPr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8218487" cy="6524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u="sng" smtClean="0">
                <a:latin typeface="Comic Sans MS" pitchFamily="66" charset="0"/>
              </a:rPr>
              <a:t>Total iletişim yöntemi</a:t>
            </a:r>
            <a:r>
              <a:rPr lang="tr-TR" altLang="en-US" sz="3200" u="sng" smtClean="0">
                <a:latin typeface="Comic Sans MS" pitchFamily="66" charset="0"/>
              </a:rPr>
              <a:t/>
            </a:r>
            <a:br>
              <a:rPr lang="tr-TR" altLang="en-US" sz="3200" u="sng" smtClean="0">
                <a:latin typeface="Comic Sans MS" pitchFamily="66" charset="0"/>
              </a:rPr>
            </a:br>
            <a:endParaRPr lang="tr-TR" altLang="en-US" sz="3200" u="sng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600200"/>
            <a:ext cx="7127875" cy="4525963"/>
          </a:xfrm>
        </p:spPr>
        <p:txBody>
          <a:bodyPr/>
          <a:lstStyle/>
          <a:p>
            <a:pPr eaLnBrk="1" hangingPunct="1"/>
            <a:endParaRPr lang="tr-TR" altLang="en-US" sz="2800" smtClean="0">
              <a:latin typeface="Comic Sans MS" pitchFamily="66" charset="0"/>
            </a:endParaRPr>
          </a:p>
          <a:p>
            <a:pPr eaLnBrk="1" hangingPunct="1"/>
            <a:r>
              <a:rPr lang="en-US" altLang="en-US" sz="2800" smtClean="0">
                <a:latin typeface="Comic Sans MS" pitchFamily="66" charset="0"/>
              </a:rPr>
              <a:t>Bu yöntemde, çocuğun </a:t>
            </a:r>
            <a:r>
              <a:rPr lang="tr-TR" altLang="en-US" sz="2800" smtClean="0">
                <a:latin typeface="Comic Sans MS" pitchFamily="66" charset="0"/>
              </a:rPr>
              <a:t>kalan</a:t>
            </a:r>
            <a:r>
              <a:rPr lang="en-US" altLang="en-US" sz="2800" smtClean="0">
                <a:latin typeface="Comic Sans MS" pitchFamily="66" charset="0"/>
              </a:rPr>
              <a:t> işitmesini</a:t>
            </a:r>
            <a:r>
              <a:rPr lang="tr-TR" altLang="en-US" sz="2800" smtClean="0">
                <a:latin typeface="Comic Sans MS" pitchFamily="66" charset="0"/>
              </a:rPr>
              <a:t>n</a:t>
            </a:r>
            <a:r>
              <a:rPr lang="en-US" altLang="en-US" sz="2800" smtClean="0">
                <a:latin typeface="Comic Sans MS" pitchFamily="66" charset="0"/>
              </a:rPr>
              <a:t> en iyi şekilde kullanabilir hale gelmesi</a:t>
            </a:r>
            <a:r>
              <a:rPr lang="tr-TR" altLang="en-US" sz="2800" smtClean="0">
                <a:latin typeface="Comic Sans MS" pitchFamily="66" charset="0"/>
              </a:rPr>
              <a:t> amaçlanmaktadır</a:t>
            </a:r>
            <a:r>
              <a:rPr lang="en-US" altLang="en-US" sz="2800" smtClean="0">
                <a:latin typeface="Comic Sans MS" pitchFamily="66" charset="0"/>
              </a:rPr>
              <a:t>.</a:t>
            </a:r>
            <a:r>
              <a:rPr lang="tr-TR" altLang="en-US" sz="2800" smtClean="0">
                <a:latin typeface="Comic Sans MS" pitchFamily="66" charset="0"/>
              </a:rPr>
              <a:t> </a:t>
            </a:r>
          </a:p>
          <a:p>
            <a:pPr eaLnBrk="1" hangingPunct="1"/>
            <a:endParaRPr lang="tr-TR" altLang="en-US" sz="2800" smtClean="0">
              <a:latin typeface="Comic Sans MS" pitchFamily="66" charset="0"/>
            </a:endParaRP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</a:pPr>
            <a:r>
              <a:rPr lang="tr-TR" altLang="en-US" sz="2800" smtClean="0">
                <a:latin typeface="Comic Sans MS" pitchFamily="66" charset="0"/>
                <a:cs typeface="Times New Roman" pitchFamily="18" charset="0"/>
              </a:rPr>
              <a:t>İşitme kayıplı her çocukta bir işitme kalıntısı vardır. Uygun amplifikasyon ile çocuğun kalıntı işitmesini kullanması öğretilir. </a:t>
            </a:r>
          </a:p>
          <a:p>
            <a:pPr eaLnBrk="1" hangingPunct="1"/>
            <a:endParaRPr lang="tr-TR" altLang="en-US" smtClean="0"/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 u="sng" smtClean="0">
                <a:latin typeface="Comic Sans MS" pitchFamily="66" charset="0"/>
              </a:rPr>
              <a:t>Doğal İşitsel-sözel yöntem</a:t>
            </a:r>
            <a:endParaRPr lang="tr-TR" altLang="en-US" sz="3200" u="sng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88913"/>
            <a:ext cx="8137525" cy="65532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sz="2400" dirty="0">
                <a:latin typeface="Comic Sans MS" pitchFamily="66" charset="0"/>
                <a:cs typeface="Times New Roman" pitchFamily="18" charset="0"/>
              </a:rPr>
              <a:t>İşitme kaybının derecesi ne olursa olsun, çocuk işitme eğitimi </a:t>
            </a:r>
            <a:r>
              <a:rPr lang="tr-TR" sz="2400" dirty="0" smtClean="0">
                <a:latin typeface="Comic Sans MS" pitchFamily="66" charset="0"/>
                <a:cs typeface="Times New Roman" pitchFamily="18" charset="0"/>
              </a:rPr>
              <a:t>almalı ve amplifikasyondan </a:t>
            </a:r>
            <a:r>
              <a:rPr lang="tr-TR" sz="2400" dirty="0">
                <a:latin typeface="Comic Sans MS" pitchFamily="66" charset="0"/>
                <a:cs typeface="Times New Roman" pitchFamily="18" charset="0"/>
              </a:rPr>
              <a:t>hemen sonra başlamalıdır</a:t>
            </a:r>
            <a:r>
              <a:rPr lang="tr-TR" sz="2400" dirty="0" smtClean="0">
                <a:latin typeface="Comic Sans MS" pitchFamily="66" charset="0"/>
                <a:cs typeface="Times New Roman" pitchFamily="18" charset="0"/>
              </a:rPr>
              <a:t>.</a:t>
            </a:r>
            <a:endParaRPr lang="tr-TR" sz="2400" dirty="0">
              <a:latin typeface="Comic Sans MS" pitchFamily="66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altLang="en-US" sz="2400" dirty="0" smtClean="0">
                <a:latin typeface="Comic Sans MS" panose="030F0702030302020204" pitchFamily="66" charset="0"/>
                <a:cs typeface="Times New Roman" pitchFamily="18" charset="0"/>
              </a:rPr>
              <a:t>İşitme eğitiminin planlanması ve uygulanmasında bireysel eğitim verilmeli ancak ailelerin programlara katılımı sağlanmalı ve aile eğitim programları hazırlanmalıdır. </a:t>
            </a: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altLang="en-US" sz="2400" dirty="0" smtClean="0">
                <a:latin typeface="Comic Sans MS" panose="030F0702030302020204" pitchFamily="66" charset="0"/>
                <a:cs typeface="Times New Roman" pitchFamily="18" charset="0"/>
              </a:rPr>
              <a:t>Çocuk yaşayarak öğrenmeli, programlar gün içine yayılmalıdır. Çocuğun tüm çevresi programa katılmalıdır. Çocuğun, kendisine ve ailesine yönelik psikolojik danışmanlık ve rehberlik verilmelidir.</a:t>
            </a: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sz="2400" dirty="0" smtClean="0">
                <a:latin typeface="Comic Sans MS" panose="030F0702030302020204" pitchFamily="66" charset="0"/>
                <a:cs typeface="Times New Roman" pitchFamily="18" charset="0"/>
              </a:rPr>
              <a:t>Dil gelişimini tamamlayabilmesi için; dil ve psikososyal gelişim göz önüne alınarak, normal işiten yaşıtlarıyla entegrasyon programına (kaynaştırma) dahil edilmelidir.</a:t>
            </a:r>
          </a:p>
          <a:p>
            <a:pPr eaLnBrk="1" hangingPunct="1">
              <a:spcBef>
                <a:spcPct val="0"/>
              </a:spcBef>
              <a:buFont typeface="Symbol" pitchFamily="18" charset="2"/>
              <a:buChar char=""/>
              <a:defRPr/>
            </a:pPr>
            <a:r>
              <a:rPr lang="tr-TR" altLang="en-US" sz="2400" dirty="0" smtClean="0">
                <a:latin typeface="Comic Sans MS" pitchFamily="66" charset="0"/>
                <a:cs typeface="Times New Roman" pitchFamily="18" charset="0"/>
              </a:rPr>
              <a:t>İşitme kayıplı çocuğun rehabilitasyonunda konuşma ve ses terapisine önem verilmelidir.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tr-TR" sz="2400" dirty="0" smtClean="0">
              <a:latin typeface="Comic Sans MS" panose="030F0702030302020204" pitchFamily="66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tr-TR" altLang="en-US" sz="2800" dirty="0" smtClean="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 smtClean="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 smtClean="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 smtClean="0">
                <a:latin typeface="Comic Sans MS" pitchFamily="66" charset="0"/>
              </a:rPr>
              <a:t>Asha. </a:t>
            </a:r>
            <a:r>
              <a:rPr lang="tr-TR" altLang="tr-TR" sz="1600" smtClean="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 smtClean="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 smtClean="0">
                <a:latin typeface="Comic Sans MS" pitchFamily="66" charset="0"/>
              </a:rPr>
              <a:t>Cellular and Molecular Life Sciences, 64</a:t>
            </a:r>
            <a:r>
              <a:rPr lang="tr-TR" altLang="tr-TR" sz="1600" smtClean="0">
                <a:latin typeface="Comic Sans MS" pitchFamily="66" charset="0"/>
              </a:rPr>
              <a:t>(5)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 smtClean="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 smtClean="0">
                <a:latin typeface="Comic Sans MS" pitchFamily="66" charset="0"/>
              </a:rPr>
              <a:t>Audiology Today, 19</a:t>
            </a:r>
            <a:r>
              <a:rPr lang="tr-TR" altLang="tr-TR" sz="1600" smtClean="0">
                <a:latin typeface="Comic Sans MS" pitchFamily="66" charset="0"/>
              </a:rPr>
              <a:t>(4)</a:t>
            </a:r>
            <a:r>
              <a:rPr lang="tr-TR" altLang="tr-TR" sz="1600" i="1" smtClean="0">
                <a:latin typeface="Comic Sans MS" pitchFamily="66" charset="0"/>
              </a:rPr>
              <a:t>, </a:t>
            </a:r>
            <a:r>
              <a:rPr lang="tr-TR" altLang="tr-TR" sz="1600" smtClean="0">
                <a:latin typeface="Comic Sans MS" pitchFamily="66" charset="0"/>
              </a:rPr>
              <a:t>15-19.</a:t>
            </a:r>
          </a:p>
          <a:p>
            <a:r>
              <a:rPr lang="tr-TR" altLang="tr-TR" sz="1600" smtClean="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 smtClean="0">
                <a:latin typeface="Comic Sans MS" pitchFamily="66" charset="0"/>
              </a:rPr>
              <a:t> </a:t>
            </a:r>
            <a:r>
              <a:rPr lang="tr-TR" altLang="tr-TR" sz="1600" smtClean="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 smtClean="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 smtClean="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 smtClean="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 smtClean="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 smtClean="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 smtClean="0">
              <a:latin typeface="Comic Sans MS" pitchFamily="66" charset="0"/>
            </a:endParaRPr>
          </a:p>
          <a:p>
            <a:endParaRPr lang="tr-TR" altLang="tr-TR" sz="16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556</Words>
  <Application>Microsoft Office PowerPoint</Application>
  <PresentationFormat>Ekran Gösterisi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Ofis Teması</vt:lpstr>
      <vt:lpstr>Grafik</vt:lpstr>
      <vt:lpstr>İŞİTME ENGELLİ ÇOCUKLAR CGL413 Çocuk Gelişimi Yrd. Doç. Suna YILMAZ</vt:lpstr>
      <vt:lpstr>İŞİTME KAYIPLILARDA İLETİŞİM YÖNTEMLERİ </vt:lpstr>
      <vt:lpstr>Manuel metod</vt:lpstr>
      <vt:lpstr>İşaret Dili </vt:lpstr>
      <vt:lpstr>Total iletişim yöntemi </vt:lpstr>
      <vt:lpstr>Doğal İşitsel-sözel yöntem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Sb</cp:lastModifiedBy>
  <cp:revision>14</cp:revision>
  <dcterms:created xsi:type="dcterms:W3CDTF">2019-03-14T14:20:54Z</dcterms:created>
  <dcterms:modified xsi:type="dcterms:W3CDTF">2019-03-14T14:46:49Z</dcterms:modified>
</cp:coreProperties>
</file>