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3" r:id="rId2"/>
    <p:sldId id="316" r:id="rId3"/>
    <p:sldId id="278" r:id="rId4"/>
    <p:sldId id="282" r:id="rId5"/>
    <p:sldId id="268" r:id="rId6"/>
    <p:sldId id="259"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87388-A0D9-6C0F-7C70-98C4F9EF9877}" v="165" dt="2021-02-27T19:06:50.807"/>
    <p1510:client id="{0F71AF9F-807A-2000-7928-FAB23FE9DDE0}" v="587" dt="2021-02-27T19:52:54.787"/>
    <p1510:client id="{822C0F12-355F-0FFE-DD02-EBB980F6F0AD}" v="1560" dt="2021-02-27T18:54:3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y-AM"/>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3C26-217B-42CB-8CD9-F38E858D189F}" type="datetimeFigureOut">
              <a:rPr lang="hy-AM" smtClean="0"/>
              <a:t>11.05.2022</a:t>
            </a:fld>
            <a:endParaRPr lang="hy-AM"/>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y-AM"/>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y-AM"/>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y-AM"/>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86737-FD54-411D-9A4B-7EB4D6C11ABE}" type="slidenum">
              <a:rPr lang="hy-AM" smtClean="0"/>
              <a:t>‹#›</a:t>
            </a:fld>
            <a:endParaRPr lang="hy-AM"/>
          </a:p>
        </p:txBody>
      </p:sp>
    </p:spTree>
    <p:extLst>
      <p:ext uri="{BB962C8B-B14F-4D97-AF65-F5344CB8AC3E}">
        <p14:creationId xmlns:p14="http://schemas.microsoft.com/office/powerpoint/2010/main" val="73498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11.05.2022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11.05.2022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11.05.2022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11.05.2022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ovuncmeric/yeni-medya-nedir-yeni-medyann-zellikleri-nelerd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D3CB6DD-C22B-4EF4-A656-914DA820A21C}"/>
              </a:ext>
            </a:extLst>
          </p:cNvPr>
          <p:cNvPicPr>
            <a:picLocks noChangeAspect="1"/>
          </p:cNvPicPr>
          <p:nvPr/>
        </p:nvPicPr>
        <p:blipFill rotWithShape="1">
          <a:blip r:embed="rId2"/>
          <a:srcRect t="17023" b="12664"/>
          <a:stretch/>
        </p:blipFill>
        <p:spPr>
          <a:xfrm>
            <a:off x="20" y="10"/>
            <a:ext cx="12191980" cy="6857990"/>
          </a:xfrm>
          <a:prstGeom prst="rect">
            <a:avLst/>
          </a:prstGeom>
        </p:spPr>
      </p:pic>
      <p:sp>
        <p:nvSpPr>
          <p:cNvPr id="1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 xmlns:a16="http://schemas.microsoft.com/office/drawing/2014/main" id="{F6374622-E185-4C9F-90C1-D6D317F9A326}"/>
              </a:ext>
            </a:extLst>
          </p:cNvPr>
          <p:cNvSpPr>
            <a:spLocks noGrp="1"/>
          </p:cNvSpPr>
          <p:nvPr>
            <p:ph type="ctrTitle"/>
          </p:nvPr>
        </p:nvSpPr>
        <p:spPr>
          <a:xfrm>
            <a:off x="-463638" y="180305"/>
            <a:ext cx="7572776" cy="1493950"/>
          </a:xfrm>
        </p:spPr>
        <p:txBody>
          <a:bodyPr>
            <a:normAutofit/>
          </a:bodyPr>
          <a:lstStyle/>
          <a:p>
            <a:r>
              <a:rPr lang="tr-TR" sz="4000" dirty="0" smtClean="0">
                <a:latin typeface="Times New Roman"/>
                <a:cs typeface="Calibri Light"/>
              </a:rPr>
              <a:t>Yeni Medyada Ermeni Folkloru</a:t>
            </a:r>
            <a:br>
              <a:rPr lang="tr-TR" sz="4000" dirty="0" smtClean="0">
                <a:latin typeface="Times New Roman"/>
                <a:cs typeface="Calibri Light"/>
              </a:rPr>
            </a:br>
            <a:endParaRPr lang="tr-TR" sz="4000" dirty="0">
              <a:latin typeface="Times New Roman"/>
              <a:cs typeface="Times New Roman"/>
            </a:endParaRPr>
          </a:p>
        </p:txBody>
      </p:sp>
      <p:cxnSp>
        <p:nvCxnSpPr>
          <p:cNvPr id="21" name="Straight Connector 17">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7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hy-AM"/>
          </a:p>
        </p:txBody>
      </p:sp>
      <p:sp>
        <p:nvSpPr>
          <p:cNvPr id="3" name="İçerik Yer Tutucusu 2"/>
          <p:cNvSpPr>
            <a:spLocks noGrp="1"/>
          </p:cNvSpPr>
          <p:nvPr>
            <p:ph idx="1"/>
          </p:nvPr>
        </p:nvSpPr>
        <p:spPr/>
        <p:txBody>
          <a:bodyPr/>
          <a:lstStyle/>
          <a:p>
            <a:endParaRPr lang="hy-AM"/>
          </a:p>
        </p:txBody>
      </p:sp>
      <p:pic>
        <p:nvPicPr>
          <p:cNvPr id="4" name="Resim 3"/>
          <p:cNvPicPr>
            <a:picLocks noChangeAspect="1"/>
          </p:cNvPicPr>
          <p:nvPr/>
        </p:nvPicPr>
        <p:blipFill rotWithShape="1">
          <a:blip r:embed="rId2"/>
          <a:srcRect t="8530"/>
          <a:stretch/>
        </p:blipFill>
        <p:spPr>
          <a:xfrm>
            <a:off x="0" y="0"/>
            <a:ext cx="12321298" cy="6336406"/>
          </a:xfrm>
          <a:prstGeom prst="rect">
            <a:avLst/>
          </a:prstGeom>
        </p:spPr>
      </p:pic>
    </p:spTree>
    <p:extLst>
      <p:ext uri="{BB962C8B-B14F-4D97-AF65-F5344CB8AC3E}">
        <p14:creationId xmlns:p14="http://schemas.microsoft.com/office/powerpoint/2010/main" val="262681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BCEEEB13-DFF4-4003-A5F7-DC41A41F8D9A}"/>
              </a:ext>
            </a:extLst>
          </p:cNvPr>
          <p:cNvSpPr>
            <a:spLocks noGrp="1"/>
          </p:cNvSpPr>
          <p:nvPr>
            <p:ph idx="1"/>
          </p:nvPr>
        </p:nvSpPr>
        <p:spPr>
          <a:xfrm>
            <a:off x="1392667" y="2240807"/>
            <a:ext cx="9406666" cy="4230633"/>
          </a:xfrm>
        </p:spPr>
        <p:txBody>
          <a:bodyPr vert="horz" lIns="91440" tIns="45720" rIns="91440" bIns="45720" rtlCol="0" anchor="t">
            <a:normAutofit/>
          </a:bodyPr>
          <a:lstStyle/>
          <a:p>
            <a:r>
              <a:rPr lang="tr-TR" dirty="0" smtClean="0">
                <a:solidFill>
                  <a:schemeClr val="bg1"/>
                </a:solidFill>
                <a:ea typeface="+mn-lt"/>
                <a:cs typeface="+mn-lt"/>
              </a:rPr>
              <a:t>Siber uzamda </a:t>
            </a:r>
            <a:r>
              <a:rPr lang="tr-TR" dirty="0">
                <a:solidFill>
                  <a:schemeClr val="bg1"/>
                </a:solidFill>
                <a:ea typeface="+mn-lt"/>
                <a:cs typeface="+mn-lt"/>
              </a:rPr>
              <a:t>iki tür iletişim gerçekleşebilir: </a:t>
            </a:r>
            <a:endParaRPr lang="tr-TR" dirty="0" smtClean="0">
              <a:solidFill>
                <a:schemeClr val="bg1"/>
              </a:solidFill>
              <a:ea typeface="+mn-lt"/>
              <a:cs typeface="+mn-lt"/>
            </a:endParaRPr>
          </a:p>
          <a:p>
            <a:endParaRPr lang="tr-TR" dirty="0">
              <a:solidFill>
                <a:schemeClr val="bg1"/>
              </a:solidFill>
              <a:ea typeface="+mn-lt"/>
              <a:cs typeface="+mn-lt"/>
            </a:endParaRPr>
          </a:p>
          <a:p>
            <a:r>
              <a:rPr lang="tr-TR" dirty="0" smtClean="0">
                <a:solidFill>
                  <a:schemeClr val="bg1"/>
                </a:solidFill>
                <a:ea typeface="+mn-lt"/>
                <a:cs typeface="+mn-lt"/>
              </a:rPr>
              <a:t>Makine/yapay </a:t>
            </a:r>
            <a:r>
              <a:rPr lang="tr-TR" dirty="0">
                <a:solidFill>
                  <a:schemeClr val="bg1"/>
                </a:solidFill>
                <a:ea typeface="+mn-lt"/>
                <a:cs typeface="+mn-lt"/>
              </a:rPr>
              <a:t>zekâ ile insan arasında ve </a:t>
            </a:r>
            <a:r>
              <a:rPr lang="tr-TR" dirty="0" err="1">
                <a:solidFill>
                  <a:schemeClr val="bg1"/>
                </a:solidFill>
                <a:ea typeface="+mn-lt"/>
                <a:cs typeface="+mn-lt"/>
              </a:rPr>
              <a:t>arayüzeydeki</a:t>
            </a:r>
            <a:r>
              <a:rPr lang="tr-TR" dirty="0">
                <a:solidFill>
                  <a:schemeClr val="bg1"/>
                </a:solidFill>
                <a:ea typeface="+mn-lt"/>
                <a:cs typeface="+mn-lt"/>
              </a:rPr>
              <a:t> farklı insanlar arasında. </a:t>
            </a:r>
            <a:endParaRPr lang="tr-TR" dirty="0">
              <a:solidFill>
                <a:schemeClr val="bg1"/>
              </a:solidFill>
              <a:cs typeface="Calibri"/>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21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CAEBFCD5-5356-4326-8D39-8235A46CD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6814848-248A-47DD-88E0-95099D951E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18BDA89-0D2C-4C4E-99F6-D7A220FE48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 xmlns:a16="http://schemas.microsoft.com/office/drawing/2014/main" id="{6B67BE95-96EF-433C-9F29-B0732AA6B6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 xmlns:a16="http://schemas.microsoft.com/office/drawing/2014/main" id="{AD324976-1596-4B76-A61C-5626816B24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 xmlns:a16="http://schemas.microsoft.com/office/drawing/2014/main" id="{C44DEF24-FB22-48A2-8257-B97AD7E1AA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 xmlns:a16="http://schemas.microsoft.com/office/drawing/2014/main" id="{7CE98B01-ED41-482F-AFA1-19C7FA7C04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 xmlns:a16="http://schemas.microsoft.com/office/drawing/2014/main" id="{B9CABDD0-8DF6-4974-A224-9A2A817780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 xmlns:a16="http://schemas.microsoft.com/office/drawing/2014/main" id="{D6E8B984-55B9-4A62-A043-997D00F0AE0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 xmlns:a16="http://schemas.microsoft.com/office/drawing/2014/main" id="{D4FAF4A8-82EB-4F6F-B601-43EBF0BD12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26F2473F-E069-4558-9B41-E285BBE030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FC9A4A76-2C9F-486C-9663-6A30A022DE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88431DC7-D4CB-479A-AFA4-5B0C597A2E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30755DA1-6F28-4612-A4A7-B915468C6D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4616ED79-5475-49E6-A5FE-8D9DB12FB0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21DCEB47-7140-4682-8DBF-7667BE28FC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EA931BD3-5A56-42F2-B6B5-647B28D1CF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820E4C8E-4190-498D-9556-6DA668A81F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54B2F30F-0B57-4D60-A087-CD6A471F68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FC5E8C73-ED41-4214-AEE6-3C5F493846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B1F94534-FE3E-476C-870B-E714E4A668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8DE6C1B0-4D58-4937-B2B7-B1207CA18F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İçerik Yer Tutucusu 2">
            <a:extLst>
              <a:ext uri="{FF2B5EF4-FFF2-40B4-BE49-F238E27FC236}">
                <a16:creationId xmlns="" xmlns:a16="http://schemas.microsoft.com/office/drawing/2014/main" id="{8498BACA-B9F1-41AF-BCE2-571E6CC3A566}"/>
              </a:ext>
            </a:extLst>
          </p:cNvPr>
          <p:cNvSpPr>
            <a:spLocks noGrp="1"/>
          </p:cNvSpPr>
          <p:nvPr>
            <p:ph idx="1"/>
          </p:nvPr>
        </p:nvSpPr>
        <p:spPr>
          <a:xfrm>
            <a:off x="6477270" y="1130846"/>
            <a:ext cx="4974771" cy="4351338"/>
          </a:xfrm>
        </p:spPr>
        <p:txBody>
          <a:bodyPr vert="horz" lIns="91440" tIns="45720" rIns="91440" bIns="45720" rtlCol="0">
            <a:normAutofit/>
          </a:bodyPr>
          <a:lstStyle/>
          <a:p>
            <a:r>
              <a:rPr lang="tr-TR" sz="2200" dirty="0">
                <a:solidFill>
                  <a:schemeClr val="bg1"/>
                </a:solidFill>
                <a:latin typeface="Times New Roman"/>
                <a:ea typeface="+mn-lt"/>
                <a:cs typeface="+mn-lt"/>
              </a:rPr>
              <a:t>Yapılan araştırmalarda, siber uzay yapısı ile ortaya çıkan yeni bir toplumsal sınıflamanın da yapıldığı görülmektedir. Bu yapı altında “net vatandaşları”, “net </a:t>
            </a:r>
            <a:r>
              <a:rPr lang="tr-TR" sz="2200" dirty="0" err="1">
                <a:solidFill>
                  <a:schemeClr val="bg1"/>
                </a:solidFill>
                <a:latin typeface="Times New Roman"/>
                <a:ea typeface="+mn-lt"/>
                <a:cs typeface="+mn-lt"/>
              </a:rPr>
              <a:t>citizen</a:t>
            </a:r>
            <a:r>
              <a:rPr lang="tr-TR" sz="2200" dirty="0">
                <a:solidFill>
                  <a:schemeClr val="bg1"/>
                </a:solidFill>
                <a:latin typeface="Times New Roman"/>
                <a:ea typeface="+mn-lt"/>
                <a:cs typeface="+mn-lt"/>
              </a:rPr>
              <a:t>” olarak adlandırılan toplumsal anlamda yeni bir yapı oluşturulmuştur. </a:t>
            </a:r>
            <a:endParaRPr lang="tr-TR" sz="2200" dirty="0">
              <a:solidFill>
                <a:schemeClr val="bg1"/>
              </a:solidFill>
              <a:latin typeface="Times New Roman"/>
              <a:cs typeface="Times New Roman"/>
            </a:endParaRPr>
          </a:p>
        </p:txBody>
      </p:sp>
    </p:spTree>
    <p:extLst>
      <p:ext uri="{BB962C8B-B14F-4D97-AF65-F5344CB8AC3E}">
        <p14:creationId xmlns:p14="http://schemas.microsoft.com/office/powerpoint/2010/main" val="201330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 xmlns:a16="http://schemas.microsoft.com/office/drawing/2014/main" id="{6A57EACD-61CA-4775-9551-2078FC0BC79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10">
              <a:extLst>
                <a:ext uri="{FF2B5EF4-FFF2-40B4-BE49-F238E27FC236}">
                  <a16:creationId xmlns="" xmlns:a16="http://schemas.microsoft.com/office/drawing/2014/main" id="{5EA9CEFA-65DF-4773-AB16-4E08113480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A5B46568-197D-4462-A2AB-B32016E07D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3A310550-C5D3-4B44-A74F-CA522D3EA1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F4320944-CB85-404B-ACEB-4C621A2DE0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CF09ADAE-8ED7-4349-9F53-C9846B34AC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44A30888-D632-4303-AD63-F9F6425F67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C494E026-3245-4E27-8FA4-B5E5039893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70980A2D-E8F8-4D53-96BD-549B6E43CE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F9B2DDE9-70F9-46DE-A98D-A9E6A15B0C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CD6359C0-FED2-4F38-AF2C-D2CCB137CB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E731DFD6-7643-4367-B357-419597215F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BD5AD929-BDD1-4C17-B069-7F26DA2398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6A89B223-AC6D-428A-ADA0-A8107F132C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D55AE910-CDA0-467B-91F1-30022FC702C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A280BBB4-49D0-40C7-949B-CE40E918B3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25A691FB-DA8E-4CB6-B2CB-43996A8A62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26ABC7EF-0297-4356-A5FE-85B70C2267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E2A4C124-2BE2-47A7-88BD-0D0E702258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C77B5782-F97B-49E6-B4CF-05080D43F7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8B45F28A-82A7-4E2A-AC1D-A9080F5F5A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904D3904-C2B3-4481-9AD0-4F4B97BF79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7E99BD2-8425-452F-BBC9-DA271A4D4BC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26826B2E-CE5F-4751-AB16-2F5D38E0D5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73D69C59-2023-4CEC-BA7C-5EE1834EC6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CB90D7BC-1D4E-4E24-B1E4-700CFE90C9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79425F03-8DA8-4B30-8D52-0F823F557C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E5042418-2AFD-437C-BDFE-95057749D1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6F7247EC-FBD7-42B0-89E1-9814018978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C642B17A-8F41-4932-B0D0-CAA198A367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0BC09251-BDF7-47DB-8213-2FD24431C9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0F3F5D47-FD51-41B4-B385-72FB1B83FD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5FEDA36F-4DFB-4CF9-AFCB-DF2830797B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74B82A4E-24F2-4AF9-ACD9-032004D5C7C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48A1B0D-4A06-45BC-B4BC-CFC5300FB0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E5FAD49E-FD72-4576-A940-2428587BC1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0C5050F-FCF4-41AE-A014-DA0E79C9D0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C05C37E2-39BD-41F3-A48B-0D6656AFDF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AADE8E63-21C2-4361-9759-81558A67FB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1BB2F91E-6261-407E-AB8B-BC2971C5EC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1B8D98F-3287-4463-9C66-4D55628802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94B4DF75-5954-4360-BD08-C0F14F07BC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D9646D91-7334-4EF7-854E-31229C0EBD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6B52D0D3-BAB6-4E87-A7E3-042FE194E0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7C99FAD0-CAF0-416B-A5C2-BF67795C5B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0E22E26C-C150-4D82-9949-7CBE6C6E37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D072F62D-B9FA-4CBD-8427-DCDAE97240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4A5E7E19-8DF1-4E35-B975-14DB353C5C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F29CC129-69D0-48B1-969C-406A8EC16C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0863A762-C2BE-4B7F-8F77-FB38598FD6A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875ED5B7-A269-4716-8A91-60C4640BC4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B53D700F-89B5-47C3-88CF-F491CCA231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A60B6165-C5E0-4495-B9AC-5D3FAA17C3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72C06BE7-B255-49E8-AFD7-16EA0DEEDA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A62BAA60-4FD3-4ED5-85B8-FA1AEBB543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7D285C5F-B15D-4C99-876E-11EA0EDDB8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31D3315B-6CF6-4B8A-9AD6-15E8ED774D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22316A1B-DF30-4B08-A25E-634088C3A8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13B9824C-F3A0-4BB5-BA2D-E7B2C87394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E74AA607-331A-4D12-9628-01D4184CA8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BC5FC238-AD32-4501-B2D5-55A3F14093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92651C95-EE88-4D97-A4BD-842E093F04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DD800BB2-C68A-40A6-8CD4-A733BD0DBA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8697780E-7DCF-4651-9953-FE1A7062C3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6B417FEE-0006-405F-A3EF-741EC0C607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ED2CA75D-333A-4FC0-A35C-1502189323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71FE7FEB-856E-4B91-9524-7CB608A04D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B815A820-71A2-4F06-909A-802956FCD9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4135222E-6463-4F37-A52D-8E5F48B17D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34C684AC-F7CB-4096-BD97-E024A22032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2AEB483C-20AB-4095-912D-AB52A7C322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2D1625C5-4D6F-4AF0-8F52-3E430AD86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BE6AC22C-25A4-400A-8E40-0DA9119C5D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B4586291-7B87-4844-A3C7-1B10E7070A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7E6C849B-AC63-4611-9425-9677632806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D3DD2AB7-F94D-4A1E-8D17-3A8418C7D8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D99CE3DE-A5D3-4CBC-9771-BA0D4A71C38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F51F4BCD-DCFB-49C5-AA53-912A2644D52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217BD47A-2F24-467E-A016-650656A35B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260F5B69-D34A-4A38-AC4F-E04BB730A0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36D5DFC6-ED6D-4E93-BBFD-32876861C61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046009FB-3E9E-46F5-9DC9-B225C7B7D6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E10C4A9D-1BAD-4C1A-B643-39CEA7C56A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B3786231-B3C8-45C0-AB76-F0F35D7E1D0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8E05DBD8-3FC9-47DE-88E7-849A2BE28CF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F8B45623-D400-48AE-99CB-C50EF8208C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650817F4-286D-4A64-A707-3199641184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CE2CBB23-BC03-4233-B66D-F3E1BC3612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45B057C8-A242-41ED-B0DB-78B245C078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9CB4C1C0-5F41-4E24-A7CD-AFB1DE7B3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9153209C-5637-4CEC-AB94-73A0EA2C7A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F7A55A31-FEC9-482A-B837-9658289139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93BA94A3-F00C-4D17-9254-A955E4414F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9A2902DE-23EF-49CE-A669-B9096A9D4B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35780746-7CB1-459B-ACF8-EE4C8FA2DA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6EC72100-CCC7-485B-AB73-AFE6263C26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90330226-7157-4C26-8B12-849E7E40B5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F6FC5CE2-A4E9-48A9-A687-9D3CBDF2C8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971F8A61-039C-4875-ABD2-DDAD0AF611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5E9C48D7-E617-453A-95A7-4CBADCB7095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6028847A-3236-456C-ABCA-F17FACC740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768F10DA-E024-4DFF-B71A-284CE37839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5D1258F2-08D2-4674-BB2B-00DA3F0541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1CA4E673-ADD3-4C6A-B67D-077CD7F768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E8412C5A-7E5C-437B-A36E-FD4ADC57EE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B56AC8FA-ED34-4749-9A15-E878B4088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EEE8845F-6312-4CB4-8345-10FAA6E91F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B6649974-BABE-465B-934C-798CD398A3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9A2E8120-B8AC-4058-AB81-44A99CF53A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EB3ACBEF-904A-4B73-A8B1-3A62AC125D7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F80CD75B-0C3D-4186-B1D8-E58A7580E5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C17D40FB-488F-4EFD-9019-8E5802A73E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7089A9FA-C815-459B-8D43-862AC2805A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CA360E5B-3ABC-46DD-9DFE-5D8D1D4D21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DBCC9121-E8F5-49AE-869E-1245398D1D0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B190A7C8-B00C-4DCB-929A-3288110391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DFBC02C4-69CC-4293-9249-E28D9F2C5A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C4748328-B03B-4EDD-96F0-DAF6527201A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17E29EF6-5C38-4836-AE46-64215DD789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333BC27D-A755-4489-B73A-5B0EA4BDD4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E018ADBF-7412-4D0F-BC0F-8710DB9A4D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370D54CD-D372-4C7F-B2AC-AB600FE525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9BB9398E-F21C-4918-8C5A-90735B80B3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4A7E3180-5F52-4B48-B3BD-F02177C418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B657DEC7-1A91-41CA-B3FD-593EFF9427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1F66DBED-0EF0-4BC7-A733-8CEB9301F0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327BC7E2-BB50-457E-8D53-CBADC3D0A8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2E5B2F2A-FBC8-42A5-9305-B5C98A24DB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67BC862E-B59F-4BFB-A777-05409E7271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33FB1571-92E7-4829-BCCD-7DCB0FE981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E4F917C1-A8BC-4A0E-AE36-F9D0BE9818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76F8931C-3AC8-4029-B30C-5361BFBCAE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076E87F7-1BC0-472D-B19E-FFB4942471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 xmlns:a16="http://schemas.microsoft.com/office/drawing/2014/main" id="{465149F4-5FFD-4DA3-B387-25DDFF149B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 xmlns:a16="http://schemas.microsoft.com/office/drawing/2014/main" id="{FCC143A2-5B71-45E0-A5DC-1AE44CF27E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 xmlns:a16="http://schemas.microsoft.com/office/drawing/2014/main" id="{A29C66E6-99F1-4166-B11B-8C47DD3103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 xmlns:a16="http://schemas.microsoft.com/office/drawing/2014/main" id="{5D782C24-70D1-4DF0-A631-9FA2642920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204EA4D6-FB90-4EE9-9C94-FACE6D79A1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 xmlns:a16="http://schemas.microsoft.com/office/drawing/2014/main" id="{F71E17C7-CF11-4295-85DA-5237670B3A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 xmlns:a16="http://schemas.microsoft.com/office/drawing/2014/main" id="{73AF0AFB-AF22-44B2-B981-AF6098F197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 xmlns:a16="http://schemas.microsoft.com/office/drawing/2014/main" id="{EC7A3631-6B95-4E40-89A4-0DC231A1A2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 xmlns:a16="http://schemas.microsoft.com/office/drawing/2014/main" id="{E320EDD3-FA1E-4F06-B5E6-86BA66BFFF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 xmlns:a16="http://schemas.microsoft.com/office/drawing/2014/main" id="{25CB6263-11E9-4CF8-B171-7C627720CC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 xmlns:a16="http://schemas.microsoft.com/office/drawing/2014/main" id="{19FB7707-C4F1-4107-A1AA-C702870A59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3" name="İçerik Yer Tutucusu 2">
            <a:extLst>
              <a:ext uri="{FF2B5EF4-FFF2-40B4-BE49-F238E27FC236}">
                <a16:creationId xmlns="" xmlns:a16="http://schemas.microsoft.com/office/drawing/2014/main" id="{1D2E69C6-A122-4828-B0EC-55DCB3130E91}"/>
              </a:ext>
            </a:extLst>
          </p:cNvPr>
          <p:cNvSpPr>
            <a:spLocks noGrp="1"/>
          </p:cNvSpPr>
          <p:nvPr>
            <p:ph idx="1"/>
          </p:nvPr>
        </p:nvSpPr>
        <p:spPr>
          <a:xfrm>
            <a:off x="892228" y="1257565"/>
            <a:ext cx="11072245" cy="4351338"/>
          </a:xfrm>
        </p:spPr>
        <p:txBody>
          <a:bodyPr vert="horz" lIns="91440" tIns="45720" rIns="91440" bIns="45720" rtlCol="0">
            <a:normAutofit/>
          </a:bodyPr>
          <a:lstStyle/>
          <a:p>
            <a:endParaRPr lang="tr-TR" sz="2200" dirty="0" smtClean="0">
              <a:solidFill>
                <a:schemeClr val="bg1"/>
              </a:solidFill>
              <a:latin typeface="Times New Roman"/>
              <a:ea typeface="+mn-lt"/>
              <a:cs typeface="+mn-lt"/>
            </a:endParaRPr>
          </a:p>
          <a:p>
            <a:endParaRPr lang="tr-TR" sz="2200" dirty="0">
              <a:solidFill>
                <a:schemeClr val="bg1"/>
              </a:solidFill>
              <a:latin typeface="Times New Roman"/>
              <a:ea typeface="+mn-lt"/>
              <a:cs typeface="+mn-lt"/>
            </a:endParaRPr>
          </a:p>
          <a:p>
            <a:r>
              <a:rPr lang="tr-TR" sz="2200" dirty="0" smtClean="0">
                <a:solidFill>
                  <a:schemeClr val="bg1"/>
                </a:solidFill>
                <a:latin typeface="Times New Roman"/>
                <a:ea typeface="+mn-lt"/>
                <a:cs typeface="+mn-lt"/>
              </a:rPr>
              <a:t>Siber </a:t>
            </a:r>
            <a:r>
              <a:rPr lang="tr-TR" sz="2200" dirty="0">
                <a:solidFill>
                  <a:schemeClr val="bg1"/>
                </a:solidFill>
                <a:latin typeface="Times New Roman"/>
                <a:ea typeface="+mn-lt"/>
                <a:cs typeface="+mn-lt"/>
              </a:rPr>
              <a:t>kültür, en basit ve güncel tanımı ile bilgisayar âleminin kültürü olarak tanımlanmaktadır. Bunun yanı sıra siber kültür kavramı, “siber uzay” şeklinde isimlendirilen ve bilgisayar ağları ile ulaşımın mümkün olduğu sosyal etkileşim mekânlarının kültürü olarak da değerlendirilmektedir. </a:t>
            </a:r>
          </a:p>
          <a:p>
            <a:pPr marL="0" indent="0"/>
            <a:r>
              <a:rPr lang="tr-TR" sz="2400" dirty="0">
                <a:solidFill>
                  <a:schemeClr val="bg1"/>
                </a:solidFill>
                <a:ea typeface="+mn-lt"/>
                <a:cs typeface="+mn-lt"/>
              </a:rPr>
              <a:t>Aynı zamanda bilgisayar kültürü olarak da adlandırılan siber kültür, bilgisayar ağlarının iletişim, eğlence ve iş için kullanılmasından dolayı dünya genelinde ortaya çıkan modern bir kültür olgusudur. </a:t>
            </a:r>
            <a:endParaRPr lang="tr-TR" sz="2400" dirty="0">
              <a:solidFill>
                <a:schemeClr val="bg1"/>
              </a:solidFill>
              <a:cs typeface="Calibri" panose="020F0502020204030204"/>
            </a:endParaRPr>
          </a:p>
          <a:p>
            <a:r>
              <a:rPr lang="tr-TR" sz="2400" dirty="0">
                <a:solidFill>
                  <a:schemeClr val="bg1"/>
                </a:solidFill>
                <a:ea typeface="+mn-lt"/>
                <a:cs typeface="+mn-lt"/>
              </a:rPr>
              <a:t>Siber kültürün aracısı bir toplum değil, ekran ve araçlardır. </a:t>
            </a:r>
            <a:endParaRPr lang="tr-TR" sz="2400" dirty="0">
              <a:solidFill>
                <a:schemeClr val="bg1"/>
              </a:solidFill>
              <a:cs typeface="Calibri"/>
            </a:endParaRPr>
          </a:p>
          <a:p>
            <a:endParaRPr lang="tr-TR" sz="2200" dirty="0">
              <a:solidFill>
                <a:schemeClr val="bg1"/>
              </a:solidFill>
              <a:latin typeface="Times New Roman"/>
              <a:cs typeface="Times New Roman"/>
            </a:endParaRPr>
          </a:p>
        </p:txBody>
      </p:sp>
      <p:grpSp>
        <p:nvGrpSpPr>
          <p:cNvPr id="155" name="Graphic 190">
            <a:extLst>
              <a:ext uri="{FF2B5EF4-FFF2-40B4-BE49-F238E27FC236}">
                <a16:creationId xmlns="" xmlns:a16="http://schemas.microsoft.com/office/drawing/2014/main" id="{55A100E1-E66E-4ED2-A56A-F7A819228F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6" name="Freeform: Shape 155">
              <a:extLst>
                <a:ext uri="{FF2B5EF4-FFF2-40B4-BE49-F238E27FC236}">
                  <a16:creationId xmlns="" xmlns:a16="http://schemas.microsoft.com/office/drawing/2014/main" id="{4AB9672F-EB60-4C69-965D-C7AD5217C2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 xmlns:a16="http://schemas.microsoft.com/office/drawing/2014/main" id="{47B9190C-E3A6-476A-9BBD-79CC3E7A04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 xmlns:a16="http://schemas.microsoft.com/office/drawing/2014/main" id="{CAB9AD4F-A248-4D49-8779-CE40E64C0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 xmlns:a16="http://schemas.microsoft.com/office/drawing/2014/main" id="{3D4C1981-3D8B-446C-BFAE-E7EE5CF2DD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242355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 xmlns:a16="http://schemas.microsoft.com/office/drawing/2014/main" id="{41C5B1A9-AC99-497F-B421-322BC0604B74}"/>
              </a:ext>
            </a:extLst>
          </p:cNvPr>
          <p:cNvSpPr>
            <a:spLocks noGrp="1"/>
          </p:cNvSpPr>
          <p:nvPr>
            <p:ph type="title"/>
          </p:nvPr>
        </p:nvSpPr>
        <p:spPr>
          <a:xfrm>
            <a:off x="1014141" y="1450655"/>
            <a:ext cx="3932030" cy="3956690"/>
          </a:xfrm>
        </p:spPr>
        <p:txBody>
          <a:bodyPr anchor="ctr">
            <a:normAutofit/>
          </a:bodyPr>
          <a:lstStyle/>
          <a:p>
            <a:r>
              <a:rPr lang="tr-TR" sz="6200">
                <a:solidFill>
                  <a:schemeClr val="bg1"/>
                </a:solidFill>
                <a:cs typeface="Calibri Light"/>
              </a:rPr>
              <a:t>KAYNAKLAR</a:t>
            </a:r>
            <a:endParaRPr lang="tr-TR" sz="6200">
              <a:solidFill>
                <a:schemeClr val="bg1"/>
              </a:solidFill>
            </a:endParaRP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674A3D2F-A25F-4EA2-AE32-0FDF5363BEA8}"/>
              </a:ext>
            </a:extLst>
          </p:cNvPr>
          <p:cNvSpPr>
            <a:spLocks noGrp="1"/>
          </p:cNvSpPr>
          <p:nvPr>
            <p:ph idx="1"/>
          </p:nvPr>
        </p:nvSpPr>
        <p:spPr>
          <a:xfrm>
            <a:off x="6096000" y="259797"/>
            <a:ext cx="5008901" cy="6052839"/>
          </a:xfrm>
        </p:spPr>
        <p:txBody>
          <a:bodyPr vert="horz" lIns="91440" tIns="45720" rIns="91440" bIns="45720" rtlCol="0" anchor="ctr">
            <a:normAutofit lnSpcReduction="10000"/>
          </a:bodyPr>
          <a:lstStyle/>
          <a:p>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Mutlu (2010). Nefret Söyleminin Yeni Medya Ortamında Dolaşıma Girmesi ve Türetilmesi. (Editör: Tuğrul </a:t>
            </a:r>
            <a:r>
              <a:rPr lang="tr-TR" sz="1800" dirty="0" err="1">
                <a:solidFill>
                  <a:schemeClr val="bg1"/>
                </a:solidFill>
                <a:latin typeface="Times New Roman"/>
                <a:ea typeface="+mn-lt"/>
                <a:cs typeface="+mn-lt"/>
              </a:rPr>
              <a:t>Çomu</a:t>
            </a:r>
            <a:r>
              <a:rPr lang="tr-TR" sz="1800" dirty="0">
                <a:solidFill>
                  <a:schemeClr val="bg1"/>
                </a:solidFill>
                <a:latin typeface="Times New Roman"/>
                <a:ea typeface="+mn-lt"/>
                <a:cs typeface="+mn-lt"/>
              </a:rPr>
              <a:t>). Yeni Medyada Nefret Söylemi (1. Baskı). İstanbul: </a:t>
            </a:r>
            <a:r>
              <a:rPr lang="tr-TR" sz="1800" dirty="0" err="1">
                <a:solidFill>
                  <a:schemeClr val="bg1"/>
                </a:solidFill>
                <a:latin typeface="Times New Roman"/>
                <a:ea typeface="+mn-lt"/>
                <a:cs typeface="+mn-lt"/>
              </a:rPr>
              <a:t>Kalkedon</a:t>
            </a:r>
            <a:r>
              <a:rPr lang="tr-TR" sz="1800" dirty="0">
                <a:solidFill>
                  <a:schemeClr val="bg1"/>
                </a:solidFill>
                <a:latin typeface="Times New Roman"/>
                <a:ea typeface="+mn-lt"/>
                <a:cs typeface="+mn-lt"/>
              </a:rPr>
              <a:t> Yayınları, 11-53. </a:t>
            </a:r>
          </a:p>
          <a:p>
            <a:r>
              <a:rPr lang="tr-TR" sz="1800" dirty="0">
                <a:solidFill>
                  <a:schemeClr val="bg1"/>
                </a:solidFill>
                <a:latin typeface="Times New Roman"/>
                <a:ea typeface="+mn-lt"/>
                <a:cs typeface="+mn-lt"/>
              </a:rPr>
              <a:t>Aygül, Eser (2013). Yeni Medyada Nefret Söyleminin Üretimi: Bir Toplumsal Paylaşım Ağı Olarak Facebook Örneği, Yüksek Lisans Tezi, Gazi Üniversitesi Sosyal Bilimler Enstitüsü, Ankara</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hlinkClick r:id="rId2"/>
              </a:rPr>
              <a:t>https://www.slideshare.net/ovuncmeric/yeni-medya-nedir-yeni-medyann-zellikleri-nelerdir</a:t>
            </a:r>
            <a:r>
              <a:rPr lang="tr-TR" sz="1800" dirty="0">
                <a:solidFill>
                  <a:schemeClr val="bg1"/>
                </a:solidFill>
                <a:latin typeface="Times New Roman"/>
                <a:ea typeface="+mn-lt"/>
                <a:cs typeface="+mn-lt"/>
              </a:rPr>
              <a:t>. (27.02.2021, 17.50)</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rPr>
              <a:t>Mutlu </a:t>
            </a:r>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Barış </a:t>
            </a:r>
            <a:r>
              <a:rPr lang="tr-TR" sz="1800" dirty="0" err="1">
                <a:solidFill>
                  <a:schemeClr val="bg1"/>
                </a:solidFill>
                <a:latin typeface="Times New Roman"/>
                <a:ea typeface="+mn-lt"/>
                <a:cs typeface="+mn-lt"/>
              </a:rPr>
              <a:t>Kılıçbay</a:t>
            </a:r>
            <a:r>
              <a:rPr lang="tr-TR" sz="1800" dirty="0">
                <a:solidFill>
                  <a:schemeClr val="bg1"/>
                </a:solidFill>
                <a:latin typeface="Times New Roman"/>
                <a:ea typeface="+mn-lt"/>
                <a:cs typeface="+mn-lt"/>
              </a:rPr>
              <a:t>, İnternet Toplum, Kültür, </a:t>
            </a:r>
            <a:r>
              <a:rPr lang="tr-TR" sz="1800" dirty="0" err="1">
                <a:solidFill>
                  <a:schemeClr val="bg1"/>
                </a:solidFill>
                <a:latin typeface="Times New Roman"/>
                <a:ea typeface="+mn-lt"/>
                <a:cs typeface="+mn-lt"/>
              </a:rPr>
              <a:t>Epos</a:t>
            </a:r>
            <a:r>
              <a:rPr lang="tr-TR" sz="1800" dirty="0">
                <a:solidFill>
                  <a:schemeClr val="bg1"/>
                </a:solidFill>
                <a:latin typeface="Times New Roman"/>
                <a:ea typeface="+mn-lt"/>
                <a:cs typeface="+mn-lt"/>
              </a:rPr>
              <a:t> Yayınları, Ankara, s. 16.  </a:t>
            </a:r>
            <a:endParaRPr lang="tr-TR" sz="1800">
              <a:solidFill>
                <a:schemeClr val="bg1"/>
              </a:solidFill>
              <a:latin typeface="Times New Roman"/>
              <a:cs typeface="Calibri"/>
            </a:endParaRPr>
          </a:p>
          <a:p>
            <a:r>
              <a:rPr lang="tr-TR" sz="1800" dirty="0">
                <a:solidFill>
                  <a:schemeClr val="bg1"/>
                </a:solidFill>
                <a:latin typeface="Times New Roman"/>
                <a:cs typeface="Calibri"/>
              </a:rPr>
              <a:t>Durmuş Koçak (2019). </a:t>
            </a:r>
            <a:r>
              <a:rPr lang="tr-TR" sz="1800" dirty="0">
                <a:solidFill>
                  <a:schemeClr val="bg1"/>
                </a:solidFill>
                <a:latin typeface="Times New Roman"/>
                <a:ea typeface="+mn-lt"/>
                <a:cs typeface="+mn-lt"/>
              </a:rPr>
              <a:t>Siber Kültürün Yeni Medya Kullanıcılarının tercih ve Eğilimleri Üzerine Etkisi: Üniversite Öğrencilerine Yönelik Bir Uygulama. </a:t>
            </a:r>
            <a:r>
              <a:rPr lang="tr-TR" sz="1800" dirty="0" err="1">
                <a:solidFill>
                  <a:schemeClr val="bg1"/>
                </a:solidFill>
                <a:latin typeface="Times New Roman"/>
                <a:ea typeface="+mn-lt"/>
                <a:cs typeface="+mn-lt"/>
              </a:rPr>
              <a:t>Doktara</a:t>
            </a:r>
            <a:r>
              <a:rPr lang="tr-TR" sz="1800" dirty="0">
                <a:solidFill>
                  <a:schemeClr val="bg1"/>
                </a:solidFill>
                <a:latin typeface="Times New Roman"/>
                <a:ea typeface="+mn-lt"/>
                <a:cs typeface="+mn-lt"/>
              </a:rPr>
              <a:t> Tezi, İstanbul Gelişim Üniversitesi Sosyal Bilimler </a:t>
            </a:r>
            <a:r>
              <a:rPr lang="tr-TR" sz="1800" dirty="0" err="1">
                <a:solidFill>
                  <a:schemeClr val="bg1"/>
                </a:solidFill>
                <a:latin typeface="Times New Roman"/>
                <a:ea typeface="+mn-lt"/>
                <a:cs typeface="+mn-lt"/>
              </a:rPr>
              <a:t>Ensititüsü</a:t>
            </a:r>
            <a:r>
              <a:rPr lang="tr-TR" sz="1800" dirty="0">
                <a:solidFill>
                  <a:schemeClr val="bg1"/>
                </a:solidFill>
                <a:latin typeface="Times New Roman"/>
                <a:ea typeface="+mn-lt"/>
                <a:cs typeface="+mn-lt"/>
              </a:rPr>
              <a:t>, İstanbul. </a:t>
            </a:r>
            <a:endParaRPr lang="tr-TR" sz="1800">
              <a:solidFill>
                <a:schemeClr val="bg1"/>
              </a:solidFill>
              <a:latin typeface="Times New Roman"/>
              <a:cs typeface="Calibri"/>
            </a:endParaRPr>
          </a:p>
          <a:p>
            <a:pPr marL="285750" indent="-285750"/>
            <a:r>
              <a:rPr lang="tr-TR" sz="1800" dirty="0">
                <a:solidFill>
                  <a:schemeClr val="bg1"/>
                </a:solidFill>
                <a:latin typeface="Times New Roman"/>
                <a:cs typeface="Calibri"/>
              </a:rPr>
              <a:t>Uğur Dolgun, (2016). </a:t>
            </a:r>
            <a:r>
              <a:rPr lang="tr-TR" sz="1800" dirty="0">
                <a:solidFill>
                  <a:schemeClr val="bg1"/>
                </a:solidFill>
                <a:latin typeface="Times New Roman"/>
                <a:cs typeface="Times New Roman"/>
              </a:rPr>
              <a:t>Kitle İletişim Araçları ve Yeni̇ Medya.</a:t>
            </a:r>
          </a:p>
          <a:p>
            <a:endParaRPr lang="tr-TR" sz="1800" dirty="0">
              <a:solidFill>
                <a:schemeClr val="bg1"/>
              </a:solidFill>
              <a:latin typeface="Times New Roman"/>
              <a:cs typeface="Calibri"/>
            </a:endParaRPr>
          </a:p>
          <a:p>
            <a:endParaRPr lang="tr-TR" sz="1600">
              <a:solidFill>
                <a:schemeClr val="bg1"/>
              </a:solidFill>
              <a:cs typeface="Calibri"/>
            </a:endParaRPr>
          </a:p>
        </p:txBody>
      </p:sp>
    </p:spTree>
    <p:extLst>
      <p:ext uri="{BB962C8B-B14F-4D97-AF65-F5344CB8AC3E}">
        <p14:creationId xmlns:p14="http://schemas.microsoft.com/office/powerpoint/2010/main" val="349657158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181</Words>
  <Application>Microsoft Office PowerPoint</Application>
  <PresentationFormat>Geniş ekran</PresentationFormat>
  <Paragraphs>17</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Calibri Light</vt:lpstr>
      <vt:lpstr>Times New Roman</vt:lpstr>
      <vt:lpstr>Ofis Teması</vt:lpstr>
      <vt:lpstr>Yeni Medyada Ermeni Folkloru </vt:lpstr>
      <vt:lpstr>PowerPoint Sunusu</vt:lpstr>
      <vt:lpstr>PowerPoint Sunusu</vt:lpstr>
      <vt:lpstr>PowerPoint Sunusu</vt:lpstr>
      <vt:lpstr>PowerPoint Sunusu</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cihan</cp:lastModifiedBy>
  <cp:revision>776</cp:revision>
  <dcterms:created xsi:type="dcterms:W3CDTF">2021-02-27T12:29:12Z</dcterms:created>
  <dcterms:modified xsi:type="dcterms:W3CDTF">2022-05-11T14:16:51Z</dcterms:modified>
</cp:coreProperties>
</file>