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2/25/2020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2/25/2020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2/25/2020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2/25/2020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2/25/2020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7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866572" y="2184377"/>
            <a:ext cx="7473756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/>
              <a:t>GGY306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/>
              <a:t>Anonim Şirketler ve Sermaye Yapıları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/>
              <a:t>Yatırım Ortaklıkları ve Yatırım Fonları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/>
              <a:t>Sermaye Piyasası Araçları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4861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71823" y="111032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b="1" dirty="0"/>
              <a:t>Anonim Şirketler ve Sermaye Yapıları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7" y="1844621"/>
            <a:ext cx="7557471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/>
              <a:t>Anonim Şirket Kavramı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Sermaye şirketi olmanın tüm özelliklerini taşıyan, büyük hedefleri gerçekleştirmek için kurulan, her türlü ekonomik faaliyette bulunabilen kurullarla çoğunluk esasına göre yönetilen, menkul kıymet (hisse senedi, tahvil vb.) çıkartabilen şirketlerdir.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5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7" y="3181758"/>
            <a:ext cx="3076473" cy="169037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859330" y="3181757"/>
            <a:ext cx="4386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i="1" dirty="0"/>
              <a:t>«Anonim şirket, sermayesi belirli ve paylara bölünmüş olan, borçlarından dolayı </a:t>
            </a:r>
            <a:r>
              <a:rPr lang="tr-TR" sz="1500" b="1" i="1" dirty="0"/>
              <a:t>yalnız malvarlığıyla sorumlu </a:t>
            </a:r>
            <a:r>
              <a:rPr lang="tr-TR" sz="1500" i="1" dirty="0"/>
              <a:t>bulunan şirkettir.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i="1" dirty="0"/>
              <a:t>Pay sahipleri, </a:t>
            </a:r>
            <a:r>
              <a:rPr lang="tr-TR" sz="1500" b="1" i="1" dirty="0"/>
              <a:t>sadece taahhüt etmiş oldukları sermaye payları ile</a:t>
            </a:r>
            <a:r>
              <a:rPr lang="tr-TR" sz="1500" i="1" dirty="0"/>
              <a:t> ve şirkete karşı sorumludur»</a:t>
            </a:r>
          </a:p>
          <a:p>
            <a:pPr algn="just">
              <a:buClr>
                <a:srgbClr val="C00000"/>
              </a:buClr>
            </a:pPr>
            <a:r>
              <a:rPr lang="tr-TR" sz="1500" dirty="0"/>
              <a:t>							          (Türk Ticaret Kanunu 329. madde)</a:t>
            </a:r>
          </a:p>
        </p:txBody>
      </p:sp>
    </p:spTree>
    <p:extLst>
      <p:ext uri="{BB962C8B-B14F-4D97-AF65-F5344CB8AC3E}">
        <p14:creationId xmlns:p14="http://schemas.microsoft.com/office/powerpoint/2010/main" val="40959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71823" y="111032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b="1" dirty="0"/>
              <a:t>Anonim Şirketler ve Sermaye Yapıları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7" y="1844621"/>
            <a:ext cx="749692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/>
              <a:t>Anonim Şirket Kavramı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Bu tanım yeterli değildir. Bu sebeple anonim şirketi</a:t>
            </a:r>
            <a:r>
              <a:rPr lang="tr-TR" sz="1500" i="1" dirty="0"/>
              <a:t>, “bir veya daha fazla kişinin ekonomik konularda faaliyette bulunmak üzere </a:t>
            </a:r>
            <a:r>
              <a:rPr lang="tr-TR" sz="1500" b="1" i="1" dirty="0"/>
              <a:t>yazılı bir sözleşme ile </a:t>
            </a:r>
            <a:r>
              <a:rPr lang="tr-TR" sz="1500" i="1" dirty="0"/>
              <a:t>bir ticaret unvanı altında kurdukları, </a:t>
            </a:r>
            <a:r>
              <a:rPr lang="tr-TR" sz="1500" b="1" i="1" dirty="0"/>
              <a:t>esas sermayesi belirli ve paylara bölünmüş</a:t>
            </a:r>
            <a:r>
              <a:rPr lang="tr-TR" sz="1500" i="1" dirty="0"/>
              <a:t>, ortaklarının taahhüt etmiş oldukları sermaye miktarı ile sınırlı sorumlu oldukları ve borçlarından dolayı yalnız şirket malvarlığıyla sorumlu tutulan tüzel kişiliğe sahip sermaye şirketi”</a:t>
            </a:r>
            <a:r>
              <a:rPr lang="tr-TR" sz="1500" dirty="0"/>
              <a:t> olarak tanımlayabilmemiz mümkündür </a:t>
            </a:r>
            <a:r>
              <a:rPr lang="tr-TR" sz="1200" dirty="0"/>
              <a:t>(Kayıhan 2015).</a:t>
            </a:r>
          </a:p>
        </p:txBody>
      </p:sp>
    </p:spTree>
    <p:extLst>
      <p:ext uri="{BB962C8B-B14F-4D97-AF65-F5344CB8AC3E}">
        <p14:creationId xmlns:p14="http://schemas.microsoft.com/office/powerpoint/2010/main" val="8285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71823" y="111032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b="1" dirty="0"/>
              <a:t>Anonim Şirketler ve Sermaye Yapıları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7" y="1739317"/>
            <a:ext cx="755747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Anonim Şirketlerinin Sınıflandırılması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55568" y="2529346"/>
            <a:ext cx="2128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tr-TR" sz="1500" b="1" dirty="0"/>
              <a:t>Kuruluş Şekline Göre</a:t>
            </a:r>
          </a:p>
          <a:p>
            <a:pPr algn="ctr">
              <a:buClr>
                <a:srgbClr val="C00000"/>
              </a:buClr>
            </a:pPr>
            <a:r>
              <a:rPr lang="tr-TR" sz="1500" b="1" dirty="0"/>
              <a:t>Anonim Şirketler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4857750" y="2492341"/>
            <a:ext cx="37242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tr-TR" sz="1500" b="1" dirty="0"/>
              <a:t>Ortakların Sayısına ve</a:t>
            </a:r>
          </a:p>
          <a:p>
            <a:pPr algn="ctr">
              <a:buClr>
                <a:srgbClr val="C00000"/>
              </a:buClr>
            </a:pPr>
            <a:r>
              <a:rPr lang="tr-TR" sz="1500" b="1" dirty="0"/>
              <a:t>Özelliklerine Göre</a:t>
            </a:r>
          </a:p>
          <a:p>
            <a:pPr algn="ctr">
              <a:buClr>
                <a:srgbClr val="C00000"/>
              </a:buClr>
            </a:pPr>
            <a:r>
              <a:rPr lang="tr-TR" sz="1500" b="1" dirty="0"/>
              <a:t> Anonim Şirketler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82857" y="3307630"/>
            <a:ext cx="38778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350" dirty="0">
                <a:solidFill>
                  <a:srgbClr val="000000"/>
                </a:solidFill>
              </a:rPr>
              <a:t>Ani kuruluş yöntemiyle kurulan anonim şirketler</a:t>
            </a:r>
            <a:endParaRPr lang="tr-TR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350" dirty="0">
                <a:solidFill>
                  <a:srgbClr val="000000"/>
                </a:solidFill>
              </a:rPr>
              <a:t>Tedrici kuruluş yöntemiyle kurulan anonim şirketler</a:t>
            </a:r>
            <a:endParaRPr lang="tr-TR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350" dirty="0">
                <a:solidFill>
                  <a:srgbClr val="000000"/>
                </a:solidFill>
              </a:rPr>
              <a:t>Tür değiştirme yoluyla kurulan anonim şirketler</a:t>
            </a:r>
            <a:endParaRPr lang="tr-TR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350" dirty="0">
                <a:solidFill>
                  <a:srgbClr val="000000"/>
                </a:solidFill>
              </a:rPr>
              <a:t>Birleşme yoluyla kurulan anonim şirketler</a:t>
            </a:r>
            <a:endParaRPr lang="tr-TR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350" dirty="0">
                <a:solidFill>
                  <a:srgbClr val="000000"/>
                </a:solidFill>
              </a:rPr>
              <a:t>Özel kanunlarla kurulan anonim şirketler</a:t>
            </a:r>
            <a:endParaRPr lang="tr-TR" sz="1350" dirty="0"/>
          </a:p>
        </p:txBody>
      </p:sp>
      <p:sp>
        <p:nvSpPr>
          <p:cNvPr id="9" name="Dikdörtgen 8"/>
          <p:cNvSpPr/>
          <p:nvPr/>
        </p:nvSpPr>
        <p:spPr>
          <a:xfrm>
            <a:off x="4833368" y="3251583"/>
            <a:ext cx="3506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350" dirty="0">
                <a:solidFill>
                  <a:srgbClr val="000000"/>
                </a:solidFill>
              </a:rPr>
              <a:t>Aile anonim şirketleri (kapalı anonim şirketler)</a:t>
            </a:r>
            <a:endParaRPr lang="tr-TR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350" dirty="0">
                <a:solidFill>
                  <a:srgbClr val="000000"/>
                </a:solidFill>
              </a:rPr>
              <a:t>Halka açık anonim şirketler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350" dirty="0">
                <a:solidFill>
                  <a:srgbClr val="000000"/>
                </a:solidFill>
              </a:rPr>
              <a:t>Özel yasalarla kurulan anonim şirketler</a:t>
            </a:r>
            <a:endParaRPr lang="tr-TR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350" dirty="0">
                <a:solidFill>
                  <a:srgbClr val="000000"/>
                </a:solidFill>
              </a:rPr>
              <a:t>Holdingler</a:t>
            </a:r>
            <a:endParaRPr lang="tr-TR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350" dirty="0">
                <a:solidFill>
                  <a:srgbClr val="000000"/>
                </a:solidFill>
              </a:rPr>
              <a:t>Çok uluslu anonim şirketler</a:t>
            </a:r>
            <a:endParaRPr lang="tr-TR" sz="1350" dirty="0"/>
          </a:p>
        </p:txBody>
      </p:sp>
      <p:cxnSp>
        <p:nvCxnSpPr>
          <p:cNvPr id="14" name="Düz Ok Bağlayıcısı 13"/>
          <p:cNvCxnSpPr>
            <a:stCxn id="4" idx="2"/>
            <a:endCxn id="15" idx="0"/>
          </p:cNvCxnSpPr>
          <p:nvPr/>
        </p:nvCxnSpPr>
        <p:spPr>
          <a:xfrm>
            <a:off x="4561593" y="2177899"/>
            <a:ext cx="2158295" cy="314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endCxn id="7" idx="0"/>
          </p:cNvCxnSpPr>
          <p:nvPr/>
        </p:nvCxnSpPr>
        <p:spPr>
          <a:xfrm flipH="1">
            <a:off x="2419577" y="2112064"/>
            <a:ext cx="2130442" cy="417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2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71823" y="111032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b="1" dirty="0"/>
              <a:t>Anonim Şirketler ve Sermaye Yapıları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7" y="1897586"/>
            <a:ext cx="755747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Anonim Şirketlerinin Yönetim ile İlgili Organları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295824" y="4740429"/>
            <a:ext cx="2249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0000"/>
                </a:solidFill>
              </a:rPr>
              <a:t>Denetçiler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57" y="2225720"/>
            <a:ext cx="2216597" cy="13596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659" y="4250531"/>
            <a:ext cx="3530669" cy="69078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5543" y="2367577"/>
            <a:ext cx="2214785" cy="1178837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1333968" y="3496532"/>
            <a:ext cx="1287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Genel kurul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5838667" y="4941314"/>
            <a:ext cx="2340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Yönetim kurulu</a:t>
            </a:r>
            <a:endParaRPr lang="tr-TR" dirty="0"/>
          </a:p>
        </p:txBody>
      </p:sp>
      <p:sp>
        <p:nvSpPr>
          <p:cNvPr id="23" name="Dikdörtgen 22"/>
          <p:cNvSpPr/>
          <p:nvPr/>
        </p:nvSpPr>
        <p:spPr>
          <a:xfrm>
            <a:off x="4766993" y="3494979"/>
            <a:ext cx="319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Genel müdür ve diğer müdürler</a:t>
            </a:r>
            <a:endParaRPr lang="tr-TR" dirty="0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4" b="89936" l="9904" r="979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7400" y="3459290"/>
            <a:ext cx="1466667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71823" y="111032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b="1" dirty="0"/>
              <a:t>Anonim Şirketler ve Sermaye Yapıları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7" y="1897586"/>
            <a:ext cx="755747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Anonim Şirketlerinin Yönetim ile İlgili Organları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57" y="2370688"/>
            <a:ext cx="1924095" cy="1359694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1333968" y="3488618"/>
            <a:ext cx="1287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Genel kurul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122812" y="2571457"/>
            <a:ext cx="510042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tr-TR" sz="1500" dirty="0"/>
              <a:t>Anonim şirketlerde karar organı, esas itibarıyla genel kuruldur. Nitekim ortaklar iradelerini genel kurul toplantıları aracılığıyla ortaya koyarlar ve şirketin idaresine ilişkin haklarını kural olarak genel kurul aracılığı ile kullanırlar </a:t>
            </a:r>
            <a:r>
              <a:rPr lang="tr-TR" sz="1350" dirty="0"/>
              <a:t>(TTK m.407 f.1).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122812" y="3934309"/>
            <a:ext cx="51004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tr-TR" sz="1500" dirty="0"/>
              <a:t>Anonim şirketin tek ortaklı teşkili de mümkündür. Bu halde, tek ortaklı anonim şirketlerde bu ortak genel kurulun tüm yetkilerine sahiptir. </a:t>
            </a:r>
          </a:p>
        </p:txBody>
      </p:sp>
    </p:spTree>
    <p:extLst>
      <p:ext uri="{BB962C8B-B14F-4D97-AF65-F5344CB8AC3E}">
        <p14:creationId xmlns:p14="http://schemas.microsoft.com/office/powerpoint/2010/main" val="8817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71823" y="111032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b="1" dirty="0"/>
              <a:t>Anonim Şirketler ve Sermaye Yapıları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7" y="1897586"/>
            <a:ext cx="755747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Anonim Şirketlerinin Yönetim ile İlgili Organları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57" y="2270334"/>
            <a:ext cx="1924095" cy="1359694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1084731" y="3495923"/>
            <a:ext cx="1287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Genel kurul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782857" y="4217629"/>
            <a:ext cx="20680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Devredilemez </a:t>
            </a:r>
          </a:p>
          <a:p>
            <a:pPr algn="ctr"/>
            <a:r>
              <a:rPr lang="tr-T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Görev ve Yetkileri</a:t>
            </a:r>
            <a:endParaRPr lang="tr-TR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999452" y="2435781"/>
            <a:ext cx="52506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500" dirty="0"/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Şirket ana sözleşmesinin değiştirilmesi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Şirketin feshine karar verilmesi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Şirket organlarının seçimi, değiştirilmesi ve azledilmesi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Hisse senedi ve tahvillerin ihracına karar verilmesi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Yönetim kurulu üyelerinin faaliyetlerinin denetimi ve ibrası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Bilanço, kar ve zarar hesaplarının onaylanması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Tasfiye kararı alındığında tasfiye memurlarının seçimine veya azline karar verilmesi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Şirketin genel olarak denetiminin yapılması</a:t>
            </a:r>
          </a:p>
        </p:txBody>
      </p:sp>
    </p:spTree>
    <p:extLst>
      <p:ext uri="{BB962C8B-B14F-4D97-AF65-F5344CB8AC3E}">
        <p14:creationId xmlns:p14="http://schemas.microsoft.com/office/powerpoint/2010/main" val="4151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71823" y="111032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b="1" dirty="0"/>
              <a:t>Anonim Şirketler ve Sermaye Yapıları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2857" y="1897586"/>
            <a:ext cx="755747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Anonim Şirketlerinin Yönetim ile İlgili Organları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30" y="2436780"/>
            <a:ext cx="2151818" cy="562549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1053067" y="2932412"/>
            <a:ext cx="3619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Yönetim kurulu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3021448" y="2369401"/>
            <a:ext cx="52397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tr-TR" sz="1500" dirty="0"/>
              <a:t>Yönetim kurulu ve kendisine bırakılan alanda yönetimin kanun ve esas sözleşme uyarınca genel kurulun yetkisinde bırakılmış bulunanlar dışında, şirketin işletme konusunun gerçekleştirilmesi için gerekli olan </a:t>
            </a:r>
            <a:r>
              <a:rPr lang="tr-TR" sz="1500" b="1" dirty="0"/>
              <a:t>her çeşit iş ve işlemler hakkında karar almaya</a:t>
            </a:r>
            <a:r>
              <a:rPr lang="tr-TR" sz="1500" dirty="0"/>
              <a:t> yetkili olduğu TTK m.374’te genel bir ifadeyle düzenlenmiştir (TTK m.374).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82857" y="4149535"/>
            <a:ext cx="75574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tr-TR" sz="1500" dirty="0"/>
              <a:t>Yönetim kurulu üyeleri ve yönetimle görevli üçüncü kişiler (ticari temsilci ve ticari vekil), görevlerini tedbirli bir yöneticinin özeniyle yerine getirmekle ve şirketin menfaatlerini </a:t>
            </a:r>
            <a:r>
              <a:rPr lang="tr-TR" sz="1500" b="1" dirty="0"/>
              <a:t>dürüstlük kurallarına uyarak </a:t>
            </a:r>
            <a:r>
              <a:rPr lang="tr-TR" sz="1500" dirty="0"/>
              <a:t>gözetmekle yükümlüdür (TTK m.369).</a:t>
            </a:r>
          </a:p>
        </p:txBody>
      </p:sp>
    </p:spTree>
    <p:extLst>
      <p:ext uri="{BB962C8B-B14F-4D97-AF65-F5344CB8AC3E}">
        <p14:creationId xmlns:p14="http://schemas.microsoft.com/office/powerpoint/2010/main" val="30765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3293" y="1113854"/>
            <a:ext cx="801245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/>
              <a:t>Kaynaklar</a:t>
            </a:r>
            <a:endParaRPr lang="tr-TR" sz="1350" dirty="0"/>
          </a:p>
        </p:txBody>
      </p:sp>
      <p:sp>
        <p:nvSpPr>
          <p:cNvPr id="6" name="Dikdörtgen 5"/>
          <p:cNvSpPr/>
          <p:nvPr/>
        </p:nvSpPr>
        <p:spPr>
          <a:xfrm>
            <a:off x="782858" y="1465949"/>
            <a:ext cx="755747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Aral, N. Ve Aytaç, M., 2018.Türkiye’de İşsizliğin Mekânsal Analizi, Marmara Üniversitesi Öneri Dergisi, Cilt: 13, Sayı:48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Ağaç, G., vd., 2015. Çok Kriterli Karar Verme Tekniklerini Kullanarak Serbest Bölge Yer Seçimi: Doğu Anadolu Bölgesi Örneği, İİBF Dergisi, Cilt:30, Sayı:1, </a:t>
            </a:r>
            <a:r>
              <a:rPr lang="tr-TR" sz="1350" dirty="0" err="1"/>
              <a:t>ss</a:t>
            </a:r>
            <a:r>
              <a:rPr lang="tr-TR" sz="1350" dirty="0"/>
              <a:t>. 79-113. 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Cebecioğlu, C. 2006. </a:t>
            </a:r>
            <a:r>
              <a:rPr lang="tr-TR" sz="1350" dirty="0" err="1"/>
              <a:t>Swot</a:t>
            </a:r>
            <a:r>
              <a:rPr lang="tr-TR" sz="1350" dirty="0"/>
              <a:t> Analizi Ve Bir İşletme Üzerine Uygulama, Gebze Yüksek Teknoloji Enstitüsü Sosyal Bilimler Enstitüsü, Gebze.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Çetinkaya, Ö. 2006. Rekabet Stratejilerinin Belirlenmesinde Portföy Analizi Ve Tariş Üzerine Bir Araştırma, Gazi </a:t>
            </a:r>
            <a:r>
              <a:rPr lang="tr-TR" sz="1350" dirty="0" err="1"/>
              <a:t>Universitesi</a:t>
            </a:r>
            <a:r>
              <a:rPr lang="tr-TR" sz="1350" dirty="0"/>
              <a:t> </a:t>
            </a:r>
            <a:r>
              <a:rPr lang="tr-TR" sz="1350" dirty="0" err="1"/>
              <a:t>Iktisadi</a:t>
            </a:r>
            <a:r>
              <a:rPr lang="tr-TR" sz="1350" dirty="0"/>
              <a:t> ve </a:t>
            </a:r>
            <a:r>
              <a:rPr lang="tr-TR" sz="1350" dirty="0" err="1"/>
              <a:t>Idari</a:t>
            </a:r>
            <a:r>
              <a:rPr lang="tr-TR" sz="1350" dirty="0"/>
              <a:t> Bilimler </a:t>
            </a:r>
            <a:r>
              <a:rPr lang="tr-TR" sz="1350" dirty="0" err="1"/>
              <a:t>Fakultesi</a:t>
            </a:r>
            <a:r>
              <a:rPr lang="tr-TR" sz="1350" dirty="0"/>
              <a:t> Dergisi; Ankara </a:t>
            </a:r>
            <a:r>
              <a:rPr lang="tr-TR" sz="1350" dirty="0" err="1"/>
              <a:t>Vol</a:t>
            </a:r>
            <a:r>
              <a:rPr lang="tr-TR" sz="1350" dirty="0"/>
              <a:t>. 8, </a:t>
            </a:r>
            <a:r>
              <a:rPr lang="tr-TR" sz="1350" dirty="0" err="1"/>
              <a:t>Iss</a:t>
            </a:r>
            <a:r>
              <a:rPr lang="tr-TR" sz="1350" dirty="0"/>
              <a:t>. 3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Doğan, U., 2017. Dokuz Eylül Üniversitesi, Endüstri Mühendisliği Ders Notları.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Okay, H. 2015. Pazar Araştırması. Web Sitesi: https://www.dunya.com/kose-yazisi/pazar-arastirmasi/25420. Erişim Tarihi: 30.01.2019.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Torlak, Ö. Ve </a:t>
            </a:r>
            <a:r>
              <a:rPr lang="tr-TR" sz="1350" dirty="0" err="1"/>
              <a:t>Altunışık</a:t>
            </a:r>
            <a:r>
              <a:rPr lang="tr-TR" sz="1350" dirty="0"/>
              <a:t>. R. 2009. Pazarlama Stratejileri – Yönetsel Bir Yaklaşım. Beta Yayınları, İstanbul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</p:txBody>
      </p:sp>
    </p:spTree>
    <p:extLst>
      <p:ext uri="{BB962C8B-B14F-4D97-AF65-F5344CB8AC3E}">
        <p14:creationId xmlns:p14="http://schemas.microsoft.com/office/powerpoint/2010/main" val="26792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12441</TotalTime>
  <Words>670</Words>
  <Application>Microsoft Office PowerPoint</Application>
  <PresentationFormat>Ekran Gösterisi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Taşınmaz</cp:lastModifiedBy>
  <cp:revision>811</cp:revision>
  <cp:lastPrinted>2016-10-24T07:53:35Z</cp:lastPrinted>
  <dcterms:created xsi:type="dcterms:W3CDTF">2016-09-18T09:35:24Z</dcterms:created>
  <dcterms:modified xsi:type="dcterms:W3CDTF">2020-02-25T08:44:35Z</dcterms:modified>
</cp:coreProperties>
</file>