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60" r:id="rId5"/>
    <p:sldId id="258"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62"/>
  </p:normalViewPr>
  <p:slideViewPr>
    <p:cSldViewPr snapToGrid="0">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9F633F-5ED6-C249-AAF1-808A828518A5}"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2BEFA9-506D-F044-98C6-7DF2351D94E3}" type="slidenum">
              <a:rPr lang="tr-TR" smtClean="0"/>
              <a:t>‹#›</a:t>
            </a:fld>
            <a:endParaRPr lang="tr-TR"/>
          </a:p>
        </p:txBody>
      </p:sp>
    </p:spTree>
    <p:extLst>
      <p:ext uri="{BB962C8B-B14F-4D97-AF65-F5344CB8AC3E}">
        <p14:creationId xmlns:p14="http://schemas.microsoft.com/office/powerpoint/2010/main" val="2988652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F46DEC69-AEEB-CF41-8FA7-0D4D0AC1D544}"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3198712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CB73A0D-6415-4848-BDF7-7343076F0F2D}"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1716170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82F951D-F677-3842-80A3-68908D1DB413}"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2005463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9D78CE97-3045-5E41-8A6A-74F3EB827BBE}"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3218888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E8A5D3D7-6726-364D-BDC9-EA2B9101DE5A}"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187075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20D4676-B73B-074D-9B8E-D3CC55638C06}"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1912959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9F7A963-982A-B843-A54F-4664E0555C18}"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135557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9A2C87D-FA53-E14F-B898-BDECBBF68E78}"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458142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D96AD7D-E2A9-DC4C-A327-2DA0938FC51A}"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2375109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E37A95A-BE16-6542-8C62-82C64149945B}"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32711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CF6E47E0-5792-AA4C-A88A-828454C13C1B}"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85551E84-A012-4482-A358-AD2E780BD0A9}" type="slidenum">
              <a:rPr lang="tr-TR" smtClean="0"/>
              <a:t>‹#›</a:t>
            </a:fld>
            <a:endParaRPr lang="tr-TR"/>
          </a:p>
        </p:txBody>
      </p:sp>
    </p:spTree>
    <p:extLst>
      <p:ext uri="{BB962C8B-B14F-4D97-AF65-F5344CB8AC3E}">
        <p14:creationId xmlns:p14="http://schemas.microsoft.com/office/powerpoint/2010/main" val="101967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29C46-33BB-DE41-AF80-14A774F90668}"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551E84-A012-4482-A358-AD2E780BD0A9}" type="slidenum">
              <a:rPr lang="tr-TR" smtClean="0"/>
              <a:t>‹#›</a:t>
            </a:fld>
            <a:endParaRPr lang="tr-TR"/>
          </a:p>
        </p:txBody>
      </p:sp>
    </p:spTree>
    <p:extLst>
      <p:ext uri="{BB962C8B-B14F-4D97-AF65-F5344CB8AC3E}">
        <p14:creationId xmlns:p14="http://schemas.microsoft.com/office/powerpoint/2010/main" val="1614365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8dxh3lwdOF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7129" y="245659"/>
            <a:ext cx="10216487" cy="740344"/>
          </a:xfrm>
        </p:spPr>
        <p:txBody>
          <a:bodyPr>
            <a:normAutofit/>
          </a:bodyPr>
          <a:lstStyle/>
          <a:p>
            <a:pPr algn="ctr"/>
            <a:r>
              <a:rPr lang="tr-TR" sz="2800" b="1" dirty="0">
                <a:solidFill>
                  <a:srgbClr val="C00000"/>
                </a:solidFill>
                <a:latin typeface="+mn-lt"/>
              </a:rPr>
              <a:t>Alan Derinliği ve Mercekler</a:t>
            </a:r>
          </a:p>
        </p:txBody>
      </p:sp>
      <p:sp>
        <p:nvSpPr>
          <p:cNvPr id="3" name="İçerik Yer Tutucusu 2"/>
          <p:cNvSpPr>
            <a:spLocks noGrp="1"/>
          </p:cNvSpPr>
          <p:nvPr>
            <p:ph idx="1"/>
          </p:nvPr>
        </p:nvSpPr>
        <p:spPr>
          <a:xfrm>
            <a:off x="439568" y="986003"/>
            <a:ext cx="10631607" cy="4746056"/>
          </a:xfrm>
        </p:spPr>
        <p:txBody>
          <a:bodyPr>
            <a:normAutofit fontScale="70000" lnSpcReduction="20000"/>
          </a:bodyPr>
          <a:lstStyle/>
          <a:p>
            <a:pPr algn="just"/>
            <a:r>
              <a:rPr lang="tr-TR" dirty="0"/>
              <a:t>Bu derste bir önceki derste izlediğimiz filmden de yararlanarak mercekleri tartışacağız, alan derinliğini de bu derste göstereceğimiz film üzerinde konuşacağız. Ama önce</a:t>
            </a:r>
          </a:p>
          <a:p>
            <a:pPr marL="0" indent="0" algn="just">
              <a:buNone/>
            </a:pPr>
            <a:endParaRPr lang="tr-TR" b="1" dirty="0">
              <a:solidFill>
                <a:srgbClr val="C00000"/>
              </a:solidFill>
            </a:endParaRPr>
          </a:p>
          <a:p>
            <a:pPr marL="0" indent="0" algn="just">
              <a:buNone/>
            </a:pPr>
            <a:r>
              <a:rPr lang="tr-TR" b="1" dirty="0">
                <a:solidFill>
                  <a:srgbClr val="C00000"/>
                </a:solidFill>
              </a:rPr>
              <a:t>Anlatı Biçimi</a:t>
            </a:r>
            <a:endParaRPr lang="tr-TR" dirty="0"/>
          </a:p>
          <a:p>
            <a:pPr algn="just"/>
            <a:r>
              <a:rPr lang="tr-TR" dirty="0"/>
              <a:t>Olası anlatıların sayısı sınırsızdır. Tarihsel olarak kurmaca film yapımına genellikle anlatı biçiminin tek bir geleneği egemen olmuştur. bu egemen tarz, «klâsik anlatı ya da klâsik Hollywood sineması» olarak adlandırılır. Bu tarz, süresi, istikrarı ve etkili tarihi nedeniyle klâsiktir ve bu tarz en gelişkin biçimini Amerikan stüdyo filmlerinde edindiği için «</a:t>
            </a:r>
            <a:r>
              <a:rPr lang="tr-TR" dirty="0" err="1"/>
              <a:t>Hollywood»dur</a:t>
            </a:r>
            <a:r>
              <a:rPr lang="tr-TR" dirty="0"/>
              <a:t>. </a:t>
            </a:r>
          </a:p>
          <a:p>
            <a:pPr algn="just"/>
            <a:r>
              <a:rPr lang="tr-TR" dirty="0"/>
              <a:t>Bu anlatı, aksiyonun her şeyden önce </a:t>
            </a:r>
            <a:r>
              <a:rPr lang="tr-TR" i="1" dirty="0" err="1"/>
              <a:t>nedensel</a:t>
            </a:r>
            <a:r>
              <a:rPr lang="tr-TR" i="1" dirty="0"/>
              <a:t> failler</a:t>
            </a:r>
            <a:r>
              <a:rPr lang="tr-TR" dirty="0"/>
              <a:t> olarak </a:t>
            </a:r>
            <a:r>
              <a:rPr lang="tr-TR" i="1" dirty="0"/>
              <a:t>bireysel karakterler</a:t>
            </a:r>
            <a:r>
              <a:rPr lang="tr-TR" dirty="0"/>
              <a:t>den ortaya çıkacağı varsayımına dayanır. Doğal ve toplumsal nedenler de aksiyonu etkileyebilir ancak anlatı, merkezine kişisel psikolojik nedenleri alır.</a:t>
            </a:r>
          </a:p>
          <a:p>
            <a:pPr algn="just"/>
            <a:r>
              <a:rPr lang="tr-TR" dirty="0"/>
              <a:t>Genellikle bu tarz anlatıyı sürdüren şey bir karakterin </a:t>
            </a:r>
            <a:r>
              <a:rPr lang="tr-TR" i="1" dirty="0" err="1"/>
              <a:t>arzu</a:t>
            </a:r>
            <a:r>
              <a:rPr lang="tr-TR" dirty="0" err="1"/>
              <a:t>’sudur</a:t>
            </a:r>
            <a:r>
              <a:rPr lang="tr-TR" dirty="0"/>
              <a:t>. Arzu bir </a:t>
            </a:r>
            <a:r>
              <a:rPr lang="tr-TR" i="1" dirty="0"/>
              <a:t>hedefi</a:t>
            </a:r>
            <a:r>
              <a:rPr lang="tr-TR" dirty="0"/>
              <a:t> oluşturur ve anlatının gelişmesinin rotasının bu hedefe ulaşmayı içermesi kuvvetle muhtemeldir. </a:t>
            </a:r>
          </a:p>
          <a:p>
            <a:pPr algn="just"/>
            <a:endParaRPr lang="tr-TR" dirty="0"/>
          </a:p>
          <a:p>
            <a:pPr marL="0" indent="0" algn="just">
              <a:buNone/>
            </a:pPr>
            <a:r>
              <a:rPr lang="tr-TR" dirty="0"/>
              <a:t>(</a:t>
            </a:r>
            <a:r>
              <a:rPr lang="tr-TR" dirty="0" err="1"/>
              <a:t>Bordwell</a:t>
            </a:r>
            <a:r>
              <a:rPr lang="tr-TR" dirty="0"/>
              <a:t>, </a:t>
            </a:r>
            <a:r>
              <a:rPr lang="tr-TR" dirty="0" err="1"/>
              <a:t>Thompson</a:t>
            </a:r>
            <a:r>
              <a:rPr lang="tr-TR" dirty="0"/>
              <a:t>, 2011, s. 102-103).</a:t>
            </a:r>
          </a:p>
        </p:txBody>
      </p:sp>
      <p:sp>
        <p:nvSpPr>
          <p:cNvPr id="4" name="Alt Bilgi Yer Tutucusu 3">
            <a:extLst>
              <a:ext uri="{FF2B5EF4-FFF2-40B4-BE49-F238E27FC236}">
                <a16:creationId xmlns:a16="http://schemas.microsoft.com/office/drawing/2014/main" id="{0C7916EC-A851-FB4D-896F-F2994A0692E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37600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4427" y="136479"/>
            <a:ext cx="10243782" cy="887104"/>
          </a:xfrm>
        </p:spPr>
        <p:txBody>
          <a:bodyPr>
            <a:normAutofit/>
          </a:bodyPr>
          <a:lstStyle/>
          <a:p>
            <a:pPr algn="ctr"/>
            <a:r>
              <a:rPr lang="tr-TR" sz="2800" b="1" dirty="0">
                <a:solidFill>
                  <a:srgbClr val="C00000"/>
                </a:solidFill>
                <a:latin typeface="+mn-lt"/>
              </a:rPr>
              <a:t>Anlatı Biçimi</a:t>
            </a:r>
            <a:endParaRPr lang="tr-TR" sz="2800" dirty="0">
              <a:latin typeface="+mn-lt"/>
            </a:endParaRPr>
          </a:p>
        </p:txBody>
      </p:sp>
      <p:sp>
        <p:nvSpPr>
          <p:cNvPr id="3" name="İçerik Yer Tutucusu 2"/>
          <p:cNvSpPr>
            <a:spLocks noGrp="1"/>
          </p:cNvSpPr>
          <p:nvPr>
            <p:ph idx="1"/>
          </p:nvPr>
        </p:nvSpPr>
        <p:spPr>
          <a:xfrm>
            <a:off x="674427" y="1156885"/>
            <a:ext cx="10515600" cy="4351338"/>
          </a:xfrm>
        </p:spPr>
        <p:txBody>
          <a:bodyPr>
            <a:normAutofit fontScale="85000" lnSpcReduction="20000"/>
          </a:bodyPr>
          <a:lstStyle/>
          <a:p>
            <a:r>
              <a:rPr lang="tr-TR" dirty="0"/>
              <a:t>Hedefe ulaşma arzusu mevcut tek öge değildir, klâsik anlatıda karaktere engel oluşturan bir karşı güç de vardır. Kahraman hedefine ulaşabilmek için durumu değiştirmek zorundadır.</a:t>
            </a:r>
          </a:p>
          <a:p>
            <a:endParaRPr lang="tr-TR" dirty="0"/>
          </a:p>
          <a:p>
            <a:r>
              <a:rPr lang="tr-TR" dirty="0"/>
              <a:t>Neden ve sonuç değişimi ima eder. Karakterlerin özellikleri ve istekleri nedenlerin ve sonuçların güçlü bir kaynağıdır. Bazı anlatı filmlerinde ise başkarakter etkin değil edilgin olabilir. Bu nedenle yaygın da olsa etkin, hedefe yönelmiş kahraman her filmde ortaya çıkmayabilir. </a:t>
            </a:r>
          </a:p>
          <a:p>
            <a:endParaRPr lang="tr-TR" dirty="0"/>
          </a:p>
          <a:p>
            <a:r>
              <a:rPr lang="tr-TR" dirty="0"/>
              <a:t>Psikolojik etkenler anlatının diğer olaylarını yönlendirme eğilimi taşımaktadır. Zaman çoğu kez neden-sonuç zincirine tabi kılınır.</a:t>
            </a:r>
          </a:p>
          <a:p>
            <a:pPr marL="0" indent="0">
              <a:buNone/>
            </a:pPr>
            <a:endParaRPr lang="tr-TR" dirty="0"/>
          </a:p>
          <a:p>
            <a:pPr marL="0" indent="0">
              <a:buNone/>
            </a:pPr>
            <a:r>
              <a:rPr lang="en-US" dirty="0"/>
              <a:t>(</a:t>
            </a:r>
            <a:r>
              <a:rPr lang="en-US" dirty="0" err="1"/>
              <a:t>Bordwell</a:t>
            </a:r>
            <a:r>
              <a:rPr lang="en-US" dirty="0"/>
              <a:t>, Thompson, 2011, s. 102-103).</a:t>
            </a:r>
          </a:p>
          <a:p>
            <a:endParaRPr lang="tr-TR" dirty="0"/>
          </a:p>
          <a:p>
            <a:endParaRPr lang="tr-TR" dirty="0"/>
          </a:p>
          <a:p>
            <a:endParaRPr lang="tr-TR" dirty="0"/>
          </a:p>
        </p:txBody>
      </p:sp>
      <p:sp>
        <p:nvSpPr>
          <p:cNvPr id="4" name="Alt Bilgi Yer Tutucusu 3">
            <a:extLst>
              <a:ext uri="{FF2B5EF4-FFF2-40B4-BE49-F238E27FC236}">
                <a16:creationId xmlns:a16="http://schemas.microsoft.com/office/drawing/2014/main" id="{2E895598-AD4F-DA42-9289-3E306F700206}"/>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697479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74057"/>
            <a:ext cx="10325669" cy="822230"/>
          </a:xfrm>
        </p:spPr>
        <p:txBody>
          <a:bodyPr>
            <a:normAutofit/>
          </a:bodyPr>
          <a:lstStyle/>
          <a:p>
            <a:pPr algn="ctr"/>
            <a:r>
              <a:rPr lang="tr-TR" sz="2800" b="1" dirty="0">
                <a:solidFill>
                  <a:srgbClr val="C00000"/>
                </a:solidFill>
                <a:latin typeface="+mn-lt"/>
              </a:rPr>
              <a:t>Görüş Açıları (Perspektif)</a:t>
            </a:r>
          </a:p>
        </p:txBody>
      </p:sp>
      <p:sp>
        <p:nvSpPr>
          <p:cNvPr id="3" name="İçerik Yer Tutucusu 2"/>
          <p:cNvSpPr>
            <a:spLocks noGrp="1"/>
          </p:cNvSpPr>
          <p:nvPr>
            <p:ph idx="1"/>
          </p:nvPr>
        </p:nvSpPr>
        <p:spPr>
          <a:xfrm>
            <a:off x="743234" y="1115940"/>
            <a:ext cx="10515600" cy="4351338"/>
          </a:xfrm>
        </p:spPr>
        <p:txBody>
          <a:bodyPr>
            <a:normAutofit fontScale="92500" lnSpcReduction="20000"/>
          </a:bodyPr>
          <a:lstStyle/>
          <a:p>
            <a:pPr algn="just"/>
            <a:r>
              <a:rPr lang="tr-TR" dirty="0"/>
              <a:t>Bir fotoğraf makinesinin objektifi kabaca gözümüzün yaptığını yapar. sahneden ışıkları toplar ve görüntüyü oluşturmak için ışığı filmin düz yüzeyi üzerine aktarır. Göz ile objektif arasındaki farklılık objektifin değişebileceği ve her tür objektifin perspektifi farklı şekilde ifade edeceğidir (</a:t>
            </a:r>
            <a:r>
              <a:rPr lang="tr-TR" dirty="0" err="1"/>
              <a:t>Bordwell&amp;Thompson</a:t>
            </a:r>
            <a:r>
              <a:rPr lang="tr-TR" dirty="0"/>
              <a:t>, 2011, s. 173).</a:t>
            </a:r>
          </a:p>
          <a:p>
            <a:pPr algn="just"/>
            <a:endParaRPr lang="tr-TR" dirty="0"/>
          </a:p>
          <a:p>
            <a:pPr algn="just"/>
            <a:r>
              <a:rPr lang="tr-TR" dirty="0"/>
              <a:t>Üç temel objektif tipi vardır. Objektifler genelde odak uzaklıklarına göre sınıflandırılır, yani filmin düzleminden objektifin yüzeyine olan uzaklığa göre. 35 mm film kullanan kameralar için, normal objektifler genellikle 35 ile 50 mm arasındaki bir odak uzunluğuna sahiptir, en az düzeyde biçim bozumuna neden olur ve insanın gerçekliği algılama tarzına en yakın objektif tipidir. </a:t>
            </a:r>
          </a:p>
          <a:p>
            <a:pPr marL="0" indent="0" algn="just">
              <a:buNone/>
            </a:pPr>
            <a:r>
              <a:rPr lang="tr-TR" dirty="0"/>
              <a:t>								(Monaco, 2010, s. 79)</a:t>
            </a:r>
          </a:p>
        </p:txBody>
      </p:sp>
      <p:sp>
        <p:nvSpPr>
          <p:cNvPr id="4" name="Alt Bilgi Yer Tutucusu 3">
            <a:extLst>
              <a:ext uri="{FF2B5EF4-FFF2-40B4-BE49-F238E27FC236}">
                <a16:creationId xmlns:a16="http://schemas.microsoft.com/office/drawing/2014/main" id="{5C45185A-6A67-1842-8536-C38893182D5C}"/>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4035210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648"/>
            <a:ext cx="10352964" cy="1054243"/>
          </a:xfrm>
        </p:spPr>
        <p:txBody>
          <a:bodyPr>
            <a:normAutofit/>
          </a:bodyPr>
          <a:lstStyle/>
          <a:p>
            <a:pPr algn="ctr"/>
            <a:r>
              <a:rPr lang="tr-TR" sz="2800" b="1" dirty="0">
                <a:solidFill>
                  <a:srgbClr val="C00000"/>
                </a:solidFill>
                <a:latin typeface="+mn-lt"/>
              </a:rPr>
              <a:t>Perspektif üzerine etkileri temelinde üç objektif tipi:</a:t>
            </a:r>
          </a:p>
        </p:txBody>
      </p:sp>
      <p:sp>
        <p:nvSpPr>
          <p:cNvPr id="3" name="İçerik Yer Tutucusu 2"/>
          <p:cNvSpPr>
            <a:spLocks noGrp="1"/>
          </p:cNvSpPr>
          <p:nvPr>
            <p:ph idx="1"/>
          </p:nvPr>
        </p:nvSpPr>
        <p:spPr>
          <a:xfrm>
            <a:off x="756882" y="1040595"/>
            <a:ext cx="10515600" cy="4351338"/>
          </a:xfrm>
        </p:spPr>
        <p:txBody>
          <a:bodyPr>
            <a:normAutofit fontScale="85000" lnSpcReduction="10000"/>
          </a:bodyPr>
          <a:lstStyle/>
          <a:p>
            <a:r>
              <a:rPr lang="tr-TR" sz="2400" b="1" dirty="0"/>
              <a:t>1. Kısa Odaklı (Geniş-Açılı) Objektif: </a:t>
            </a:r>
            <a:r>
              <a:rPr lang="tr-TR" sz="2400" dirty="0"/>
              <a:t>Odak uzunluğu açısından 35mm’den daha kısa olan objektif geniş-açılı objektif olarak değerlendirilir. Sıkışık bir mekânda bulunan bir nesneyi mümkün olduğunca geniş görüntüleyebilmek için tercih edilir. Ancak geniş-açı objektifin aynı zamanda büyük ölçüde alan derinliği duyusunu öne çıkarma ve çizgisel algıyı bozma etkisi de vardır (Monaco, 2010, s. 80).</a:t>
            </a:r>
          </a:p>
          <a:p>
            <a:endParaRPr lang="tr-TR" sz="2400" dirty="0"/>
          </a:p>
          <a:p>
            <a:r>
              <a:rPr lang="tr-TR" sz="2400" b="1" dirty="0"/>
              <a:t>2. Orta Odaklı (Normal) Objektif: </a:t>
            </a:r>
            <a:r>
              <a:rPr lang="tr-TR" sz="2400" dirty="0"/>
              <a:t>Orta odaklı bir objektif 50mm’dir. Bu objektif göze çarpan bir perspektif bozulumundan kaçınmaya çalışır. Geniş açılı objektifteki eğme etkisine karşın bu tipte yatay ve dikey hatlar yine yatay ve dikey olarak görünür (</a:t>
            </a:r>
            <a:r>
              <a:rPr lang="tr-TR" sz="2400" dirty="0" err="1"/>
              <a:t>Bordwell</a:t>
            </a:r>
            <a:r>
              <a:rPr lang="tr-TR" sz="2400" dirty="0"/>
              <a:t> &amp; </a:t>
            </a:r>
            <a:r>
              <a:rPr lang="tr-TR" sz="2400" dirty="0" err="1"/>
              <a:t>Thompson</a:t>
            </a:r>
            <a:r>
              <a:rPr lang="tr-TR" sz="2400" dirty="0"/>
              <a:t>, 2011, s. 174).</a:t>
            </a:r>
          </a:p>
          <a:p>
            <a:endParaRPr lang="tr-TR" sz="2400" dirty="0"/>
          </a:p>
          <a:p>
            <a:r>
              <a:rPr lang="tr-TR" sz="2400" b="1" dirty="0"/>
              <a:t>3. Uzun Odaklı (teleobjektif) Objektif: </a:t>
            </a:r>
            <a:r>
              <a:rPr lang="tr-TR" sz="2400" dirty="0"/>
              <a:t>Tıpkı bir teleskop gibi, uzaktaki nesneleri büyütmek ya da yakınlaştırmak için kullanılır ve bu işlev en açık kullanım biçimdir. Çizgisel algılamayı bozmasa da zaman zaman alan derinliğini önleme etkisine de sahip olabilir. 60mm’den büyük objektiflerdir.</a:t>
            </a:r>
          </a:p>
          <a:p>
            <a:pPr marL="0" indent="0">
              <a:buNone/>
            </a:pPr>
            <a:r>
              <a:rPr lang="tr-TR" sz="2400" dirty="0"/>
              <a:t>								(Monaco, 2010, s. 80-81)</a:t>
            </a:r>
          </a:p>
        </p:txBody>
      </p:sp>
      <p:sp>
        <p:nvSpPr>
          <p:cNvPr id="4" name="Alt Bilgi Yer Tutucusu 3">
            <a:extLst>
              <a:ext uri="{FF2B5EF4-FFF2-40B4-BE49-F238E27FC236}">
                <a16:creationId xmlns:a16="http://schemas.microsoft.com/office/drawing/2014/main" id="{49B64AB4-8429-9945-AF10-1AEF7DAF953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724590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23789"/>
            <a:ext cx="10243782" cy="900753"/>
          </a:xfrm>
        </p:spPr>
        <p:txBody>
          <a:bodyPr>
            <a:normAutofit/>
          </a:bodyPr>
          <a:lstStyle/>
          <a:p>
            <a:pPr algn="ctr"/>
            <a:r>
              <a:rPr lang="tr-TR" sz="2800" b="1" dirty="0">
                <a:solidFill>
                  <a:srgbClr val="C00000"/>
                </a:solidFill>
                <a:latin typeface="+mn-lt"/>
              </a:rPr>
              <a:t>Alan Derinliği ve Odak</a:t>
            </a:r>
          </a:p>
        </p:txBody>
      </p:sp>
      <p:sp>
        <p:nvSpPr>
          <p:cNvPr id="3" name="İçerik Yer Tutucusu 2"/>
          <p:cNvSpPr>
            <a:spLocks noGrp="1"/>
          </p:cNvSpPr>
          <p:nvPr>
            <p:ph idx="1"/>
          </p:nvPr>
        </p:nvSpPr>
        <p:spPr>
          <a:xfrm>
            <a:off x="838200" y="1514547"/>
            <a:ext cx="10515600" cy="4351338"/>
          </a:xfrm>
        </p:spPr>
        <p:txBody>
          <a:bodyPr>
            <a:normAutofit fontScale="92500" lnSpcReduction="10000"/>
          </a:bodyPr>
          <a:lstStyle/>
          <a:p>
            <a:pPr algn="just"/>
            <a:r>
              <a:rPr lang="tr-TR" sz="2400" dirty="0"/>
              <a:t>Odak uzunluğu yalnızca biçim ve ölçeğin nasıl büyütüldüğünü ve bozuma uğratıldığını etkilemez. Aynı zamanda objektifin </a:t>
            </a:r>
            <a:r>
              <a:rPr lang="tr-TR" sz="2400" b="1" dirty="0"/>
              <a:t>alan</a:t>
            </a:r>
            <a:r>
              <a:rPr lang="tr-TR" sz="2400" dirty="0"/>
              <a:t> </a:t>
            </a:r>
            <a:r>
              <a:rPr lang="tr-TR" sz="2400" b="1" dirty="0"/>
              <a:t>derinliğini</a:t>
            </a:r>
            <a:r>
              <a:rPr lang="tr-TR" sz="2400" dirty="0"/>
              <a:t> de -içinde nesnelerin keskin </a:t>
            </a:r>
            <a:r>
              <a:rPr lang="tr-TR" sz="2400" b="1" dirty="0"/>
              <a:t>odak</a:t>
            </a:r>
            <a:r>
              <a:rPr lang="tr-TR" sz="2400" dirty="0"/>
              <a:t>ta görüntülenebildiği objektifin önündeki mesafeler alanını da- etkiler. Diğer her şey eşit olduğunda kısa odaklı (geniş-açılı) objektif, uzun odaklı (teleobjektif) objektife göre göreceli daha büyük bir alan derinliğine sahip olacaktır.</a:t>
            </a:r>
          </a:p>
          <a:p>
            <a:pPr algn="just"/>
            <a:r>
              <a:rPr lang="tr-TR" sz="2400" dirty="0"/>
              <a:t>Alan derinliği mizansenin hangi katmanlarının odakta olacağını belirleyen objektifle birlikte kameraya bağlıdır. Eğer alan derinliği perspektif ilişkilerini hangi düzlemin odakta olacağını belirleyerek kontrol ederse, yönetmen </a:t>
            </a:r>
            <a:r>
              <a:rPr lang="tr-TR" sz="2400" i="1" dirty="0"/>
              <a:t>seçimli</a:t>
            </a:r>
            <a:r>
              <a:rPr lang="tr-TR" sz="2400" dirty="0"/>
              <a:t> </a:t>
            </a:r>
            <a:r>
              <a:rPr lang="tr-TR" sz="2400" i="1" dirty="0"/>
              <a:t>odaklama</a:t>
            </a:r>
            <a:r>
              <a:rPr lang="tr-TR" sz="2400" dirty="0"/>
              <a:t> </a:t>
            </a:r>
            <a:r>
              <a:rPr lang="mr-IN" sz="2400" dirty="0"/>
              <a:t>–</a:t>
            </a:r>
            <a:r>
              <a:rPr lang="tr-TR" sz="2400" dirty="0"/>
              <a:t>yalnızca bir düzleme odaklanmayı ve diğer düzlemleri </a:t>
            </a:r>
            <a:r>
              <a:rPr lang="tr-TR" sz="2400" dirty="0" err="1"/>
              <a:t>flu</a:t>
            </a:r>
            <a:r>
              <a:rPr lang="tr-TR" sz="2400" dirty="0"/>
              <a:t> bırakmayı seçen- denen odağı seçebilir. </a:t>
            </a:r>
          </a:p>
          <a:p>
            <a:pPr algn="just"/>
            <a:r>
              <a:rPr lang="tr-TR" sz="2400" i="1" dirty="0"/>
              <a:t>Seçimli odaklama </a:t>
            </a:r>
            <a:r>
              <a:rPr lang="tr-TR" sz="2400" dirty="0"/>
              <a:t>normal olarak izleyicinin dikkatini bir nesneye ya da karaktere çeker. Bu teknik soyut kompozisyon etkileri için de kullanılabilir.</a:t>
            </a:r>
          </a:p>
          <a:p>
            <a:pPr marL="0" indent="0" algn="just">
              <a:buNone/>
            </a:pPr>
            <a:endParaRPr lang="tr-TR" sz="2400" i="1"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177-178)</a:t>
            </a:r>
          </a:p>
        </p:txBody>
      </p:sp>
      <p:sp>
        <p:nvSpPr>
          <p:cNvPr id="4" name="Alt Bilgi Yer Tutucusu 3">
            <a:extLst>
              <a:ext uri="{FF2B5EF4-FFF2-40B4-BE49-F238E27FC236}">
                <a16:creationId xmlns:a16="http://schemas.microsoft.com/office/drawing/2014/main" id="{A25F39A3-73C5-554A-BFAF-D7EA000E5B49}"/>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13143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234497"/>
            <a:ext cx="10515600" cy="1325563"/>
          </a:xfrm>
        </p:spPr>
        <p:txBody>
          <a:bodyPr>
            <a:normAutofit/>
          </a:bodyPr>
          <a:lstStyle/>
          <a:p>
            <a:pPr algn="ctr"/>
            <a:r>
              <a:rPr lang="tr-TR" sz="2800" b="1" dirty="0">
                <a:solidFill>
                  <a:srgbClr val="C00000"/>
                </a:solidFill>
                <a:latin typeface="+mn-lt"/>
              </a:rPr>
              <a:t>Derin Odak ve Odak Kaydırma</a:t>
            </a:r>
          </a:p>
        </p:txBody>
      </p:sp>
      <p:sp>
        <p:nvSpPr>
          <p:cNvPr id="3" name="İçerik Yer Tutucusu 2"/>
          <p:cNvSpPr>
            <a:spLocks noGrp="1"/>
          </p:cNvSpPr>
          <p:nvPr>
            <p:ph idx="1"/>
          </p:nvPr>
        </p:nvSpPr>
        <p:spPr>
          <a:xfrm>
            <a:off x="838200" y="1683121"/>
            <a:ext cx="10515600" cy="4351338"/>
          </a:xfrm>
        </p:spPr>
        <p:txBody>
          <a:bodyPr>
            <a:normAutofit fontScale="92500" lnSpcReduction="20000"/>
          </a:bodyPr>
          <a:lstStyle/>
          <a:p>
            <a:pPr algn="just"/>
            <a:r>
              <a:rPr lang="tr-TR" sz="2400" dirty="0"/>
              <a:t>1940’lı yıllar boyunca Hollywood’da kısmen </a:t>
            </a:r>
            <a:r>
              <a:rPr lang="tr-TR" sz="2400" i="1" dirty="0" err="1"/>
              <a:t>Citizen</a:t>
            </a:r>
            <a:r>
              <a:rPr lang="tr-TR" sz="2400" dirty="0"/>
              <a:t> </a:t>
            </a:r>
            <a:r>
              <a:rPr lang="tr-TR" sz="2400" i="1" dirty="0" err="1"/>
              <a:t>Kane</a:t>
            </a:r>
            <a:r>
              <a:rPr lang="tr-TR" sz="2400" dirty="0" err="1"/>
              <a:t>’in</a:t>
            </a:r>
            <a:r>
              <a:rPr lang="tr-TR" sz="2400" dirty="0"/>
              <a:t> etkisi sebebiyle yönetmenler daha fazla alan derinliği vermesi için daha hızlı film, daha kısa odaklı objektif ve daha yoğun ışık kullanmaya başladılar. </a:t>
            </a:r>
            <a:r>
              <a:rPr lang="tr-TR" sz="2400" i="1" dirty="0" err="1"/>
              <a:t>Citizen</a:t>
            </a:r>
            <a:r>
              <a:rPr lang="tr-TR" sz="2400" dirty="0"/>
              <a:t> </a:t>
            </a:r>
            <a:r>
              <a:rPr lang="tr-TR" sz="2400" i="1" dirty="0" err="1"/>
              <a:t>Kane</a:t>
            </a:r>
            <a:r>
              <a:rPr lang="tr-TR" sz="2400" dirty="0" err="1"/>
              <a:t>’deki</a:t>
            </a:r>
            <a:r>
              <a:rPr lang="tr-TR" sz="2400" dirty="0"/>
              <a:t> kontrat imzalama sahnesi ünlü bir örnektir. Bu uygulamaya </a:t>
            </a:r>
            <a:r>
              <a:rPr lang="tr-TR" sz="2400" b="1" dirty="0"/>
              <a:t>derin odak</a:t>
            </a:r>
            <a:r>
              <a:rPr lang="tr-TR" sz="2400" dirty="0"/>
              <a:t> denilir.</a:t>
            </a:r>
          </a:p>
          <a:p>
            <a:pPr algn="just"/>
            <a:endParaRPr lang="tr-TR" sz="2400" dirty="0"/>
          </a:p>
          <a:p>
            <a:pPr algn="just"/>
            <a:r>
              <a:rPr lang="tr-TR" sz="2400" dirty="0"/>
              <a:t>Derin odak sinematografi 1940’lar ve 1950’ler boyunca önemli bir stilistik seçenek haline geldi. Bu teknik çizgi filmlerde bile kullanıldı. 1970’lerde ve 1980’lerde derin odak sinematografi Spielberg ve De </a:t>
            </a:r>
            <a:r>
              <a:rPr lang="tr-TR" sz="2400" dirty="0" err="1"/>
              <a:t>Palma</a:t>
            </a:r>
            <a:r>
              <a:rPr lang="tr-TR" sz="2400" dirty="0"/>
              <a:t> filmlerinde yeniden canlandı. Günümüzde aşırı derin odak efektleri dijital olarak da başarılabilmektedir.</a:t>
            </a:r>
          </a:p>
          <a:p>
            <a:pPr algn="just"/>
            <a:endParaRPr lang="tr-TR" sz="2400" dirty="0"/>
          </a:p>
          <a:p>
            <a:pPr algn="just"/>
            <a:r>
              <a:rPr lang="tr-TR" sz="2400" dirty="0"/>
              <a:t>Yönetmen aynı zamanda film çekilirken </a:t>
            </a:r>
            <a:r>
              <a:rPr lang="tr-TR" sz="2400" b="1" dirty="0"/>
              <a:t>odağı</a:t>
            </a:r>
            <a:r>
              <a:rPr lang="tr-TR" sz="2400" dirty="0"/>
              <a:t> </a:t>
            </a:r>
            <a:r>
              <a:rPr lang="tr-TR" sz="2400" b="1" dirty="0"/>
              <a:t>kaydırma </a:t>
            </a:r>
            <a:r>
              <a:rPr lang="tr-TR" sz="2400" dirty="0"/>
              <a:t>yoluyla perspektifi ayarlama seçeneğine sahiptir. Bir çekim ön planda net bir şekilde görülen bir nesneyle ve </a:t>
            </a:r>
            <a:r>
              <a:rPr lang="tr-TR" sz="2400" dirty="0" err="1"/>
              <a:t>flu</a:t>
            </a:r>
            <a:r>
              <a:rPr lang="tr-TR" sz="2400" dirty="0"/>
              <a:t> arka planla, daha sonra da odak kaydırmayla başlayabilir, böylece arka plandaki ögeler tam odağa gelir ve ön plan </a:t>
            </a:r>
            <a:r>
              <a:rPr lang="tr-TR" sz="2400" dirty="0" err="1"/>
              <a:t>flulaşır</a:t>
            </a:r>
            <a:r>
              <a:rPr lang="tr-TR" sz="2400" dirty="0"/>
              <a:t>. </a:t>
            </a:r>
          </a:p>
          <a:p>
            <a:pPr marL="0" indent="0" algn="just">
              <a:buNone/>
            </a:pPr>
            <a:r>
              <a:rPr lang="tr-TR" sz="2400" dirty="0"/>
              <a:t>						(</a:t>
            </a:r>
            <a:r>
              <a:rPr lang="tr-TR" sz="2400" dirty="0" err="1"/>
              <a:t>Bordwell</a:t>
            </a:r>
            <a:r>
              <a:rPr lang="tr-TR" sz="2400" dirty="0"/>
              <a:t> &amp; </a:t>
            </a:r>
            <a:r>
              <a:rPr lang="tr-TR" sz="2400" dirty="0" err="1"/>
              <a:t>Thompson</a:t>
            </a:r>
            <a:r>
              <a:rPr lang="tr-TR" sz="2400" dirty="0"/>
              <a:t>, 2011, s. 178)</a:t>
            </a:r>
          </a:p>
          <a:p>
            <a:pPr marL="0" indent="0" algn="just">
              <a:buNone/>
            </a:pPr>
            <a:endParaRPr lang="tr-TR" sz="2400" b="1" dirty="0"/>
          </a:p>
        </p:txBody>
      </p:sp>
      <p:sp>
        <p:nvSpPr>
          <p:cNvPr id="4" name="Alt Bilgi Yer Tutucusu 3">
            <a:extLst>
              <a:ext uri="{FF2B5EF4-FFF2-40B4-BE49-F238E27FC236}">
                <a16:creationId xmlns:a16="http://schemas.microsoft.com/office/drawing/2014/main" id="{EB97DE14-9AB9-A94F-82D6-45E44AA7737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10940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Derste İzlenecek Film:</a:t>
            </a:r>
          </a:p>
        </p:txBody>
      </p:sp>
      <p:sp>
        <p:nvSpPr>
          <p:cNvPr id="3" name="İçerik Yer Tutucusu 2"/>
          <p:cNvSpPr>
            <a:spLocks noGrp="1"/>
          </p:cNvSpPr>
          <p:nvPr>
            <p:ph idx="1"/>
          </p:nvPr>
        </p:nvSpPr>
        <p:spPr>
          <a:xfrm>
            <a:off x="1016824" y="2110633"/>
            <a:ext cx="10158351" cy="2865128"/>
          </a:xfrm>
        </p:spPr>
        <p:txBody>
          <a:bodyPr>
            <a:normAutofit/>
          </a:bodyPr>
          <a:lstStyle/>
          <a:p>
            <a:r>
              <a:rPr lang="tr-TR" sz="2400" i="1" dirty="0" err="1"/>
              <a:t>Citizen</a:t>
            </a:r>
            <a:r>
              <a:rPr lang="tr-TR" sz="2400" dirty="0"/>
              <a:t> </a:t>
            </a:r>
            <a:r>
              <a:rPr lang="tr-TR" sz="2400" i="1" dirty="0" err="1"/>
              <a:t>Kane</a:t>
            </a:r>
            <a:r>
              <a:rPr lang="tr-TR" sz="2400" dirty="0"/>
              <a:t> / Yurttaş </a:t>
            </a:r>
            <a:r>
              <a:rPr lang="tr-TR" sz="2400" dirty="0" err="1"/>
              <a:t>Kane</a:t>
            </a:r>
            <a:r>
              <a:rPr lang="tr-TR" sz="2400" dirty="0"/>
              <a:t> (</a:t>
            </a:r>
            <a:r>
              <a:rPr lang="tr-TR" sz="2400" dirty="0" err="1"/>
              <a:t>Orson</a:t>
            </a:r>
            <a:r>
              <a:rPr lang="tr-TR" sz="2400" dirty="0"/>
              <a:t> </a:t>
            </a:r>
            <a:r>
              <a:rPr lang="tr-TR" sz="2400" dirty="0" err="1"/>
              <a:t>Welles</a:t>
            </a:r>
            <a:r>
              <a:rPr lang="tr-TR" sz="2400" dirty="0"/>
              <a:t>, 1941).</a:t>
            </a:r>
          </a:p>
          <a:p>
            <a:endParaRPr lang="tr-TR" sz="2400" dirty="0"/>
          </a:p>
          <a:p>
            <a:endParaRPr lang="tr-TR" sz="2400" dirty="0"/>
          </a:p>
          <a:p>
            <a:r>
              <a:rPr lang="tr-TR" sz="2400" dirty="0">
                <a:hlinkClick r:id="rId2"/>
              </a:rPr>
              <a:t>https://www.youtube.com/watch?v=8dxh3lwdOFw</a:t>
            </a:r>
            <a:endParaRPr lang="tr-TR" sz="2400" dirty="0"/>
          </a:p>
        </p:txBody>
      </p:sp>
      <p:sp>
        <p:nvSpPr>
          <p:cNvPr id="4" name="Alt Bilgi Yer Tutucusu 3">
            <a:extLst>
              <a:ext uri="{FF2B5EF4-FFF2-40B4-BE49-F238E27FC236}">
                <a16:creationId xmlns:a16="http://schemas.microsoft.com/office/drawing/2014/main" id="{19294417-3749-254E-BC2B-B28C44D43C6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103658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199" y="590757"/>
            <a:ext cx="10515600" cy="1325563"/>
          </a:xfrm>
        </p:spPr>
        <p:txBody>
          <a:bodyPr>
            <a:normAutofit/>
          </a:bodyPr>
          <a:lstStyle/>
          <a:p>
            <a:pPr algn="ctr"/>
            <a:r>
              <a:rPr lang="tr-TR" sz="2800" b="1" u="sng" dirty="0">
                <a:solidFill>
                  <a:srgbClr val="C00000"/>
                </a:solidFill>
                <a:latin typeface="+mn-lt"/>
                <a:cs typeface="Times New Roman" panose="02020603050405020304" pitchFamily="18" charset="0"/>
              </a:rPr>
              <a:t>Bu ders için okunacak kaynaklar (kaynakların tam künyesi ilk dersin içinde bulunmaktadır):</a:t>
            </a:r>
            <a:endParaRPr lang="tr-TR" sz="2800" b="1" dirty="0">
              <a:solidFill>
                <a:srgbClr val="C00000"/>
              </a:solidFill>
              <a:latin typeface="+mn-lt"/>
            </a:endParaRPr>
          </a:p>
        </p:txBody>
      </p:sp>
      <p:sp>
        <p:nvSpPr>
          <p:cNvPr id="3" name="İçerik Yer Tutucusu 2"/>
          <p:cNvSpPr>
            <a:spLocks noGrp="1"/>
          </p:cNvSpPr>
          <p:nvPr>
            <p:ph idx="1"/>
          </p:nvPr>
        </p:nvSpPr>
        <p:spPr>
          <a:xfrm>
            <a:off x="1040575" y="2253136"/>
            <a:ext cx="10110849" cy="2983881"/>
          </a:xfrm>
        </p:spPr>
        <p:txBody>
          <a:bodyPr>
            <a:normAutofit fontScale="92500" lnSpcReduction="20000"/>
          </a:bodyPr>
          <a:lstStyle/>
          <a:p>
            <a:r>
              <a:rPr lang="tr-TR" sz="2400" i="1" dirty="0"/>
              <a:t>Film Sanatı </a:t>
            </a:r>
            <a:r>
              <a:rPr lang="tr-TR" sz="2400" dirty="0"/>
              <a:t>kitabından </a:t>
            </a:r>
            <a:r>
              <a:rPr lang="tr-TR" sz="2400" i="1" dirty="0" err="1"/>
              <a:t>Citizen</a:t>
            </a:r>
            <a:r>
              <a:rPr lang="tr-TR" sz="2400" i="1" dirty="0"/>
              <a:t> </a:t>
            </a:r>
            <a:r>
              <a:rPr lang="tr-TR" sz="2400" i="1" dirty="0" err="1"/>
              <a:t>Kane</a:t>
            </a:r>
            <a:r>
              <a:rPr lang="tr-TR" sz="2400" dirty="0" err="1"/>
              <a:t>’deki</a:t>
            </a:r>
            <a:r>
              <a:rPr lang="tr-TR" sz="2400" dirty="0"/>
              <a:t> Anlatı Biçimi s. 102-114.</a:t>
            </a:r>
          </a:p>
          <a:p>
            <a:pPr marL="0" indent="0">
              <a:buNone/>
            </a:pPr>
            <a:endParaRPr lang="tr-TR" dirty="0"/>
          </a:p>
          <a:p>
            <a:r>
              <a:rPr lang="tr-TR" sz="2400" dirty="0"/>
              <a:t>Film </a:t>
            </a:r>
            <a:r>
              <a:rPr lang="tr-TR" sz="2400" dirty="0" err="1"/>
              <a:t>Sanatı’ndan</a:t>
            </a:r>
            <a:r>
              <a:rPr lang="tr-TR" sz="2400" dirty="0"/>
              <a:t> Perspektif s. 173-183. </a:t>
            </a:r>
          </a:p>
          <a:p>
            <a:pPr marL="0" indent="0">
              <a:buNone/>
            </a:pPr>
            <a:endParaRPr lang="tr-TR" dirty="0"/>
          </a:p>
          <a:p>
            <a:r>
              <a:rPr lang="tr-TR" sz="2400" dirty="0" err="1"/>
              <a:t>Özön’ün</a:t>
            </a:r>
            <a:r>
              <a:rPr lang="tr-TR" sz="2400" dirty="0"/>
              <a:t> ilgili makalesi.</a:t>
            </a:r>
          </a:p>
          <a:p>
            <a:endParaRPr lang="tr-TR" sz="2400" dirty="0"/>
          </a:p>
          <a:p>
            <a:r>
              <a:rPr lang="tr-TR" sz="2400" dirty="0"/>
              <a:t>Ayrıca Monaco’ya bakılabilir: </a:t>
            </a:r>
            <a:r>
              <a:rPr lang="tr-TR" sz="2400" i="1" dirty="0"/>
              <a:t>Bir Film Nasıl Okunur </a:t>
            </a:r>
            <a:r>
              <a:rPr lang="tr-TR" sz="2400" dirty="0"/>
              <a:t>(Çev. E. Yılmaz), 2001, İstanbul: Oğlak. </a:t>
            </a:r>
          </a:p>
        </p:txBody>
      </p:sp>
      <p:sp>
        <p:nvSpPr>
          <p:cNvPr id="4" name="Alt Bilgi Yer Tutucusu 3">
            <a:extLst>
              <a:ext uri="{FF2B5EF4-FFF2-40B4-BE49-F238E27FC236}">
                <a16:creationId xmlns:a16="http://schemas.microsoft.com/office/drawing/2014/main" id="{0D27CF38-B075-8847-91FE-137DD5929DE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49300714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5555</TotalTime>
  <Words>1055</Words>
  <Application>Microsoft Macintosh PowerPoint</Application>
  <PresentationFormat>Geniş ekran</PresentationFormat>
  <Paragraphs>64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Alan Derinliği ve Mercekler</vt:lpstr>
      <vt:lpstr>Anlatı Biçimi</vt:lpstr>
      <vt:lpstr>Görüş Açıları (Perspektif)</vt:lpstr>
      <vt:lpstr>Perspektif üzerine etkileri temelinde üç objektif tipi:</vt:lpstr>
      <vt:lpstr>Alan Derinliği ve Odak</vt:lpstr>
      <vt:lpstr>Derin Odak ve Odak Kaydırma</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Alan Derinliği</dc:title>
  <dc:creator>Pc</dc:creator>
  <cp:lastModifiedBy>Microsoft Office User</cp:lastModifiedBy>
  <cp:revision>15</cp:revision>
  <dcterms:created xsi:type="dcterms:W3CDTF">2020-01-06T16:50:08Z</dcterms:created>
  <dcterms:modified xsi:type="dcterms:W3CDTF">2020-03-23T09:55:09Z</dcterms:modified>
</cp:coreProperties>
</file>