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303" r:id="rId8"/>
    <p:sldId id="304" r:id="rId9"/>
    <p:sldId id="305" r:id="rId10"/>
    <p:sldId id="306" r:id="rId11"/>
    <p:sldId id="307" r:id="rId12"/>
    <p:sldId id="308" r:id="rId13"/>
    <p:sldId id="309" r:id="rId14"/>
    <p:sldId id="310"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81" r:id="rId33"/>
    <p:sldId id="279" r:id="rId34"/>
    <p:sldId id="280"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notsehri.com/renk-cemberi-28042/" TargetMode="External"/><Relationship Id="rId2" Type="http://schemas.openxmlformats.org/officeDocument/2006/relationships/hyperlink" Target="http://www.birdunyabilgi.org/renk-nedir" TargetMode="External"/><Relationship Id="rId1" Type="http://schemas.openxmlformats.org/officeDocument/2006/relationships/slideLayout" Target="../slideLayouts/slideLayout2.xml"/><Relationship Id="rId6" Type="http://schemas.openxmlformats.org/officeDocument/2006/relationships/hyperlink" Target="http://www.megep.meb.gov.tr/" TargetMode="External"/><Relationship Id="rId5" Type="http://schemas.openxmlformats.org/officeDocument/2006/relationships/hyperlink" Target="https://sumeyratas.wordpress.com/renk-cemberi/" TargetMode="External"/><Relationship Id="rId4" Type="http://schemas.openxmlformats.org/officeDocument/2006/relationships/hyperlink" Target="http://www.hakkinda-bilgi-nedir.com/renk-ile-ilgili-bilgi-nedir+renk-ile-ilgili-bilgi-hakkinda-bilg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42E1E2-870C-4756-8936-6AA20CAED55F}"/>
              </a:ext>
            </a:extLst>
          </p:cNvPr>
          <p:cNvSpPr>
            <a:spLocks noGrp="1"/>
          </p:cNvSpPr>
          <p:nvPr>
            <p:ph type="subTitle" idx="1"/>
          </p:nvPr>
        </p:nvSpPr>
        <p:spPr>
          <a:xfrm>
            <a:off x="4258491" y="2626361"/>
            <a:ext cx="2534195" cy="1057364"/>
          </a:xfrm>
        </p:spPr>
        <p:txBody>
          <a:bodyPr>
            <a:normAutofit/>
          </a:bodyPr>
          <a:lstStyle/>
          <a:p>
            <a:r>
              <a:rPr lang="tr-TR" sz="6000" dirty="0" smtClean="0">
                <a:solidFill>
                  <a:srgbClr val="C00000"/>
                </a:solidFill>
              </a:rPr>
              <a:t>RENK </a:t>
            </a:r>
            <a:endParaRPr lang="tr-TR" dirty="0">
              <a:solidFill>
                <a:srgbClr val="0070C0"/>
              </a:solidFill>
            </a:endParaRPr>
          </a:p>
        </p:txBody>
      </p:sp>
    </p:spTree>
    <p:extLst>
      <p:ext uri="{BB962C8B-B14F-4D97-AF65-F5344CB8AC3E}">
        <p14:creationId xmlns:p14="http://schemas.microsoft.com/office/powerpoint/2010/main" val="241475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9E279-D0CF-42D4-B4E4-CB7FD2F166E9}"/>
              </a:ext>
            </a:extLst>
          </p:cNvPr>
          <p:cNvPicPr>
            <a:picLocks noChangeAspect="1"/>
          </p:cNvPicPr>
          <p:nvPr/>
        </p:nvPicPr>
        <p:blipFill rotWithShape="1">
          <a:blip r:embed="rId2"/>
          <a:srcRect l="-8451" t="-4220" r="-10396" b="-14626"/>
          <a:stretch/>
        </p:blipFill>
        <p:spPr>
          <a:xfrm>
            <a:off x="614875" y="196948"/>
            <a:ext cx="10287000" cy="6858000"/>
          </a:xfrm>
          <a:prstGeom prst="rect">
            <a:avLst/>
          </a:prstGeom>
        </p:spPr>
      </p:pic>
    </p:spTree>
    <p:extLst>
      <p:ext uri="{BB962C8B-B14F-4D97-AF65-F5344CB8AC3E}">
        <p14:creationId xmlns:p14="http://schemas.microsoft.com/office/powerpoint/2010/main" val="257371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065FA-7045-4F68-86FD-6EDF12F972F6}"/>
              </a:ext>
            </a:extLst>
          </p:cNvPr>
          <p:cNvSpPr/>
          <p:nvPr/>
        </p:nvSpPr>
        <p:spPr>
          <a:xfrm>
            <a:off x="1725637" y="393896"/>
            <a:ext cx="6743114" cy="6001643"/>
          </a:xfrm>
          <a:prstGeom prst="rect">
            <a:avLst/>
          </a:prstGeom>
        </p:spPr>
        <p:txBody>
          <a:bodyPr wrap="square">
            <a:spAutoFit/>
          </a:bodyPr>
          <a:lstStyle/>
          <a:p>
            <a:r>
              <a:rPr lang="tr-TR" sz="2400" b="1" i="1" dirty="0">
                <a:latin typeface="Open Sans"/>
              </a:rPr>
              <a:t>Tekstilde Renkler Nereden ve Nasıl Bulunur?</a:t>
            </a:r>
            <a:endParaRPr lang="tr-TR" sz="2400" dirty="0">
              <a:latin typeface="Open Sans"/>
            </a:endParaRPr>
          </a:p>
          <a:p>
            <a:r>
              <a:rPr lang="tr-TR" sz="2400" dirty="0">
                <a:latin typeface="Open Sans"/>
              </a:rPr>
              <a:t>Birçok renk şeması ve bilgisayar destekli kartelalar, </a:t>
            </a:r>
            <a:r>
              <a:rPr lang="tr-TR" sz="2400" i="1" dirty="0">
                <a:latin typeface="Open Sans"/>
              </a:rPr>
              <a:t>tekstilde renkler</a:t>
            </a:r>
            <a:r>
              <a:rPr lang="tr-TR" sz="2400" dirty="0">
                <a:latin typeface="Open Sans"/>
              </a:rPr>
              <a:t> hakkında seçim yapmayı kolaylaştırır. Ancak bunun dışında renk seçimi yapmak için birçok farklı yöntem kullanılır.</a:t>
            </a:r>
          </a:p>
          <a:p>
            <a:r>
              <a:rPr lang="tr-TR" sz="2400" dirty="0">
                <a:latin typeface="Open Sans"/>
              </a:rPr>
              <a:t>Tekstil ürünlerinde kullanılan renkler genelde birbirlerinden kopya edildiğinden dolayı özgünlüğün korunması biraz zordur. Ancak baskı yapılacak olan makineye göre bu renklerin birebir aynı olması durumu da sağlanabilir.</a:t>
            </a:r>
          </a:p>
          <a:p>
            <a:r>
              <a:rPr lang="tr-TR" sz="2400" dirty="0">
                <a:latin typeface="Open Sans"/>
              </a:rPr>
              <a:t>Bilgisayar üzerinden renk bulmak ise çok daha kolaydır. Renk seçici sayesinde beğendiğiniz bir rengin CMYK kodunu kolay bir şekilde öğrenebilirsiniz. Bu iş biraz hırsızlıkmış gibi gelebilir, ancak günümüzde buna bilgi paylaşımı ve kolaylık adı verilmektedir.</a:t>
            </a:r>
            <a:endParaRPr lang="tr-TR" sz="2400" b="0" i="0" dirty="0">
              <a:effectLst/>
              <a:latin typeface="Open Sans"/>
            </a:endParaRPr>
          </a:p>
        </p:txBody>
      </p:sp>
    </p:spTree>
    <p:extLst>
      <p:ext uri="{BB962C8B-B14F-4D97-AF65-F5344CB8AC3E}">
        <p14:creationId xmlns:p14="http://schemas.microsoft.com/office/powerpoint/2010/main" val="165215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38F3A-4E83-4CC0-B189-2ACD4F2FEF62}"/>
              </a:ext>
            </a:extLst>
          </p:cNvPr>
          <p:cNvSpPr/>
          <p:nvPr/>
        </p:nvSpPr>
        <p:spPr>
          <a:xfrm>
            <a:off x="1388012" y="489416"/>
            <a:ext cx="7755988" cy="5632311"/>
          </a:xfrm>
          <a:prstGeom prst="rect">
            <a:avLst/>
          </a:prstGeom>
        </p:spPr>
        <p:txBody>
          <a:bodyPr wrap="square">
            <a:spAutoFit/>
          </a:bodyPr>
          <a:lstStyle/>
          <a:p>
            <a:r>
              <a:rPr lang="tr-TR" sz="2400" b="1" i="1" dirty="0">
                <a:latin typeface="Open Sans"/>
              </a:rPr>
              <a:t>Renk Kombinasyonu Oluşturma Yöntemleri</a:t>
            </a:r>
            <a:endParaRPr lang="tr-TR" sz="2400" dirty="0">
              <a:latin typeface="Open Sans"/>
            </a:endParaRPr>
          </a:p>
          <a:p>
            <a:r>
              <a:rPr lang="tr-TR" sz="2400" dirty="0">
                <a:latin typeface="Open Sans"/>
              </a:rPr>
              <a:t>Eğer elde örnek bir tasarım varsa bunun benzer renklerinin seçilmesiyle kombinasyonların oluşturulmasına başlanır. Renkler sıcak, soğuk ve nötr olarak kategorize edilirler ve bu nedenle renklendirme aşamasında tüm kombinasyonlar ayrı olarak oluşturur.</a:t>
            </a:r>
          </a:p>
          <a:p>
            <a:r>
              <a:rPr lang="tr-TR" sz="2400" dirty="0">
                <a:latin typeface="Open Sans"/>
              </a:rPr>
              <a:t>Renk seçiminde tasarımcı tekstil üreticisi farklı tonları ve matlıkları ayırt edebilir. Ancak müşterinin her zaman bu yeteneği yoktur. Her rengin orijinal tasarımlardakinin aynısı olması gerekir. Baskılı kumaşın diğer kumaşlar ve renklerle uyum içinde olması gerekmektedir.</a:t>
            </a:r>
          </a:p>
          <a:p>
            <a:r>
              <a:rPr lang="tr-TR" sz="2400" dirty="0">
                <a:latin typeface="Open Sans"/>
              </a:rPr>
              <a:t>Bazı tasarımlarda tek bir rengin farklı tonları kullanılırken, bazı tasarımlarda ise zıt renkler kullanılmaktadır. Bu nedenle renk düzeninden uzaklaşıp yakınlaştıkça farklı tasarımlar ortaya çıkar.</a:t>
            </a:r>
            <a:endParaRPr lang="tr-TR" sz="2400" b="0" i="0" dirty="0">
              <a:effectLst/>
              <a:latin typeface="Open Sans"/>
            </a:endParaRPr>
          </a:p>
        </p:txBody>
      </p:sp>
    </p:spTree>
    <p:extLst>
      <p:ext uri="{BB962C8B-B14F-4D97-AF65-F5344CB8AC3E}">
        <p14:creationId xmlns:p14="http://schemas.microsoft.com/office/powerpoint/2010/main" val="406697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152852-05D9-41BB-A740-2C76F8D03507}"/>
              </a:ext>
            </a:extLst>
          </p:cNvPr>
          <p:cNvPicPr>
            <a:picLocks noChangeAspect="1"/>
          </p:cNvPicPr>
          <p:nvPr/>
        </p:nvPicPr>
        <p:blipFill>
          <a:blip r:embed="rId2"/>
          <a:stretch>
            <a:fillRect/>
          </a:stretch>
        </p:blipFill>
        <p:spPr>
          <a:xfrm>
            <a:off x="994117" y="1133035"/>
            <a:ext cx="9753600" cy="5028614"/>
          </a:xfrm>
          <a:prstGeom prst="rect">
            <a:avLst/>
          </a:prstGeom>
        </p:spPr>
      </p:pic>
    </p:spTree>
    <p:extLst>
      <p:ext uri="{BB962C8B-B14F-4D97-AF65-F5344CB8AC3E}">
        <p14:creationId xmlns:p14="http://schemas.microsoft.com/office/powerpoint/2010/main" val="4169389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2C89E4-907F-43C5-9CB6-4D22C37F5BEE}"/>
              </a:ext>
            </a:extLst>
          </p:cNvPr>
          <p:cNvSpPr/>
          <p:nvPr/>
        </p:nvSpPr>
        <p:spPr>
          <a:xfrm>
            <a:off x="1683434" y="740456"/>
            <a:ext cx="6096000" cy="6001643"/>
          </a:xfrm>
          <a:prstGeom prst="rect">
            <a:avLst/>
          </a:prstGeom>
        </p:spPr>
        <p:txBody>
          <a:bodyPr>
            <a:spAutoFit/>
          </a:bodyPr>
          <a:lstStyle/>
          <a:p>
            <a:r>
              <a:rPr lang="tr-TR" sz="2400" b="1" i="1" dirty="0">
                <a:latin typeface="Open Sans"/>
              </a:rPr>
              <a:t>Tekstilde Renklendirme-Boyama</a:t>
            </a:r>
            <a:endParaRPr lang="tr-TR" sz="2400" dirty="0">
              <a:latin typeface="Open Sans"/>
            </a:endParaRPr>
          </a:p>
          <a:p>
            <a:r>
              <a:rPr lang="tr-TR" sz="2400" dirty="0">
                <a:latin typeface="Open Sans"/>
              </a:rPr>
              <a:t>Tekstilde kumaşın daha ilgi çekici görünmesi için renklendirme yapılır. Genelde baskı ve boyama şeklinde yapılan renklendirme, birçok farklı teknikle kumaşa siner. Bunlar:</a:t>
            </a:r>
          </a:p>
          <a:p>
            <a:pPr>
              <a:buFont typeface="Arial" panose="020B0604020202020204" pitchFamily="34" charset="0"/>
              <a:buChar char="•"/>
            </a:pPr>
            <a:r>
              <a:rPr lang="tr-TR" sz="2400" dirty="0">
                <a:latin typeface="Open Sans"/>
              </a:rPr>
              <a:t>Eriyik ya da çözeltide boyama,</a:t>
            </a:r>
          </a:p>
          <a:p>
            <a:pPr>
              <a:buFont typeface="Arial" panose="020B0604020202020204" pitchFamily="34" charset="0"/>
              <a:buChar char="•"/>
            </a:pPr>
            <a:r>
              <a:rPr lang="tr-TR" sz="2400" dirty="0">
                <a:latin typeface="Open Sans"/>
              </a:rPr>
              <a:t>Elyaf halindeyken boyama,</a:t>
            </a:r>
          </a:p>
          <a:p>
            <a:pPr>
              <a:buFont typeface="Arial" panose="020B0604020202020204" pitchFamily="34" charset="0"/>
              <a:buChar char="•"/>
            </a:pPr>
            <a:r>
              <a:rPr lang="tr-TR" sz="2400" dirty="0">
                <a:latin typeface="Open Sans"/>
              </a:rPr>
              <a:t>Tops ve tow boyama,</a:t>
            </a:r>
          </a:p>
          <a:p>
            <a:pPr>
              <a:buFont typeface="Arial" panose="020B0604020202020204" pitchFamily="34" charset="0"/>
              <a:buChar char="•"/>
            </a:pPr>
            <a:r>
              <a:rPr lang="tr-TR" sz="2400" dirty="0">
                <a:latin typeface="Open Sans"/>
              </a:rPr>
              <a:t>İplik boyama,</a:t>
            </a:r>
          </a:p>
          <a:p>
            <a:pPr>
              <a:buFont typeface="Arial" panose="020B0604020202020204" pitchFamily="34" charset="0"/>
              <a:buChar char="•"/>
            </a:pPr>
            <a:r>
              <a:rPr lang="tr-TR" sz="2400" dirty="0">
                <a:latin typeface="Open Sans"/>
              </a:rPr>
              <a:t>Kumaş boyama,</a:t>
            </a:r>
          </a:p>
          <a:p>
            <a:pPr>
              <a:buFont typeface="Arial" panose="020B0604020202020204" pitchFamily="34" charset="0"/>
              <a:buChar char="•"/>
            </a:pPr>
            <a:r>
              <a:rPr lang="tr-TR" sz="2400" dirty="0">
                <a:latin typeface="Open Sans"/>
              </a:rPr>
              <a:t>Parça boyama şeklinde olur.</a:t>
            </a:r>
          </a:p>
          <a:p>
            <a:r>
              <a:rPr lang="tr-TR" sz="2400" dirty="0">
                <a:latin typeface="Open Sans"/>
              </a:rPr>
              <a:t>Renk tekstil materyaline aktarılırken, çektirme, emdirme ve elyaf çekim eriyiğinde boyanmaktadır.</a:t>
            </a:r>
          </a:p>
          <a:p>
            <a:r>
              <a:rPr lang="tr-TR" sz="2400" dirty="0">
                <a:latin typeface="Open Sans"/>
              </a:rPr>
              <a:t> </a:t>
            </a:r>
            <a:endParaRPr lang="tr-TR" sz="2400" b="0" i="0" dirty="0">
              <a:effectLst/>
              <a:latin typeface="Open Sans"/>
            </a:endParaRPr>
          </a:p>
        </p:txBody>
      </p:sp>
    </p:spTree>
    <p:extLst>
      <p:ext uri="{BB962C8B-B14F-4D97-AF65-F5344CB8AC3E}">
        <p14:creationId xmlns:p14="http://schemas.microsoft.com/office/powerpoint/2010/main" val="302364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98B60-9C45-4F28-9A10-E8D76392BD62}"/>
              </a:ext>
            </a:extLst>
          </p:cNvPr>
          <p:cNvSpPr/>
          <p:nvPr/>
        </p:nvSpPr>
        <p:spPr>
          <a:xfrm>
            <a:off x="604909" y="503263"/>
            <a:ext cx="10578905" cy="6128729"/>
          </a:xfrm>
          <a:prstGeom prst="rect">
            <a:avLst/>
          </a:prstGeom>
        </p:spPr>
        <p:txBody>
          <a:bodyPr wrap="square">
            <a:spAutoFit/>
          </a:bodyPr>
          <a:lstStyle/>
          <a:p>
            <a:pPr>
              <a:lnSpc>
                <a:spcPct val="107000"/>
              </a:lnSpc>
              <a:spcBef>
                <a:spcPts val="500"/>
              </a:spcBef>
              <a:spcAft>
                <a:spcPts val="5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Gözün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Rengi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Algılaması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gelişmiş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organ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gözdür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bölümü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retina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bilim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çevrelerince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beynin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uzantısı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değerlendirilir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Aynı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zamanda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optik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organdır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Bir dizi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karmaşık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işlemden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geçirilen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uyarım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belirtilerek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sağlanmış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aşamalarını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aşağıdaki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sıralayabiliriz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nesneler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fizyolojik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yapısı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tamamlanan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uyarım</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Nesneler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önemli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elemanı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ışıktır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çok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ihtiyaç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duyarız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Bazen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bile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yeterli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olurken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görüntüyü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elde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edebilmemiz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fazla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gücüne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ihtiyaç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duyarız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sağlayan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uyarımlarını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belirli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işlemlerden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geçirerek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algılamayı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sağlar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değerlendiren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temel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sistem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deyimini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kullanabiliriz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98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A5776D-F431-4565-9876-92F45C4CCB10}"/>
              </a:ext>
            </a:extLst>
          </p:cNvPr>
          <p:cNvSpPr/>
          <p:nvPr/>
        </p:nvSpPr>
        <p:spPr>
          <a:xfrm>
            <a:off x="1575580" y="581602"/>
            <a:ext cx="9566032" cy="6799810"/>
          </a:xfrm>
          <a:prstGeom prst="rect">
            <a:avLst/>
          </a:prstGeom>
        </p:spPr>
        <p:txBody>
          <a:bodyPr wrap="square">
            <a:spAutoFit/>
          </a:bodyPr>
          <a:lstStyle/>
          <a:p>
            <a:pPr>
              <a:lnSpc>
                <a:spcPct val="107000"/>
              </a:lnSpc>
              <a:spcBef>
                <a:spcPts val="500"/>
              </a:spcBef>
              <a:spcAft>
                <a:spcPts val="5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algılama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uyarımının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karmaşık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işlemler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değerlendirilmesidir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duyarlı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alıcı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tabakanın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varlığı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esastır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bebeği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küçülüp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büyüyerek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alımını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ayarlar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uyumlarını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toplayan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lifleri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tüm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uyarımları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düzenleyerek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siniri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denilen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ileticiyle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gönderir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bütün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veriler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normal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işleyişle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değerlendirilir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Sonucunda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oluşan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algılamadır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fizyolojik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yapısı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gelişmiş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organlardan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demiştik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Küreye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benzeyen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yapısını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dikkate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aldığımızda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kafatasının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içerisinde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çok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özel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yerleşim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mimarisi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gelmiştir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kasları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sıkı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bağlantı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içindedir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kapakları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birçok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fonksiyonunun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sıra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koruyucu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özelliktedir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t> </a:t>
            </a:r>
            <a:endParaRPr lang="tr-TR" dirty="0"/>
          </a:p>
          <a:p>
            <a:pPr>
              <a:lnSpc>
                <a:spcPct val="107000"/>
              </a:lnSpc>
              <a:spcBef>
                <a:spcPts val="500"/>
              </a:spcBef>
              <a:spcAft>
                <a:spcPts val="500"/>
              </a:spcAft>
            </a:pPr>
            <a:r>
              <a:rPr lang="en-US" sz="2400" dirty="0"/>
              <a:t>d- </a:t>
            </a:r>
            <a:r>
              <a:rPr lang="en-US" sz="2400" dirty="0" err="1"/>
              <a:t>Beyinde</a:t>
            </a:r>
            <a:r>
              <a:rPr lang="en-US" sz="2400" dirty="0"/>
              <a:t> </a:t>
            </a:r>
            <a:r>
              <a:rPr lang="en-US" sz="2400" dirty="0" err="1"/>
              <a:t>tamamlanan</a:t>
            </a:r>
            <a:r>
              <a:rPr lang="en-US" sz="2400" dirty="0"/>
              <a:t> </a:t>
            </a:r>
            <a:r>
              <a:rPr lang="en-US" sz="2400" dirty="0" err="1"/>
              <a:t>görsel</a:t>
            </a:r>
            <a:r>
              <a:rPr lang="en-US" sz="2400" dirty="0"/>
              <a:t> </a:t>
            </a:r>
            <a:r>
              <a:rPr lang="en-US" sz="2400" dirty="0" err="1"/>
              <a:t>uyarım</a:t>
            </a:r>
            <a:r>
              <a:rPr lang="en-US" sz="2400" dirty="0"/>
              <a:t>: </a:t>
            </a:r>
            <a:r>
              <a:rPr lang="en-US" sz="2400" dirty="0" err="1"/>
              <a:t>Beyine</a:t>
            </a:r>
            <a:r>
              <a:rPr lang="en-US" sz="2400" dirty="0"/>
              <a:t> </a:t>
            </a:r>
            <a:r>
              <a:rPr lang="en-US" sz="2400" dirty="0" err="1"/>
              <a:t>giden</a:t>
            </a:r>
            <a:r>
              <a:rPr lang="en-US" sz="2400" dirty="0"/>
              <a:t> </a:t>
            </a:r>
            <a:r>
              <a:rPr lang="en-US" sz="2400" dirty="0" err="1"/>
              <a:t>görüntü</a:t>
            </a:r>
            <a:r>
              <a:rPr lang="en-US" sz="2400" dirty="0"/>
              <a:t> </a:t>
            </a:r>
            <a:r>
              <a:rPr lang="en-US" sz="2400" dirty="0" err="1"/>
              <a:t>değerlendirilir</a:t>
            </a:r>
            <a:r>
              <a:rPr lang="en-US" sz="2400" dirty="0"/>
              <a:t>. </a:t>
            </a:r>
            <a:r>
              <a:rPr lang="en-US" sz="2400" dirty="0" err="1"/>
              <a:t>Hafızadaki</a:t>
            </a:r>
            <a:r>
              <a:rPr lang="en-US" sz="2400" dirty="0"/>
              <a:t> </a:t>
            </a:r>
            <a:r>
              <a:rPr lang="en-US" sz="2400" dirty="0" err="1"/>
              <a:t>görüntüler</a:t>
            </a:r>
            <a:r>
              <a:rPr lang="en-US" sz="2400" dirty="0"/>
              <a:t> </a:t>
            </a:r>
            <a:r>
              <a:rPr lang="en-US" sz="2400" dirty="0" err="1"/>
              <a:t>ile</a:t>
            </a:r>
            <a:r>
              <a:rPr lang="en-US" sz="2400" dirty="0"/>
              <a:t> </a:t>
            </a:r>
            <a:r>
              <a:rPr lang="en-US" sz="2400" dirty="0" err="1"/>
              <a:t>karşılaştırılır</a:t>
            </a:r>
            <a:r>
              <a:rPr lang="en-US" sz="2400" dirty="0"/>
              <a:t>. </a:t>
            </a:r>
            <a:r>
              <a:rPr lang="en-US" sz="2400" dirty="0" err="1"/>
              <a:t>Yorumlanır</a:t>
            </a:r>
            <a:r>
              <a:rPr lang="en-US" sz="2400" dirty="0"/>
              <a:t>. </a:t>
            </a:r>
            <a:r>
              <a:rPr lang="en-US" sz="2400" dirty="0" err="1"/>
              <a:t>Ayrıca</a:t>
            </a:r>
            <a:r>
              <a:rPr lang="en-US" sz="2400" dirty="0"/>
              <a:t> </a:t>
            </a:r>
            <a:r>
              <a:rPr lang="en-US" sz="2400" dirty="0" err="1"/>
              <a:t>beyine</a:t>
            </a:r>
            <a:r>
              <a:rPr lang="en-US" sz="2400" dirty="0"/>
              <a:t> </a:t>
            </a:r>
            <a:r>
              <a:rPr lang="en-US" sz="2400" dirty="0" err="1"/>
              <a:t>kadar</a:t>
            </a:r>
            <a:r>
              <a:rPr lang="en-US" sz="2400" dirty="0"/>
              <a:t> </a:t>
            </a:r>
            <a:r>
              <a:rPr lang="en-US" sz="2400" dirty="0" err="1"/>
              <a:t>gelen</a:t>
            </a:r>
            <a:r>
              <a:rPr lang="en-US" sz="2400" dirty="0"/>
              <a:t> </a:t>
            </a:r>
            <a:r>
              <a:rPr lang="en-US" sz="2400" dirty="0" err="1"/>
              <a:t>ters</a:t>
            </a:r>
            <a:r>
              <a:rPr lang="en-US" sz="2400" dirty="0"/>
              <a:t> </a:t>
            </a:r>
            <a:r>
              <a:rPr lang="en-US" sz="2400" dirty="0" err="1"/>
              <a:t>görüntü</a:t>
            </a:r>
            <a:r>
              <a:rPr lang="en-US" sz="2400" dirty="0"/>
              <a:t> </a:t>
            </a:r>
            <a:r>
              <a:rPr lang="en-US" sz="2400" dirty="0" err="1"/>
              <a:t>düzeltilerek</a:t>
            </a:r>
            <a:r>
              <a:rPr lang="en-US" sz="2400" dirty="0"/>
              <a:t> </a:t>
            </a:r>
            <a:r>
              <a:rPr lang="en-US" sz="2400" dirty="0" err="1"/>
              <a:t>algılanır</a:t>
            </a:r>
            <a:r>
              <a:rPr lang="en-US" sz="2400" dirty="0"/>
              <a:t>. </a:t>
            </a:r>
            <a:r>
              <a:rPr lang="en-US" sz="2400" dirty="0" err="1"/>
              <a:t>Sonuçta</a:t>
            </a:r>
            <a:r>
              <a:rPr lang="en-US" sz="2400" dirty="0"/>
              <a:t> </a:t>
            </a:r>
            <a:r>
              <a:rPr lang="en-US" sz="2400" dirty="0" err="1"/>
              <a:t>görme</a:t>
            </a:r>
            <a:r>
              <a:rPr lang="en-US" sz="2400" dirty="0"/>
              <a:t> </a:t>
            </a:r>
            <a:r>
              <a:rPr lang="en-US" sz="2400" dirty="0" err="1"/>
              <a:t>sağlanmış</a:t>
            </a:r>
            <a:r>
              <a:rPr lang="en-US" sz="2400" dirty="0"/>
              <a:t> </a:t>
            </a:r>
            <a:r>
              <a:rPr lang="en-US" sz="2400" dirty="0" err="1"/>
              <a:t>olur</a:t>
            </a:r>
            <a:r>
              <a:rPr lang="en-US" dirty="0"/>
              <a:t>.</a:t>
            </a:r>
            <a:endParaRPr lang="tr-TR" dirty="0"/>
          </a:p>
          <a:p>
            <a:pPr>
              <a:lnSpc>
                <a:spcPct val="107000"/>
              </a:lnSpc>
              <a:spcBef>
                <a:spcPts val="500"/>
              </a:spcBef>
              <a:spcAft>
                <a:spcPts val="500"/>
              </a:spcAft>
            </a:pP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55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1D60FC-714E-45D7-9ED4-DBC790271315}"/>
              </a:ext>
            </a:extLst>
          </p:cNvPr>
          <p:cNvSpPr/>
          <p:nvPr/>
        </p:nvSpPr>
        <p:spPr>
          <a:xfrm>
            <a:off x="2729132" y="1742383"/>
            <a:ext cx="6428936" cy="3381951"/>
          </a:xfrm>
          <a:prstGeom prst="rect">
            <a:avLst/>
          </a:prstGeom>
        </p:spPr>
        <p:txBody>
          <a:bodyPr wrap="square">
            <a:spAutoFit/>
          </a:bodyPr>
          <a:lstStyle/>
          <a:p>
            <a:pPr algn="just">
              <a:lnSpc>
                <a:spcPct val="107000"/>
              </a:lnSpc>
              <a:spcBef>
                <a:spcPts val="500"/>
              </a:spcBef>
              <a:spcAft>
                <a:spcPts val="5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Ana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Ara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500"/>
              </a:spcBef>
              <a:spcAft>
                <a:spcPts val="5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çemberi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dikkatlice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incelendiği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zaman,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üç</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ana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esas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olduğu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görülür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Bunlar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SARI, KIRMIZI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MAVİ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renklerdir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Bu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ana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renklerin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ikişer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ikişer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aynı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ölçüde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karışmasından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gelen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renklere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ara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yardımcı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denir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Bunlar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 TURUNCU, YEŞİL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MOR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renklerdir</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26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9C5F18-1696-47EF-9A31-CEE440C4FAB0}"/>
              </a:ext>
            </a:extLst>
          </p:cNvPr>
          <p:cNvPicPr>
            <a:picLocks noChangeAspect="1"/>
          </p:cNvPicPr>
          <p:nvPr/>
        </p:nvPicPr>
        <p:blipFill>
          <a:blip r:embed="rId2"/>
          <a:stretch>
            <a:fillRect/>
          </a:stretch>
        </p:blipFill>
        <p:spPr>
          <a:xfrm>
            <a:off x="773723" y="570425"/>
            <a:ext cx="10663311" cy="5668595"/>
          </a:xfrm>
          <a:prstGeom prst="rect">
            <a:avLst/>
          </a:prstGeom>
        </p:spPr>
      </p:pic>
    </p:spTree>
    <p:extLst>
      <p:ext uri="{BB962C8B-B14F-4D97-AF65-F5344CB8AC3E}">
        <p14:creationId xmlns:p14="http://schemas.microsoft.com/office/powerpoint/2010/main" val="380877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194BDF-1033-4F7A-B2A2-D4EFA4CC1EE4}"/>
              </a:ext>
            </a:extLst>
          </p:cNvPr>
          <p:cNvSpPr/>
          <p:nvPr/>
        </p:nvSpPr>
        <p:spPr>
          <a:xfrm>
            <a:off x="745588" y="735253"/>
            <a:ext cx="10607040" cy="6019918"/>
          </a:xfrm>
          <a:prstGeom prst="rect">
            <a:avLst/>
          </a:prstGeom>
        </p:spPr>
        <p:txBody>
          <a:bodyPr wrap="square">
            <a:spAutoFit/>
          </a:bodyPr>
          <a:lstStyle/>
          <a:p>
            <a:pPr algn="just">
              <a:lnSpc>
                <a:spcPct val="107000"/>
              </a:lnSpc>
              <a:spcBef>
                <a:spcPts val="500"/>
              </a:spcBef>
              <a:spcAft>
                <a:spcPts val="500"/>
              </a:spcAft>
            </a:pP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ile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mor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rengin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aras</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ndaki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yedinci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lacivert</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mavinin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bir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tonu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oldu</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tr-TR" sz="2400" b="1" dirty="0">
                <a:solidFill>
                  <a:srgbClr val="808080"/>
                </a:solidFill>
                <a:latin typeface="Century Gothic" panose="020B0502020202020204" pitchFamily="34" charset="0"/>
                <a:ea typeface="Times New Roman" panose="02020603050405020304" pitchFamily="18" charset="0"/>
                <a:cs typeface="Calibri" panose="020F0502020204030204" pitchFamily="34" charset="0"/>
              </a:rPr>
              <a:t>u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için</a:t>
            </a:r>
            <a:r>
              <a:rPr lang="tr-TR"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fland</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rmaya</a:t>
            </a:r>
            <a:r>
              <a:rPr lang="tr-TR"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k</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onulmamaktad</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a:t>
            </a:r>
            <a:b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b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r>
            <a:b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b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Do</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bulunan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bütün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yukar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da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gördü</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ğü</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müz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ana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renklerden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do</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ar.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Bunlar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aras</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olmayan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siyah</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ve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beyaz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ekilde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meydana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gelir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Bir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cisim</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güne</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ışığı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depo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olmu</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renkleri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yans</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tmay</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p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yutuyorsa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S</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YAH, e</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tümünü</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yans</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yorsa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BEYAZ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olarak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görünür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t>
            </a:r>
            <a:b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b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r>
            <a:b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b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Bir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renge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siyah</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yada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beyaz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kat</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rsa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o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rengin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tonlar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elde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edilir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Örne</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in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maviye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biraz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siyah</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kat</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rsa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mavinin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koyu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tonu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beyaz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kat</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rsa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mavinin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aç</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tonu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elde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edilir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Bu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durumda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olarak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kalm</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fakat</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tonlar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de</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mi</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tir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Siyah</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yada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beyazla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tonlar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de</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tirilen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k</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ymetlerinden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kaybederler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Derinlik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vermek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için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yola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ba</a:t>
            </a:r>
            <a:r>
              <a:rPr lang="en-US" sz="2400" b="1" dirty="0" err="1">
                <a:solidFill>
                  <a:srgbClr val="808080"/>
                </a:solidFill>
                <a:latin typeface="Calibri" panose="020F0502020204030204" pitchFamily="34" charset="0"/>
                <a:ea typeface="Times New Roman" panose="02020603050405020304" pitchFamily="18" charset="0"/>
                <a:cs typeface="Calibri" panose="020F0502020204030204" pitchFamily="34"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vurarak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yap</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lan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resimlerin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renklilikleri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azal</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 Bu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nedenle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siyah</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beyaz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ve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bunlar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kar</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ışı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meydana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gelen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griler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olarak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say</a:t>
            </a:r>
            <a:r>
              <a:rPr lang="tr-TR" sz="2400" b="1" dirty="0">
                <a:solidFill>
                  <a:srgbClr val="808080"/>
                </a:solidFill>
                <a:latin typeface="Calibri" panose="020F0502020204030204" pitchFamily="34" charset="0"/>
                <a:ea typeface="Times New Roman" panose="02020603050405020304" pitchFamily="18" charset="0"/>
                <a:cs typeface="Calibri" panose="020F0502020204030204" pitchFamily="34"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lmazlar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2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46D46F-0CA6-48F6-BEBF-8E7AB93F50DD}"/>
              </a:ext>
            </a:extLst>
          </p:cNvPr>
          <p:cNvSpPr/>
          <p:nvPr/>
        </p:nvSpPr>
        <p:spPr>
          <a:xfrm>
            <a:off x="1055078" y="1327291"/>
            <a:ext cx="10185009" cy="5090881"/>
          </a:xfrm>
          <a:prstGeom prst="rect">
            <a:avLst/>
          </a:prstGeom>
        </p:spPr>
        <p:txBody>
          <a:bodyPr wrap="square">
            <a:spAutoFit/>
          </a:bodyPr>
          <a:lstStyle/>
          <a:p>
            <a:pPr>
              <a:lnSpc>
                <a:spcPct val="107000"/>
              </a:lnSpc>
              <a:spcBef>
                <a:spcPts val="500"/>
              </a:spcBef>
              <a:spcAft>
                <a:spcPts val="500"/>
              </a:spcAft>
            </a:pPr>
            <a:r>
              <a:rPr lang="tr-TR" sz="2400" dirty="0">
                <a:latin typeface="Times New Roman TUR" panose="02020603050405020304" pitchFamily="18" charset="0"/>
                <a:ea typeface="Times New Roman" panose="02020603050405020304" pitchFamily="18" charset="0"/>
                <a:cs typeface="Times New Roman" panose="02020603050405020304" pitchFamily="18" charset="0"/>
              </a:rPr>
              <a:t>RENK NEDİR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İnsanoğlu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kendini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bildiği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günden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bugüne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hadisesine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yazık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kullanım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aracı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obje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bakmış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güzel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kırmızı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döpiyes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kazak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deyip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geçmiştir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İlerici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hissediş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sahipleri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empresyonistler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farklılığını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hissederek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çalışmalar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yapmışlardır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Hepsinin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yola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çıkış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tarzı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sistemidir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Spektrumun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radyan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enerjisi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düşük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elektromanyetik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alanı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kabul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edilir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Beyaz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bütün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dalga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uzaklıklarının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karışmasından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Spektrumun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görünüşü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orantılıdır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yakalanan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tesiridir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Işığın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eşya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üzerine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çarpmasıyla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yansıyan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ışınlardan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gözümüzde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duyumların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her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denir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anlamı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beyinle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idrak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edilir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sebeple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anlamı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sistemde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alınmalıdır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20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36EBD9-48EB-4270-8C50-407D586B1A6B}"/>
              </a:ext>
            </a:extLst>
          </p:cNvPr>
          <p:cNvSpPr/>
          <p:nvPr/>
        </p:nvSpPr>
        <p:spPr>
          <a:xfrm>
            <a:off x="1927274" y="2298619"/>
            <a:ext cx="7216726" cy="2677656"/>
          </a:xfrm>
          <a:prstGeom prst="rect">
            <a:avLst/>
          </a:prstGeom>
        </p:spPr>
        <p:txBody>
          <a:bodyPr wrap="square">
            <a:spAutoFit/>
          </a:bodyPr>
          <a:lstStyle/>
          <a:p>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Ana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dedi</a:t>
            </a:r>
            <a:r>
              <a:rPr lang="tr-TR" sz="2400" b="1" dirty="0">
                <a:solidFill>
                  <a:srgbClr val="808080"/>
                </a:solidFill>
                <a:latin typeface="Calibri" panose="020F0502020204030204" pitchFamily="34" charset="0"/>
                <a:ea typeface="Times New Roman" panose="02020603050405020304" pitchFamily="18"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imiz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k</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rm</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z</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sar</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mavi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kendi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aralar</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e</a:t>
            </a:r>
            <a:r>
              <a:rPr lang="en-US" sz="2400" b="1" dirty="0" err="1">
                <a:solidFill>
                  <a:srgbClr val="808080"/>
                </a:solidFill>
                <a:latin typeface="Calibri" panose="020F0502020204030204" pitchFamily="34" charset="0"/>
                <a:ea typeface="Times New Roman" panose="02020603050405020304" pitchFamily="18"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it</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ölçülerde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kar</a:t>
            </a:r>
            <a:r>
              <a:rPr lang="tr-TR" sz="2400" b="1" dirty="0">
                <a:solidFill>
                  <a:srgbClr val="808080"/>
                </a:solidFill>
                <a:latin typeface="Calibri" panose="020F0502020204030204" pitchFamily="34" charset="0"/>
                <a:ea typeface="Times New Roman" panose="02020603050405020304" pitchFamily="18" charset="0"/>
              </a:rPr>
              <a:t>ış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ld</a:t>
            </a:r>
            <a:r>
              <a:rPr lang="tr-TR" sz="2400" b="1" dirty="0">
                <a:solidFill>
                  <a:srgbClr val="808080"/>
                </a:solidFill>
                <a:latin typeface="Calibri" panose="020F0502020204030204" pitchFamily="34" charset="0"/>
                <a:ea typeface="Times New Roman" panose="02020603050405020304" pitchFamily="18" charset="0"/>
              </a:rPr>
              <a:t>ığı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yard</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mc</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renkler</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olan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turuncu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ye</a:t>
            </a:r>
            <a:r>
              <a:rPr lang="en-US" sz="2400" b="1" dirty="0" err="1">
                <a:solidFill>
                  <a:srgbClr val="808080"/>
                </a:solidFill>
                <a:latin typeface="Calibri" panose="020F0502020204030204" pitchFamily="34" charset="0"/>
                <a:ea typeface="Times New Roman" panose="02020603050405020304" pitchFamily="18"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il</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moru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meydana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getirdi</a:t>
            </a:r>
            <a:r>
              <a:rPr lang="tr-TR" sz="2400" b="1" dirty="0">
                <a:solidFill>
                  <a:srgbClr val="808080"/>
                </a:solidFill>
                <a:latin typeface="Calibri" panose="020F0502020204030204" pitchFamily="34" charset="0"/>
                <a:ea typeface="Times New Roman" panose="02020603050405020304" pitchFamily="18"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ini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gördük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Bu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üç</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ana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yine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kendi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aralar</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kez</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de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de</a:t>
            </a:r>
            <a:r>
              <a:rPr lang="tr-TR" sz="2400" b="1" dirty="0">
                <a:solidFill>
                  <a:srgbClr val="808080"/>
                </a:solidFill>
                <a:latin typeface="Calibri" panose="020F0502020204030204" pitchFamily="34" charset="0"/>
                <a:ea typeface="Times New Roman" panose="02020603050405020304" pitchFamily="18" charset="0"/>
              </a:rPr>
              <a:t>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a:t>
            </a:r>
            <a:r>
              <a:rPr lang="en-US" sz="2400" b="1" dirty="0" err="1">
                <a:solidFill>
                  <a:srgbClr val="808080"/>
                </a:solidFill>
                <a:latin typeface="Calibri" panose="020F0502020204030204" pitchFamily="34" charset="0"/>
                <a:ea typeface="Times New Roman" panose="02020603050405020304" pitchFamily="18" charset="0"/>
              </a:rPr>
              <a:t>ş</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ik</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ölçülerde</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kar</a:t>
            </a:r>
            <a:r>
              <a:rPr lang="tr-TR" sz="2400" b="1" dirty="0">
                <a:solidFill>
                  <a:srgbClr val="808080"/>
                </a:solidFill>
                <a:latin typeface="Calibri" panose="020F0502020204030204" pitchFamily="34" charset="0"/>
                <a:ea typeface="Times New Roman" panose="02020603050405020304" pitchFamily="18" charset="0"/>
              </a:rPr>
              <a:t>ış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t</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l</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rsa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güne</a:t>
            </a:r>
            <a:r>
              <a:rPr lang="en-US" sz="2400" b="1" dirty="0" err="1">
                <a:solidFill>
                  <a:srgbClr val="808080"/>
                </a:solidFill>
                <a:latin typeface="Calibri" panose="020F0502020204030204" pitchFamily="34" charset="0"/>
                <a:ea typeface="Times New Roman" panose="02020603050405020304" pitchFamily="18" charset="0"/>
              </a:rPr>
              <a:t>ş</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tr-TR" sz="2400" b="1" dirty="0">
                <a:solidFill>
                  <a:srgbClr val="808080"/>
                </a:solidFill>
                <a:latin typeface="Calibri" panose="020F0502020204030204" pitchFamily="34" charset="0"/>
                <a:ea typeface="Times New Roman" panose="02020603050405020304" pitchFamily="18" charset="0"/>
              </a:rPr>
              <a:t>ışığı</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nda</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bulunan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alt</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rengin</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say</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s</a:t>
            </a:r>
            <a:r>
              <a:rPr lang="tr-TR" sz="2400" b="1" dirty="0">
                <a:solidFill>
                  <a:srgbClr val="808080"/>
                </a:solidFill>
                <a:latin typeface="Calibri" panose="020F0502020204030204" pitchFamily="34" charset="0"/>
                <a:ea typeface="Times New Roman" panose="02020603050405020304" pitchFamily="18" charset="0"/>
              </a:rPr>
              <a:t>ı</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z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dereceleri</a:t>
            </a:r>
            <a:r>
              <a:rPr lang="en-US" sz="2400" b="1" dirty="0">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 </a:t>
            </a:r>
            <a:r>
              <a:rPr lang="en-US" sz="2400" b="1" dirty="0" err="1">
                <a:solidFill>
                  <a:srgbClr val="808080"/>
                </a:solidFill>
                <a:latin typeface="Century Gothic" panose="020B0502020202020204" pitchFamily="34" charset="0"/>
                <a:ea typeface="Times New Roman" panose="02020603050405020304" pitchFamily="18" charset="0"/>
                <a:cs typeface="Century Gothic" panose="020B0502020202020204" pitchFamily="34" charset="0"/>
              </a:rPr>
              <a:t>bulunur</a:t>
            </a:r>
            <a:endParaRPr lang="tr-TR" sz="2400" dirty="0"/>
          </a:p>
        </p:txBody>
      </p:sp>
    </p:spTree>
    <p:extLst>
      <p:ext uri="{BB962C8B-B14F-4D97-AF65-F5344CB8AC3E}">
        <p14:creationId xmlns:p14="http://schemas.microsoft.com/office/powerpoint/2010/main" val="279063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8277667-02C9-4D94-850B-C69918BC69DB}"/>
              </a:ext>
            </a:extLst>
          </p:cNvPr>
          <p:cNvGraphicFramePr>
            <a:graphicFrameLocks noGrp="1"/>
          </p:cNvGraphicFramePr>
          <p:nvPr>
            <p:extLst>
              <p:ext uri="{D42A27DB-BD31-4B8C-83A1-F6EECF244321}">
                <p14:modId xmlns:p14="http://schemas.microsoft.com/office/powerpoint/2010/main" val="4046829095"/>
              </p:ext>
            </p:extLst>
          </p:nvPr>
        </p:nvGraphicFramePr>
        <p:xfrm>
          <a:off x="1927274" y="1702189"/>
          <a:ext cx="8328074" cy="4135904"/>
        </p:xfrm>
        <a:graphic>
          <a:graphicData uri="http://schemas.openxmlformats.org/drawingml/2006/table">
            <a:tbl>
              <a:tblPr>
                <a:tableStyleId>{5C22544A-7EE6-4342-B048-85BDC9FD1C3A}</a:tableStyleId>
              </a:tblPr>
              <a:tblGrid>
                <a:gridCol w="1264700">
                  <a:extLst>
                    <a:ext uri="{9D8B030D-6E8A-4147-A177-3AD203B41FA5}">
                      <a16:colId xmlns:a16="http://schemas.microsoft.com/office/drawing/2014/main" val="1192622378"/>
                    </a:ext>
                  </a:extLst>
                </a:gridCol>
                <a:gridCol w="504458">
                  <a:extLst>
                    <a:ext uri="{9D8B030D-6E8A-4147-A177-3AD203B41FA5}">
                      <a16:colId xmlns:a16="http://schemas.microsoft.com/office/drawing/2014/main" val="3966013680"/>
                    </a:ext>
                  </a:extLst>
                </a:gridCol>
                <a:gridCol w="2306644">
                  <a:extLst>
                    <a:ext uri="{9D8B030D-6E8A-4147-A177-3AD203B41FA5}">
                      <a16:colId xmlns:a16="http://schemas.microsoft.com/office/drawing/2014/main" val="3399413127"/>
                    </a:ext>
                  </a:extLst>
                </a:gridCol>
                <a:gridCol w="576661">
                  <a:extLst>
                    <a:ext uri="{9D8B030D-6E8A-4147-A177-3AD203B41FA5}">
                      <a16:colId xmlns:a16="http://schemas.microsoft.com/office/drawing/2014/main" val="435024284"/>
                    </a:ext>
                  </a:extLst>
                </a:gridCol>
                <a:gridCol w="3675611">
                  <a:extLst>
                    <a:ext uri="{9D8B030D-6E8A-4147-A177-3AD203B41FA5}">
                      <a16:colId xmlns:a16="http://schemas.microsoft.com/office/drawing/2014/main" val="311835057"/>
                    </a:ext>
                  </a:extLst>
                </a:gridCol>
              </a:tblGrid>
              <a:tr h="516988">
                <a:tc>
                  <a:txBody>
                    <a:bodyPr/>
                    <a:lstStyle/>
                    <a:p>
                      <a:pPr>
                        <a:lnSpc>
                          <a:spcPct val="107000"/>
                        </a:lnSpc>
                        <a:spcBef>
                          <a:spcPts val="500"/>
                        </a:spcBef>
                        <a:spcAft>
                          <a:spcPts val="500"/>
                        </a:spcAft>
                      </a:pPr>
                      <a:r>
                        <a:rPr lang="en-US" sz="2400">
                          <a:effectLst/>
                        </a:rPr>
                        <a:t>SARI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dirty="0">
                          <a:effectLst/>
                        </a:rPr>
                        <a:t>ÇOK MAVİ</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KOYU YEŞİL</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09420549"/>
                  </a:ext>
                </a:extLst>
              </a:tr>
              <a:tr h="516988">
                <a:tc>
                  <a:txBody>
                    <a:bodyPr/>
                    <a:lstStyle/>
                    <a:p>
                      <a:pPr>
                        <a:lnSpc>
                          <a:spcPct val="107000"/>
                        </a:lnSpc>
                        <a:spcBef>
                          <a:spcPts val="500"/>
                        </a:spcBef>
                        <a:spcAft>
                          <a:spcPts val="500"/>
                        </a:spcAft>
                      </a:pPr>
                      <a:r>
                        <a:rPr lang="en-US" sz="2400">
                          <a:effectLst/>
                        </a:rPr>
                        <a:t>SARI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dirty="0">
                          <a:effectLst/>
                        </a:rPr>
                        <a:t>ÇOK KIRMIZI</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KOYU TURUNCU</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4014602601"/>
                  </a:ext>
                </a:extLst>
              </a:tr>
              <a:tr h="516988">
                <a:tc>
                  <a:txBody>
                    <a:bodyPr/>
                    <a:lstStyle/>
                    <a:p>
                      <a:pPr>
                        <a:lnSpc>
                          <a:spcPct val="107000"/>
                        </a:lnSpc>
                        <a:spcBef>
                          <a:spcPts val="500"/>
                        </a:spcBef>
                        <a:spcAft>
                          <a:spcPts val="500"/>
                        </a:spcAft>
                      </a:pPr>
                      <a:r>
                        <a:rPr lang="en-US" sz="2400">
                          <a:effectLst/>
                        </a:rPr>
                        <a:t>KIRMIZI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ÇOK SARI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AÇIK TURUNCU</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00698874"/>
                  </a:ext>
                </a:extLst>
              </a:tr>
              <a:tr h="516988">
                <a:tc>
                  <a:txBody>
                    <a:bodyPr/>
                    <a:lstStyle/>
                    <a:p>
                      <a:pPr>
                        <a:lnSpc>
                          <a:spcPct val="107000"/>
                        </a:lnSpc>
                        <a:spcBef>
                          <a:spcPts val="500"/>
                        </a:spcBef>
                        <a:spcAft>
                          <a:spcPts val="500"/>
                        </a:spcAft>
                      </a:pPr>
                      <a:r>
                        <a:rPr lang="en-US" sz="2400">
                          <a:effectLst/>
                        </a:rPr>
                        <a:t>KIRMIZI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ÇOK MAVİ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LACİVERT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047470365"/>
                  </a:ext>
                </a:extLst>
              </a:tr>
              <a:tr h="516988">
                <a:tc>
                  <a:txBody>
                    <a:bodyPr/>
                    <a:lstStyle/>
                    <a:p>
                      <a:pPr>
                        <a:lnSpc>
                          <a:spcPct val="107000"/>
                        </a:lnSpc>
                        <a:spcBef>
                          <a:spcPts val="500"/>
                        </a:spcBef>
                        <a:spcAft>
                          <a:spcPts val="500"/>
                        </a:spcAft>
                      </a:pPr>
                      <a:r>
                        <a:rPr lang="en-US" sz="2400">
                          <a:effectLst/>
                        </a:rPr>
                        <a:t>MAVİ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ÇOK SARI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AÇIK YEŞİL</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084371469"/>
                  </a:ext>
                </a:extLst>
              </a:tr>
              <a:tr h="516988">
                <a:tc>
                  <a:txBody>
                    <a:bodyPr/>
                    <a:lstStyle/>
                    <a:p>
                      <a:pPr>
                        <a:lnSpc>
                          <a:spcPct val="107000"/>
                        </a:lnSpc>
                        <a:spcBef>
                          <a:spcPts val="500"/>
                        </a:spcBef>
                        <a:spcAft>
                          <a:spcPts val="500"/>
                        </a:spcAft>
                      </a:pPr>
                      <a:r>
                        <a:rPr lang="en-US" sz="2400">
                          <a:effectLst/>
                        </a:rPr>
                        <a:t>MAVİ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ÇOK KIRMIZI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ERGUVAN</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166243186"/>
                  </a:ext>
                </a:extLst>
              </a:tr>
              <a:tr h="516988">
                <a:tc>
                  <a:txBody>
                    <a:bodyPr/>
                    <a:lstStyle/>
                    <a:p>
                      <a:pPr>
                        <a:lnSpc>
                          <a:spcPct val="107000"/>
                        </a:lnSpc>
                        <a:spcBef>
                          <a:spcPts val="500"/>
                        </a:spcBef>
                        <a:spcAft>
                          <a:spcPts val="500"/>
                        </a:spcAft>
                      </a:pPr>
                      <a:r>
                        <a:rPr lang="en-US" sz="2400">
                          <a:effectLst/>
                        </a:rPr>
                        <a:t>SARI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AZ MAVİ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AÇIK YEŞİL</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186556640"/>
                  </a:ext>
                </a:extLst>
              </a:tr>
              <a:tr h="516988">
                <a:tc>
                  <a:txBody>
                    <a:bodyPr/>
                    <a:lstStyle/>
                    <a:p>
                      <a:pPr>
                        <a:lnSpc>
                          <a:spcPct val="107000"/>
                        </a:lnSpc>
                        <a:spcBef>
                          <a:spcPts val="500"/>
                        </a:spcBef>
                        <a:spcAft>
                          <a:spcPts val="500"/>
                        </a:spcAft>
                      </a:pPr>
                      <a:r>
                        <a:rPr lang="en-US" sz="2400">
                          <a:effectLst/>
                        </a:rPr>
                        <a:t>SARI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AZ KIRMIZI</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a:effectLst/>
                        </a:rPr>
                        <a:t>=</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07000"/>
                        </a:lnSpc>
                        <a:spcBef>
                          <a:spcPts val="500"/>
                        </a:spcBef>
                        <a:spcAft>
                          <a:spcPts val="500"/>
                        </a:spcAft>
                      </a:pPr>
                      <a:r>
                        <a:rPr lang="en-US" sz="2400" dirty="0">
                          <a:effectLst/>
                        </a:rPr>
                        <a:t>AÇIK TURUNCU</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4045225383"/>
                  </a:ext>
                </a:extLst>
              </a:tr>
            </a:tbl>
          </a:graphicData>
        </a:graphic>
      </p:graphicFrame>
    </p:spTree>
    <p:extLst>
      <p:ext uri="{BB962C8B-B14F-4D97-AF65-F5344CB8AC3E}">
        <p14:creationId xmlns:p14="http://schemas.microsoft.com/office/powerpoint/2010/main" val="322848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895826-9C97-4E2F-A83F-9C10E39D171A}"/>
              </a:ext>
            </a:extLst>
          </p:cNvPr>
          <p:cNvSpPr/>
          <p:nvPr/>
        </p:nvSpPr>
        <p:spPr>
          <a:xfrm>
            <a:off x="1561513" y="490808"/>
            <a:ext cx="8468751" cy="6367192"/>
          </a:xfrm>
          <a:prstGeom prst="rect">
            <a:avLst/>
          </a:prstGeom>
        </p:spPr>
        <p:txBody>
          <a:bodyPr wrap="square">
            <a:spAutoFit/>
          </a:bodyPr>
          <a:lstStyle/>
          <a:p>
            <a:pPr>
              <a:lnSpc>
                <a:spcPct val="107000"/>
              </a:lnSpc>
              <a:spcBef>
                <a:spcPts val="500"/>
              </a:spcBef>
              <a:spcAft>
                <a:spcPts val="500"/>
              </a:spcAft>
            </a:pPr>
            <a:r>
              <a:rPr lang="en-US" sz="2400" dirty="0">
                <a:latin typeface="Courier New" panose="02070309020205020404" pitchFamily="49" charset="0"/>
                <a:ea typeface="Times New Roman" panose="02020603050405020304" pitchFamily="18" charset="0"/>
                <a:cs typeface="Times New Roman" panose="02020603050405020304" pitchFamily="18" charset="0"/>
              </a:rPr>
              <a:t>RENGİN TONLARI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gerçek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tayftaki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halidir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Her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beyaza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doğru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açıldıkça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parlaklaşır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Tersine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siyaha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doğru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yaklaştıkça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koyulaşır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Her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beyaz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siyaha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doğru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çeşitli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kademeleri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vardır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tonunun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açıklık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koyuluk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derecesine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valör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denir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yeşil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yeşil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arasındaki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fark,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farkı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farkıdır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siyaha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yakın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yakın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beyaza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yakın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arasında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pekçok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kademe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bulunur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farklı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tonları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yanyana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gelirse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artar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görünür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eğer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çevreleyen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görünür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çevreleyen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açıksa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görünür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yüksek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güçlü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kontrasları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tamamlayıcı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yanyana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getirmesi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elde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edilir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600" dirty="0">
                <a:latin typeface="Calibri" panose="020F0502020204030204" pitchFamily="34" charset="0"/>
                <a:ea typeface="Times New Roman" panose="02020603050405020304" pitchFamily="18" charset="0"/>
                <a:cs typeface="Calibri" panose="020F0502020204030204" pitchFamily="34" charset="0"/>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53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C0320-ABF3-4111-9904-31E1089EC5C9}"/>
              </a:ext>
            </a:extLst>
          </p:cNvPr>
          <p:cNvSpPr/>
          <p:nvPr/>
        </p:nvSpPr>
        <p:spPr>
          <a:xfrm>
            <a:off x="2053884" y="1269409"/>
            <a:ext cx="7666892" cy="5229573"/>
          </a:xfrm>
          <a:prstGeom prst="rect">
            <a:avLst/>
          </a:prstGeom>
        </p:spPr>
        <p:txBody>
          <a:bodyPr wrap="square">
            <a:spAutoFit/>
          </a:bodyPr>
          <a:lstStyle/>
          <a:p>
            <a:pPr>
              <a:lnSpc>
                <a:spcPct val="107000"/>
              </a:lnSpc>
              <a:spcBef>
                <a:spcPts val="500"/>
              </a:spcBef>
              <a:spcAft>
                <a:spcPts val="5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RENGE PSİKOLOJİK YAKLAŞIM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Psikolojide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algılanan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şeyin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parçasıdır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ayrı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biçimde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görünürler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1. Film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Film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Durgun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havada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gökyüzünün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maviliği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girebilirmiş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etki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uyandırır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Film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neslelerin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parçasıymış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algılanmazlar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yüzeyi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belirleyemezler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Derinlik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Saydam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nesnelere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özgü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ÖR. 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şarap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şişesinden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yansıyan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yada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aydınlatılmış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sigara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dumanında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derinlik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kapladıkları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boyutlu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mekana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tümüyle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nüfüs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eden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83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EA8144-CB29-4C39-8E8C-DE1FF9BF3BE5}"/>
              </a:ext>
            </a:extLst>
          </p:cNvPr>
          <p:cNvPicPr>
            <a:picLocks noChangeAspect="1"/>
          </p:cNvPicPr>
          <p:nvPr/>
        </p:nvPicPr>
        <p:blipFill>
          <a:blip r:embed="rId2"/>
          <a:stretch>
            <a:fillRect/>
          </a:stretch>
        </p:blipFill>
        <p:spPr>
          <a:xfrm>
            <a:off x="2827606" y="618980"/>
            <a:ext cx="6597748" cy="6091310"/>
          </a:xfrm>
          <a:prstGeom prst="rect">
            <a:avLst/>
          </a:prstGeom>
        </p:spPr>
      </p:pic>
    </p:spTree>
    <p:extLst>
      <p:ext uri="{BB962C8B-B14F-4D97-AF65-F5344CB8AC3E}">
        <p14:creationId xmlns:p14="http://schemas.microsoft.com/office/powerpoint/2010/main" val="39490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6A6767-B441-4259-BA11-D98EFDCC0997}"/>
              </a:ext>
            </a:extLst>
          </p:cNvPr>
          <p:cNvSpPr/>
          <p:nvPr/>
        </p:nvSpPr>
        <p:spPr>
          <a:xfrm>
            <a:off x="1631852" y="1258783"/>
            <a:ext cx="7948246" cy="4893647"/>
          </a:xfrm>
          <a:prstGeom prst="rect">
            <a:avLst/>
          </a:prstGeom>
        </p:spPr>
        <p:txBody>
          <a:bodyPr wrap="square">
            <a:spAutoFit/>
          </a:bodyPr>
          <a:lstStyle/>
          <a:p>
            <a:pPr fontAlgn="base"/>
            <a:r>
              <a:rPr lang="tr-TR" sz="2400" b="1" dirty="0">
                <a:solidFill>
                  <a:schemeClr val="tx1">
                    <a:lumMod val="95000"/>
                  </a:schemeClr>
                </a:solidFill>
                <a:latin typeface="Myriad Pro"/>
              </a:rPr>
              <a:t>RENK ÇEMBERİ</a:t>
            </a:r>
          </a:p>
          <a:p>
            <a:pPr fontAlgn="base"/>
            <a:r>
              <a:rPr lang="tr-TR" sz="2400" b="1" dirty="0">
                <a:solidFill>
                  <a:schemeClr val="tx1">
                    <a:lumMod val="95000"/>
                  </a:schemeClr>
                </a:solidFill>
                <a:latin typeface="Myriad Pro"/>
              </a:rPr>
              <a:t>Renk Çemberi Nedir?</a:t>
            </a:r>
            <a:r>
              <a:rPr lang="tr-TR" sz="2400" dirty="0">
                <a:solidFill>
                  <a:schemeClr val="tx1">
                    <a:lumMod val="95000"/>
                  </a:schemeClr>
                </a:solidFill>
                <a:latin typeface="Myriad Pro"/>
              </a:rPr>
              <a:t> Renk çemberi ana ve ara renkler ile bütünleyici renklerin aralarındaki ilişkiyi gösteren çember şeklinde bir yapıdır.</a:t>
            </a:r>
          </a:p>
          <a:p>
            <a:pPr fontAlgn="base"/>
            <a:r>
              <a:rPr lang="tr-TR" sz="2400" b="1" dirty="0">
                <a:solidFill>
                  <a:schemeClr val="tx1">
                    <a:lumMod val="95000"/>
                  </a:schemeClr>
                </a:solidFill>
                <a:latin typeface="Myriad Pro"/>
              </a:rPr>
              <a:t>Renk Çemberi Yapımı:</a:t>
            </a:r>
            <a:r>
              <a:rPr lang="tr-TR" sz="2400" dirty="0">
                <a:solidFill>
                  <a:schemeClr val="tx1">
                    <a:lumMod val="95000"/>
                  </a:schemeClr>
                </a:solidFill>
                <a:latin typeface="Myriad Pro"/>
              </a:rPr>
              <a:t> Önce ara ve ana renkler yardımıyla yapılır. Çember 6 eş parçaya bölünerek önce ana renkler olan sarı, kırmızı ve mavi renklere boyanır. Daha sonra bu renklerin karışımıyla elde edile ara renkler boyanır. Renk çemberinin 12 renk olanları da vardır. Bunlar sadece belli renklerden oluşurlar. Sarı, kırmızı ve mavi ana renklerdir. Yeşil, mor ve turuncu ise ara renklerdir. Yeşil, mavi-sarı, mor, mavi-kırmızı, turuncu, sarı-kırmızı karışımlarından oluşur.</a:t>
            </a:r>
            <a:endParaRPr lang="tr-TR" sz="2400" b="0" i="0" dirty="0">
              <a:solidFill>
                <a:schemeClr val="tx1">
                  <a:lumMod val="95000"/>
                </a:schemeClr>
              </a:solidFill>
              <a:effectLst/>
              <a:latin typeface="Myriad Pro"/>
            </a:endParaRPr>
          </a:p>
        </p:txBody>
      </p:sp>
    </p:spTree>
    <p:extLst>
      <p:ext uri="{BB962C8B-B14F-4D97-AF65-F5344CB8AC3E}">
        <p14:creationId xmlns:p14="http://schemas.microsoft.com/office/powerpoint/2010/main" val="238079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BB853-6953-4323-ACFD-C86066955F5A}"/>
              </a:ext>
            </a:extLst>
          </p:cNvPr>
          <p:cNvPicPr>
            <a:picLocks noChangeAspect="1"/>
          </p:cNvPicPr>
          <p:nvPr/>
        </p:nvPicPr>
        <p:blipFill>
          <a:blip r:embed="rId2"/>
          <a:stretch>
            <a:fillRect/>
          </a:stretch>
        </p:blipFill>
        <p:spPr>
          <a:xfrm>
            <a:off x="1561515" y="703385"/>
            <a:ext cx="8918916" cy="5613008"/>
          </a:xfrm>
          <a:prstGeom prst="rect">
            <a:avLst/>
          </a:prstGeom>
        </p:spPr>
      </p:pic>
    </p:spTree>
    <p:extLst>
      <p:ext uri="{BB962C8B-B14F-4D97-AF65-F5344CB8AC3E}">
        <p14:creationId xmlns:p14="http://schemas.microsoft.com/office/powerpoint/2010/main" val="257527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652B33-3C86-4233-AA42-48816A60919B}"/>
              </a:ext>
            </a:extLst>
          </p:cNvPr>
          <p:cNvSpPr/>
          <p:nvPr/>
        </p:nvSpPr>
        <p:spPr>
          <a:xfrm>
            <a:off x="3048000" y="1628764"/>
            <a:ext cx="6096000" cy="4531177"/>
          </a:xfrm>
          <a:prstGeom prst="rect">
            <a:avLst/>
          </a:prstGeom>
        </p:spPr>
        <p:txBody>
          <a:bodyPr>
            <a:spAutoFit/>
          </a:bodyPr>
          <a:lstStyle/>
          <a:p>
            <a:pPr>
              <a:lnSpc>
                <a:spcPct val="115000"/>
              </a:lnSpc>
              <a:spcAft>
                <a:spcPts val="1000"/>
              </a:spcAft>
            </a:pPr>
            <a:r>
              <a:rPr lang="en-US" sz="2400" dirty="0" err="1">
                <a:latin typeface="Calibri" panose="020F0502020204030204" pitchFamily="34" charset="0"/>
                <a:ea typeface="Times New Roman" panose="02020603050405020304" pitchFamily="18" charset="0"/>
                <a:cs typeface="Calibri" panose="020F0502020204030204" pitchFamily="34" charset="0"/>
              </a:rPr>
              <a:t>Armoni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latin typeface="Calibri" panose="020F0502020204030204" pitchFamily="34" charset="0"/>
                <a:ea typeface="Times New Roman" panose="02020603050405020304" pitchFamily="18" charset="0"/>
                <a:cs typeface="Calibri" panose="020F0502020204030204" pitchFamily="34" charset="0"/>
              </a:rPr>
              <a:t>Renkler</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aras</a:t>
            </a:r>
            <a:r>
              <a:rPr lang="tr-TR" sz="2400" dirty="0">
                <a:latin typeface="Calibri" panose="020F0502020204030204" pitchFamily="34" charset="0"/>
                <a:ea typeface="Times New Roman" panose="02020603050405020304" pitchFamily="18" charset="0"/>
                <a:cs typeface="Calibri" panose="020F0502020204030204" pitchFamily="34" charset="0"/>
              </a:rPr>
              <a:t>ındaki ahenk ve uyum demektir.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Tek</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Renk</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Armonisi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latin typeface="Calibri" panose="020F0502020204030204" pitchFamily="34" charset="0"/>
                <a:ea typeface="Times New Roman" panose="02020603050405020304" pitchFamily="18" charset="0"/>
                <a:cs typeface="Calibri" panose="020F0502020204030204" pitchFamily="34" charset="0"/>
              </a:rPr>
              <a:t>Tek</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bir</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rengin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aç</a:t>
            </a:r>
            <a:r>
              <a:rPr lang="tr-TR" sz="2400" dirty="0">
                <a:latin typeface="Calibri" panose="020F0502020204030204" pitchFamily="34" charset="0"/>
                <a:ea typeface="Times New Roman" panose="02020603050405020304" pitchFamily="18" charset="0"/>
                <a:cs typeface="Calibri" panose="020F0502020204030204" pitchFamily="34" charset="0"/>
              </a:rPr>
              <a:t>ıklık ve koyuluk gibi ton (tram) değerleri arasındaki renklerin tercih</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edilmesiyle gerçekleştirilen renk armonisidir. Her zaman kabul görecek bir renk armonisi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çeşidi olmakla birlikte oldukça durağan bir görünüme sahiptir, sakindir.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16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F32FA9-447C-4FAE-A190-BAA1DA39F4B9}"/>
              </a:ext>
            </a:extLst>
          </p:cNvPr>
          <p:cNvPicPr>
            <a:picLocks noChangeAspect="1"/>
          </p:cNvPicPr>
          <p:nvPr/>
        </p:nvPicPr>
        <p:blipFill>
          <a:blip r:embed="rId2"/>
          <a:stretch>
            <a:fillRect/>
          </a:stretch>
        </p:blipFill>
        <p:spPr>
          <a:xfrm>
            <a:off x="3406140" y="815853"/>
            <a:ext cx="6477000" cy="5648325"/>
          </a:xfrm>
          <a:prstGeom prst="rect">
            <a:avLst/>
          </a:prstGeom>
        </p:spPr>
      </p:pic>
    </p:spTree>
    <p:extLst>
      <p:ext uri="{BB962C8B-B14F-4D97-AF65-F5344CB8AC3E}">
        <p14:creationId xmlns:p14="http://schemas.microsoft.com/office/powerpoint/2010/main" val="3426674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57BA8A-AC03-4B89-B14C-F5D2ABFA0EFC}"/>
              </a:ext>
            </a:extLst>
          </p:cNvPr>
          <p:cNvSpPr/>
          <p:nvPr/>
        </p:nvSpPr>
        <p:spPr>
          <a:xfrm>
            <a:off x="3048000" y="1852158"/>
            <a:ext cx="6096000" cy="3978205"/>
          </a:xfrm>
          <a:prstGeom prst="rect">
            <a:avLst/>
          </a:prstGeom>
        </p:spPr>
        <p:txBody>
          <a:bodyPr>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Analog Renk Armonisi: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çemberinde birbirine komşu olan renklerin tercih edilmesiyle gerçekleştirilen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armonisidir. Analog renkler yan yana geldiklerinde birbirlerinin güçlerini kırarlar ve</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yumuşak bir görünüm kazanırlar. Bu sayede gözü rahatsız etmeyecek yumuşak bir ahenk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oluştururlar.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78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64E2BC-89F4-4128-B9D4-AF647D3F7D8E}"/>
              </a:ext>
            </a:extLst>
          </p:cNvPr>
          <p:cNvSpPr/>
          <p:nvPr/>
        </p:nvSpPr>
        <p:spPr>
          <a:xfrm>
            <a:off x="2447779" y="1006307"/>
            <a:ext cx="7371471" cy="5605317"/>
          </a:xfrm>
          <a:prstGeom prst="rect">
            <a:avLst/>
          </a:prstGeom>
        </p:spPr>
        <p:txBody>
          <a:bodyPr wrap="square">
            <a:spAutoFit/>
          </a:bodyPr>
          <a:lstStyle/>
          <a:p>
            <a:pPr>
              <a:lnSpc>
                <a:spcPct val="107000"/>
              </a:lnSpc>
              <a:spcBef>
                <a:spcPts val="500"/>
              </a:spcBef>
              <a:spcAft>
                <a:spcPts val="5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Psikolojik</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sistemde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Beynimizde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uyanan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durumdur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duyum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Fizyolojik</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sistemde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Çeşitli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cinslerinin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retinası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üzerinde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sinirler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vasıtasıyla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getirilen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fizyolojik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Işığın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görünüş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hadisesi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fizyolojiktir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bizdedir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duygudur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Yaşayan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varlıkların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sistemlerinde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mevcuttur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Fiziksel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sistemde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Işıkla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spektrum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Ölçülerle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rakamlarla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geniş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belirtilen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olaydır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Işığın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hangi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dalga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uzunluğunu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hangi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oranda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bulundurduğu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esastır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bakımından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türü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titreşimde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dalgalarından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ibarettir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dalgaları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değişik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uzunluktadırlar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Kırmızının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kısa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morun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olduğu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989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80C17-DE19-4C22-8DF9-48423412B875}"/>
              </a:ext>
            </a:extLst>
          </p:cNvPr>
          <p:cNvPicPr>
            <a:picLocks noChangeAspect="1"/>
          </p:cNvPicPr>
          <p:nvPr/>
        </p:nvPicPr>
        <p:blipFill>
          <a:blip r:embed="rId2"/>
          <a:stretch>
            <a:fillRect/>
          </a:stretch>
        </p:blipFill>
        <p:spPr>
          <a:xfrm>
            <a:off x="2576952" y="998292"/>
            <a:ext cx="6981825" cy="5705475"/>
          </a:xfrm>
          <a:prstGeom prst="rect">
            <a:avLst/>
          </a:prstGeom>
        </p:spPr>
      </p:pic>
    </p:spTree>
    <p:extLst>
      <p:ext uri="{BB962C8B-B14F-4D97-AF65-F5344CB8AC3E}">
        <p14:creationId xmlns:p14="http://schemas.microsoft.com/office/powerpoint/2010/main" val="263885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CD4067-BDD0-40EB-8FB5-EF8B04AD3A4E}"/>
              </a:ext>
            </a:extLst>
          </p:cNvPr>
          <p:cNvSpPr/>
          <p:nvPr/>
        </p:nvSpPr>
        <p:spPr>
          <a:xfrm>
            <a:off x="2963594" y="1458263"/>
            <a:ext cx="6096000" cy="4427879"/>
          </a:xfrm>
          <a:prstGeom prst="rect">
            <a:avLst/>
          </a:prstGeom>
        </p:spPr>
        <p:txBody>
          <a:bodyPr>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Tamamlayıcı Renk Armonisi: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çemberinde birbirinin karşısında yer alan renklerin oluşturduğu armonidir. Bu</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renklere tamamlayıcı renkler denir. Aralarında çok yüksek kontrast vardır. İçinde renk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taşıyan her hangi bir tasarımda, denge oluşturmak için, karşıt renkler kullanmak oldukça</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faydalıdır.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52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11353E-419C-4F64-84B1-0B57224C2529}"/>
              </a:ext>
            </a:extLst>
          </p:cNvPr>
          <p:cNvPicPr>
            <a:picLocks noChangeAspect="1"/>
          </p:cNvPicPr>
          <p:nvPr/>
        </p:nvPicPr>
        <p:blipFill>
          <a:blip r:embed="rId2"/>
          <a:stretch>
            <a:fillRect/>
          </a:stretch>
        </p:blipFill>
        <p:spPr>
          <a:xfrm>
            <a:off x="2361540" y="1130763"/>
            <a:ext cx="7553325" cy="5553075"/>
          </a:xfrm>
          <a:prstGeom prst="rect">
            <a:avLst/>
          </a:prstGeom>
        </p:spPr>
      </p:pic>
    </p:spTree>
    <p:extLst>
      <p:ext uri="{BB962C8B-B14F-4D97-AF65-F5344CB8AC3E}">
        <p14:creationId xmlns:p14="http://schemas.microsoft.com/office/powerpoint/2010/main" val="228253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0C95C7-C268-4912-889C-7304A31DA08C}"/>
              </a:ext>
            </a:extLst>
          </p:cNvPr>
          <p:cNvSpPr/>
          <p:nvPr/>
        </p:nvSpPr>
        <p:spPr>
          <a:xfrm>
            <a:off x="3048000" y="2234827"/>
            <a:ext cx="6096000" cy="3450175"/>
          </a:xfrm>
          <a:prstGeom prst="rect">
            <a:avLst/>
          </a:prstGeom>
        </p:spPr>
        <p:txBody>
          <a:bodyPr>
            <a:spAutoFit/>
          </a:bodyPr>
          <a:lstStyle/>
          <a:p>
            <a:pPr>
              <a:lnSpc>
                <a:spcPct val="115000"/>
              </a:lnSpc>
              <a:spcAft>
                <a:spcPts val="1000"/>
              </a:spcAft>
            </a:pPr>
            <a:r>
              <a:rPr lang="en-US" sz="2400" dirty="0" err="1">
                <a:latin typeface="Calibri" panose="020F0502020204030204" pitchFamily="34" charset="0"/>
                <a:ea typeface="Times New Roman" panose="02020603050405020304" pitchFamily="18" charset="0"/>
                <a:cs typeface="Calibri" panose="020F0502020204030204" pitchFamily="34" charset="0"/>
              </a:rPr>
              <a:t>Çapraz</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Tamamlay</a:t>
            </a:r>
            <a:r>
              <a:rPr lang="tr-TR" sz="2400" dirty="0">
                <a:latin typeface="Calibri" panose="020F0502020204030204" pitchFamily="34" charset="0"/>
                <a:ea typeface="Times New Roman" panose="02020603050405020304" pitchFamily="18" charset="0"/>
                <a:cs typeface="Calibri" panose="020F0502020204030204" pitchFamily="34" charset="0"/>
              </a:rPr>
              <a:t>ıcı Renk Armonisi: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çemberinde bir renkle birlikte, tamamlayıcı renginin(karşısındaki rengin) sağına</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ve soluna komşu olan renklerin birlikte kullanılması ile gerçekleştirilen renk armonisidir.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Oldukça güzel sonuçlar vermektedir.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011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DB325-0137-4E5D-9A8A-358D29CF7D51}"/>
              </a:ext>
            </a:extLst>
          </p:cNvPr>
          <p:cNvPicPr>
            <a:picLocks noChangeAspect="1"/>
          </p:cNvPicPr>
          <p:nvPr/>
        </p:nvPicPr>
        <p:blipFill rotWithShape="1">
          <a:blip r:embed="rId2"/>
          <a:srcRect l="267" t="5938" r="-267" b="-5938"/>
          <a:stretch/>
        </p:blipFill>
        <p:spPr>
          <a:xfrm>
            <a:off x="840545" y="765713"/>
            <a:ext cx="10512083" cy="5922301"/>
          </a:xfrm>
          <a:prstGeom prst="rect">
            <a:avLst/>
          </a:prstGeom>
        </p:spPr>
      </p:pic>
    </p:spTree>
    <p:extLst>
      <p:ext uri="{BB962C8B-B14F-4D97-AF65-F5344CB8AC3E}">
        <p14:creationId xmlns:p14="http://schemas.microsoft.com/office/powerpoint/2010/main" val="287002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AFF05-2055-4550-9D35-F37BD39E92D1}"/>
              </a:ext>
            </a:extLst>
          </p:cNvPr>
          <p:cNvSpPr/>
          <p:nvPr/>
        </p:nvSpPr>
        <p:spPr>
          <a:xfrm>
            <a:off x="3048000" y="2234827"/>
            <a:ext cx="6096000" cy="3025444"/>
          </a:xfrm>
          <a:prstGeom prst="rect">
            <a:avLst/>
          </a:prstGeom>
        </p:spPr>
        <p:txBody>
          <a:bodyPr>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Üçlü Renk Armonisi: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çemberinde birbirine eşit uzaklıkta olan ve bir üçgen oluşturan 3 rengin birlikte</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kullanılmasıyla yaratılan renk armonisidir. Birbirine uyum içinde kullanılabilecek renkleri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yaratmada en popüler armonidir.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500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C2D089-741F-4C30-99B0-BFD54D08EF1D}"/>
              </a:ext>
            </a:extLst>
          </p:cNvPr>
          <p:cNvPicPr>
            <a:picLocks noChangeAspect="1"/>
          </p:cNvPicPr>
          <p:nvPr/>
        </p:nvPicPr>
        <p:blipFill>
          <a:blip r:embed="rId2"/>
          <a:stretch>
            <a:fillRect/>
          </a:stretch>
        </p:blipFill>
        <p:spPr>
          <a:xfrm>
            <a:off x="1935334" y="1031191"/>
            <a:ext cx="8096250" cy="5695950"/>
          </a:xfrm>
          <a:prstGeom prst="rect">
            <a:avLst/>
          </a:prstGeom>
        </p:spPr>
      </p:pic>
    </p:spTree>
    <p:extLst>
      <p:ext uri="{BB962C8B-B14F-4D97-AF65-F5344CB8AC3E}">
        <p14:creationId xmlns:p14="http://schemas.microsoft.com/office/powerpoint/2010/main" val="420618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44AE73-D63B-4DE6-843F-0418631387FE}"/>
              </a:ext>
            </a:extLst>
          </p:cNvPr>
          <p:cNvSpPr/>
          <p:nvPr/>
        </p:nvSpPr>
        <p:spPr>
          <a:xfrm>
            <a:off x="2616590" y="2726007"/>
            <a:ext cx="6414868" cy="1200329"/>
          </a:xfrm>
          <a:prstGeom prst="rect">
            <a:avLst/>
          </a:prstGeom>
        </p:spPr>
        <p:txBody>
          <a:bodyPr wrap="square">
            <a:spAutoFit/>
          </a:bodyPr>
          <a:lstStyle/>
          <a:p>
            <a:r>
              <a:rPr lang="tr-TR" sz="2400" dirty="0"/>
              <a:t>Skala İki rengin birbiriyle karışımından oluşan ışık derecelendirme çubuğuna denir</a:t>
            </a:r>
          </a:p>
        </p:txBody>
      </p:sp>
    </p:spTree>
    <p:extLst>
      <p:ext uri="{BB962C8B-B14F-4D97-AF65-F5344CB8AC3E}">
        <p14:creationId xmlns:p14="http://schemas.microsoft.com/office/powerpoint/2010/main" val="3011515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54BC34-F760-4762-8D82-C13EF9FFB63D}"/>
              </a:ext>
            </a:extLst>
          </p:cNvPr>
          <p:cNvPicPr>
            <a:picLocks noChangeAspect="1"/>
          </p:cNvPicPr>
          <p:nvPr/>
        </p:nvPicPr>
        <p:blipFill>
          <a:blip r:embed="rId2"/>
          <a:stretch>
            <a:fillRect/>
          </a:stretch>
        </p:blipFill>
        <p:spPr>
          <a:xfrm>
            <a:off x="671733" y="772990"/>
            <a:ext cx="10820400" cy="5734050"/>
          </a:xfrm>
          <a:prstGeom prst="rect">
            <a:avLst/>
          </a:prstGeom>
        </p:spPr>
      </p:pic>
    </p:spTree>
    <p:extLst>
      <p:ext uri="{BB962C8B-B14F-4D97-AF65-F5344CB8AC3E}">
        <p14:creationId xmlns:p14="http://schemas.microsoft.com/office/powerpoint/2010/main" val="365166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91DB13-A660-4C0D-8748-6C6763C501DC}"/>
              </a:ext>
            </a:extLst>
          </p:cNvPr>
          <p:cNvSpPr/>
          <p:nvPr/>
        </p:nvSpPr>
        <p:spPr>
          <a:xfrm>
            <a:off x="3048000" y="1788038"/>
            <a:ext cx="6096000" cy="4106445"/>
          </a:xfrm>
          <a:prstGeom prst="rect">
            <a:avLst/>
          </a:prstGeom>
        </p:spPr>
        <p:txBody>
          <a:bodyPr>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Kontrast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Karşıt demektir. Açık-koyu, büyük-küçük vb. gibi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Ton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Rengin parlaklık derecesidir. Koyu mavi açık mavi farklılığı mavinin ışık derecesini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belirler. Işığı az olan maviye koyu, ışığı fazla olan maviye açık denir.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07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E0C8CB-CA97-4A66-A742-A6D9D7B1626D}"/>
              </a:ext>
            </a:extLst>
          </p:cNvPr>
          <p:cNvSpPr/>
          <p:nvPr/>
        </p:nvSpPr>
        <p:spPr>
          <a:xfrm>
            <a:off x="801858" y="960935"/>
            <a:ext cx="10466363" cy="5733557"/>
          </a:xfrm>
          <a:prstGeom prst="rect">
            <a:avLst/>
          </a:prstGeom>
        </p:spPr>
        <p:txBody>
          <a:bodyPr wrap="square">
            <a:spAutoFit/>
          </a:bodyPr>
          <a:lstStyle/>
          <a:p>
            <a:pPr>
              <a:lnSpc>
                <a:spcPct val="107000"/>
              </a:lnSpc>
              <a:spcBef>
                <a:spcPts val="500"/>
              </a:spcBef>
              <a:spcAft>
                <a:spcPts val="5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Tarihçesi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kılan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her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dümdüz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levha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gibidir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Öyle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her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birinin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içinden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kılan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geçer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Rengarenk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levhalar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parlak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güneşin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altında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parıldar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binbir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çeşitte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verirler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kılan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tektir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psikolojik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fizyolojik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etkileri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kişilik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gelişimi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dallarında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araştırmalar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Living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Colour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canlı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organizasyonunu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kuran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(1984) Howard Sun,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çalışmalarını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Theophilus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Helidor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Gimbel’le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yoğunlaştırdı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1983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yılında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terapisti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unvanını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aldı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İnsanların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ruhsal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psikolojileri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konusunda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deneyim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kazandı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İnsanların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kişisel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fiziksel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ruhsal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dünyaları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konusunda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yorucu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araştırmalar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yaptı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Grup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terapileri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sistemin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doğruluğunu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insanlara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aktardı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analiz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uzmanlığını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eşi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Dorothy Sun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fevkalade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geliştiren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Howard Sun 1984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yılında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eşi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birlikte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İngiltere’nin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ilk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resmi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terapi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merkezini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açtı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çalışma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İngiltere’de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büyük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ilgi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gördü</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İnsanlar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kişilik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dünyalarının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keşfine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başladılar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34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260C2-F9C3-48E4-A96E-40C6FD89C554}"/>
              </a:ext>
            </a:extLst>
          </p:cNvPr>
          <p:cNvPicPr>
            <a:picLocks noChangeAspect="1"/>
          </p:cNvPicPr>
          <p:nvPr/>
        </p:nvPicPr>
        <p:blipFill>
          <a:blip r:embed="rId2"/>
          <a:stretch>
            <a:fillRect/>
          </a:stretch>
        </p:blipFill>
        <p:spPr>
          <a:xfrm>
            <a:off x="685800" y="752402"/>
            <a:ext cx="10820400" cy="2314575"/>
          </a:xfrm>
          <a:prstGeom prst="rect">
            <a:avLst/>
          </a:prstGeom>
        </p:spPr>
      </p:pic>
      <p:pic>
        <p:nvPicPr>
          <p:cNvPr id="7" name="Picture 6">
            <a:extLst>
              <a:ext uri="{FF2B5EF4-FFF2-40B4-BE49-F238E27FC236}">
                <a16:creationId xmlns:a16="http://schemas.microsoft.com/office/drawing/2014/main" id="{1E31D23C-C602-4C50-BB5A-703EA069CD7D}"/>
              </a:ext>
            </a:extLst>
          </p:cNvPr>
          <p:cNvPicPr>
            <a:picLocks noChangeAspect="1"/>
          </p:cNvPicPr>
          <p:nvPr/>
        </p:nvPicPr>
        <p:blipFill>
          <a:blip r:embed="rId3"/>
          <a:stretch>
            <a:fillRect/>
          </a:stretch>
        </p:blipFill>
        <p:spPr>
          <a:xfrm>
            <a:off x="685800" y="3066977"/>
            <a:ext cx="10820400" cy="3505200"/>
          </a:xfrm>
          <a:prstGeom prst="rect">
            <a:avLst/>
          </a:prstGeom>
        </p:spPr>
      </p:pic>
    </p:spTree>
    <p:extLst>
      <p:ext uri="{BB962C8B-B14F-4D97-AF65-F5344CB8AC3E}">
        <p14:creationId xmlns:p14="http://schemas.microsoft.com/office/powerpoint/2010/main" val="568215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A09141-FCD5-4649-8DEF-2308EB9F3D02}"/>
              </a:ext>
            </a:extLst>
          </p:cNvPr>
          <p:cNvSpPr/>
          <p:nvPr/>
        </p:nvSpPr>
        <p:spPr>
          <a:xfrm>
            <a:off x="196948" y="211016"/>
            <a:ext cx="11769969" cy="6416115"/>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Perspektifi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Renklerin her birinin kendine göre ayrı derinlik ve genişlik görünüşleri vardır. Bu</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durum "renk perspektifi" ni meydana getirir. Mesela; sıcak renklerin en dinamik rengi olan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kırmızı renkte diğer renklere göre ileriye fırlama görünüşü fazladır. Bu durum onun diğer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renklerden daha önde görünmesini sağlar. Soğuk renklerin en durgun rengi olan mavi renk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ise insanda olduğundan daha uzaktaymış hissi uyandırır. Gerilere çekilme niteliği mevcuttur.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Bundan dolayı sıcak ve soğuk renklerin yakın ve uzak görünme, cisimleri büyük , küçük ve</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geniş gösterme özellikleri vardır.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Ressamlar genellikle ön planlar için sıcak renkleri, arka planlar içinse soğuk renkleri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kullanır. Ya da arka planları öne getirmek, yani öndeymiş gibi göstermek ve göze çarpmalarını sağlayabilmek için sıcak renkleri; ön planları geri atmak, itmek ve uzaktaymış</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r>
              <a:rPr lang="tr-TR" sz="2400" dirty="0">
                <a:latin typeface="Calibri" panose="020F0502020204030204" pitchFamily="34" charset="0"/>
                <a:ea typeface="Times New Roman" panose="02020603050405020304" pitchFamily="18" charset="0"/>
              </a:rPr>
              <a:t>gibi göstermek için de soğuk renkleri kullanırlar. </a:t>
            </a:r>
            <a:endParaRPr lang="tr-TR" sz="2400" dirty="0"/>
          </a:p>
        </p:txBody>
      </p:sp>
    </p:spTree>
    <p:extLst>
      <p:ext uri="{BB962C8B-B14F-4D97-AF65-F5344CB8AC3E}">
        <p14:creationId xmlns:p14="http://schemas.microsoft.com/office/powerpoint/2010/main" val="785522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2C457D-5E69-43CD-860A-963145744386}"/>
              </a:ext>
            </a:extLst>
          </p:cNvPr>
          <p:cNvSpPr/>
          <p:nvPr/>
        </p:nvSpPr>
        <p:spPr>
          <a:xfrm>
            <a:off x="168812" y="141371"/>
            <a:ext cx="12576517" cy="6599755"/>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Ya da tam tersine, ön planları geri atmak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için soğuk renkleri, arka planları öne getirmek için de sıcak renkleri kullanırlar. Bunu, resmi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boyarken istedikleri bölgelerin renklerine sıcak ya da soğuk renklerden bir miktar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karıştırarak gerçekleştirirler.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Tıpkı saf renklerin saf olmayanlardan daha yakında görünmesi gibi kuvvetli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zayıf renkleri arka plana atar. Koyulukları aynı kuvvette olmasına rağmen kırmızı ve sarı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 mavi renkten daha ileride görünürler. Yani sıcak renkler soğuk renklerden daha önde</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görünürler. Bu durum renklerin dalga boylarından meydana gelmektedir. Renk kırmızıdan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maviye gittikçe etkisi azalır. Renk çemberinde renkler perspektif özelliklerine göre şöyle</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Sıralanır, Kırmızı- Turuncu- Sarı- Yeşil- Mavi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Gri, yeşil ve mor renklerin böyle fonksiyonları yoktur. Oldukları gibi görünürler,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uzaklık-yakınlık hissini doğurmazlar.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766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EC8CDA-EC5E-4E59-84F1-901387F68314}"/>
              </a:ext>
            </a:extLst>
          </p:cNvPr>
          <p:cNvSpPr/>
          <p:nvPr/>
        </p:nvSpPr>
        <p:spPr>
          <a:xfrm>
            <a:off x="1810044" y="575827"/>
            <a:ext cx="6096000" cy="1569660"/>
          </a:xfrm>
          <a:prstGeom prst="rect">
            <a:avLst/>
          </a:prstGeom>
        </p:spPr>
        <p:txBody>
          <a:bodyPr>
            <a:spAutoFit/>
          </a:bodyPr>
          <a:lstStyle/>
          <a:p>
            <a:r>
              <a:rPr lang="tr-TR" sz="2400" dirty="0"/>
              <a:t>Sıcak- soğuk Renkler Serinlik etkisi veren deniz, orman ve gökyüzü gibi renkler soğuk, ısı ve ışık etkisi veren kırmızı, sarı ve turuncu ise sıcak renklerdir</a:t>
            </a:r>
          </a:p>
        </p:txBody>
      </p:sp>
      <p:pic>
        <p:nvPicPr>
          <p:cNvPr id="6" name="Picture 5">
            <a:extLst>
              <a:ext uri="{FF2B5EF4-FFF2-40B4-BE49-F238E27FC236}">
                <a16:creationId xmlns:a16="http://schemas.microsoft.com/office/drawing/2014/main" id="{EFF87528-7368-433F-9326-58BD28DE8D3F}"/>
              </a:ext>
            </a:extLst>
          </p:cNvPr>
          <p:cNvPicPr>
            <a:picLocks noChangeAspect="1"/>
          </p:cNvPicPr>
          <p:nvPr/>
        </p:nvPicPr>
        <p:blipFill>
          <a:blip r:embed="rId2"/>
          <a:stretch>
            <a:fillRect/>
          </a:stretch>
        </p:blipFill>
        <p:spPr>
          <a:xfrm>
            <a:off x="1810044" y="2145487"/>
            <a:ext cx="7010915" cy="4642887"/>
          </a:xfrm>
          <a:prstGeom prst="rect">
            <a:avLst/>
          </a:prstGeom>
        </p:spPr>
      </p:pic>
    </p:spTree>
    <p:extLst>
      <p:ext uri="{BB962C8B-B14F-4D97-AF65-F5344CB8AC3E}">
        <p14:creationId xmlns:p14="http://schemas.microsoft.com/office/powerpoint/2010/main" val="45429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F423EA-C1BB-4D97-8ABA-7CA3B613CA4D}"/>
              </a:ext>
            </a:extLst>
          </p:cNvPr>
          <p:cNvSpPr/>
          <p:nvPr/>
        </p:nvSpPr>
        <p:spPr>
          <a:xfrm>
            <a:off x="318866" y="387591"/>
            <a:ext cx="11751213" cy="1938992"/>
          </a:xfrm>
          <a:prstGeom prst="rect">
            <a:avLst/>
          </a:prstGeom>
        </p:spPr>
        <p:txBody>
          <a:bodyPr wrap="square">
            <a:spAutoFit/>
          </a:bodyPr>
          <a:lstStyle/>
          <a:p>
            <a:r>
              <a:rPr lang="tr-TR" sz="2400" dirty="0"/>
              <a:t>Nötr Renkler Herhangi bir cisim güneş ışığından aldığı renkleri yansıtmayıp yutuyorsa o cismi siyah görürüz. Siyah ve beyaz rengi karıştırdığımızda gri renk ortaya çıkar. Siyah, beyaz ve gri; renk sayılmaz. Bu üç renge nötr renkler denir. Ayrıca herhangi bir rengi açmak ya da koyulaştırmak için siyah ve beyaz nötr renkler kullanılır</a:t>
            </a:r>
          </a:p>
        </p:txBody>
      </p:sp>
      <p:pic>
        <p:nvPicPr>
          <p:cNvPr id="8" name="Picture 7">
            <a:extLst>
              <a:ext uri="{FF2B5EF4-FFF2-40B4-BE49-F238E27FC236}">
                <a16:creationId xmlns:a16="http://schemas.microsoft.com/office/drawing/2014/main" id="{AAE33683-F398-460B-BB5E-2AA57830AD04}"/>
              </a:ext>
            </a:extLst>
          </p:cNvPr>
          <p:cNvPicPr>
            <a:picLocks noChangeAspect="1"/>
          </p:cNvPicPr>
          <p:nvPr/>
        </p:nvPicPr>
        <p:blipFill>
          <a:blip r:embed="rId2"/>
          <a:stretch>
            <a:fillRect/>
          </a:stretch>
        </p:blipFill>
        <p:spPr>
          <a:xfrm>
            <a:off x="545123" y="2326583"/>
            <a:ext cx="10820400" cy="4400550"/>
          </a:xfrm>
          <a:prstGeom prst="rect">
            <a:avLst/>
          </a:prstGeom>
        </p:spPr>
      </p:pic>
    </p:spTree>
    <p:extLst>
      <p:ext uri="{BB962C8B-B14F-4D97-AF65-F5344CB8AC3E}">
        <p14:creationId xmlns:p14="http://schemas.microsoft.com/office/powerpoint/2010/main" val="1094481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6D72D-0E4A-486B-ADBD-00FBCAE77939}"/>
              </a:ext>
            </a:extLst>
          </p:cNvPr>
          <p:cNvSpPr/>
          <p:nvPr/>
        </p:nvSpPr>
        <p:spPr>
          <a:xfrm>
            <a:off x="464234" y="89993"/>
            <a:ext cx="10185010" cy="6215035"/>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Kontrastlıkları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Yalın Renk Kontrastı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Yedi renk karışımının en basitidir. Sarı, kırmızı, mavi ile en güçlü olarak anlatılır ve</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bu renklerden uzaklaştıkça yalın renk etkisinin gücü azalır. Bu katkısız yalın haldeki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renklerin açık ve koyu değerleri de bu uyumda kullanılabilir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Açık-Koyu Kontrastı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Kullandığımız bütün renkler açık ya da koyu olmak üzere iki değerde bulunur. Açık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değerdeki renk ile koyu değerdeki renk yan yana getirildiğinde renklerin değerleri ortaya</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çıkar. Yani açık daha açık, koyu daha koyu görünür buna açık koyu kontrast denir.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328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C7429-26D9-4B23-B939-9A7B77441001}"/>
              </a:ext>
            </a:extLst>
          </p:cNvPr>
          <p:cNvPicPr>
            <a:picLocks noChangeAspect="1"/>
          </p:cNvPicPr>
          <p:nvPr/>
        </p:nvPicPr>
        <p:blipFill>
          <a:blip r:embed="rId2"/>
          <a:stretch>
            <a:fillRect/>
          </a:stretch>
        </p:blipFill>
        <p:spPr>
          <a:xfrm>
            <a:off x="531055" y="821934"/>
            <a:ext cx="10820400" cy="5467350"/>
          </a:xfrm>
          <a:prstGeom prst="rect">
            <a:avLst/>
          </a:prstGeom>
        </p:spPr>
      </p:pic>
    </p:spTree>
    <p:extLst>
      <p:ext uri="{BB962C8B-B14F-4D97-AF65-F5344CB8AC3E}">
        <p14:creationId xmlns:p14="http://schemas.microsoft.com/office/powerpoint/2010/main" val="1709311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D024E9-6376-4EAE-9587-F85E35F7C4E4}"/>
              </a:ext>
            </a:extLst>
          </p:cNvPr>
          <p:cNvSpPr/>
          <p:nvPr/>
        </p:nvSpPr>
        <p:spPr>
          <a:xfrm>
            <a:off x="2194559" y="239150"/>
            <a:ext cx="6077243" cy="2047740"/>
          </a:xfrm>
          <a:prstGeom prst="rect">
            <a:avLst/>
          </a:prstGeom>
        </p:spPr>
        <p:txBody>
          <a:bodyPr wrap="square">
            <a:spAutoFit/>
          </a:bodyPr>
          <a:lstStyle/>
          <a:p>
            <a:pPr>
              <a:lnSpc>
                <a:spcPct val="115000"/>
              </a:lnSpc>
              <a:spcAft>
                <a:spcPts val="1000"/>
              </a:spcAft>
            </a:pPr>
            <a:r>
              <a:rPr lang="tr-TR" dirty="0">
                <a:latin typeface="Calibri" panose="020F0502020204030204" pitchFamily="34" charset="0"/>
                <a:ea typeface="Times New Roman" panose="02020603050405020304" pitchFamily="18" charset="0"/>
                <a:cs typeface="Calibri" panose="020F0502020204030204" pitchFamily="34" charset="0"/>
              </a:rPr>
              <a:t> </a:t>
            </a:r>
            <a:r>
              <a:rPr lang="tr-TR" sz="2400" dirty="0">
                <a:latin typeface="Calibri" panose="020F0502020204030204" pitchFamily="34" charset="0"/>
                <a:ea typeface="Times New Roman" panose="02020603050405020304" pitchFamily="18" charset="0"/>
                <a:cs typeface="Calibri" panose="020F0502020204030204" pitchFamily="34" charset="0"/>
              </a:rPr>
              <a:t>Sıcak–Soğuk Kontrastı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Sıcak ve soğuk renkleri kullanarak yapılan uyumdur. Sıcak ve soğuk renklerin verdiği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etkiler de göz önünde bulundurulmalıdır.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9E4240F-C1C4-4D63-9ADA-53D9E5A2C139}"/>
              </a:ext>
            </a:extLst>
          </p:cNvPr>
          <p:cNvPicPr>
            <a:picLocks noChangeAspect="1"/>
          </p:cNvPicPr>
          <p:nvPr/>
        </p:nvPicPr>
        <p:blipFill rotWithShape="1">
          <a:blip r:embed="rId2"/>
          <a:srcRect l="1" t="-35596" r="-35596" b="1"/>
          <a:stretch/>
        </p:blipFill>
        <p:spPr>
          <a:xfrm>
            <a:off x="1220372" y="1023870"/>
            <a:ext cx="10820400" cy="5505450"/>
          </a:xfrm>
          <a:prstGeom prst="rect">
            <a:avLst/>
          </a:prstGeom>
        </p:spPr>
      </p:pic>
    </p:spTree>
    <p:extLst>
      <p:ext uri="{BB962C8B-B14F-4D97-AF65-F5344CB8AC3E}">
        <p14:creationId xmlns:p14="http://schemas.microsoft.com/office/powerpoint/2010/main" val="2713279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2F07CA-7FD4-458F-AA55-5B1BE2A26763}"/>
              </a:ext>
            </a:extLst>
          </p:cNvPr>
          <p:cNvSpPr/>
          <p:nvPr/>
        </p:nvSpPr>
        <p:spPr>
          <a:xfrm>
            <a:off x="0" y="0"/>
            <a:ext cx="9144000" cy="6190092"/>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Tamamlayıcı Kontrast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çemberi üzerindeki tamamlayıcı renklerle yapılır. Bu renkler çemberde tam</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karşılıklı düşen renklerdir. Renk çemberindeki karşılıklı renkler birbirlerinin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tamamlayıcısıdır. Örn: sarı ile mor, kırmızı ile yeşil, mavi ile turuncu.</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Bir rengin yaptığı etki tam karşıtı olan renkle dengelenir. Tamamlayıcı renk kontrastı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yaparken iki noktaya dikkat etmek gerekir: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Birbirlerini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tamamlamas</a:t>
            </a:r>
            <a:r>
              <a:rPr lang="tr-TR" sz="2400" dirty="0">
                <a:latin typeface="Calibri" panose="020F0502020204030204" pitchFamily="34" charset="0"/>
                <a:ea typeface="Times New Roman" panose="02020603050405020304" pitchFamily="18" charset="0"/>
                <a:cs typeface="Calibri" panose="020F0502020204030204" pitchFamily="34" charset="0"/>
              </a:rPr>
              <a:t>ı istenilen iki rengin ışık güçleri eşit olmalıdır.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Birbirlerini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tamamlamas</a:t>
            </a:r>
            <a:r>
              <a:rPr lang="tr-TR" sz="2400" dirty="0">
                <a:latin typeface="Calibri" panose="020F0502020204030204" pitchFamily="34" charset="0"/>
                <a:ea typeface="Times New Roman" panose="02020603050405020304" pitchFamily="18" charset="0"/>
                <a:cs typeface="Calibri" panose="020F0502020204030204" pitchFamily="34" charset="0"/>
              </a:rPr>
              <a:t>ı istenen iki rengin beraberliklerinde bir renk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uyuşumluğu bulunmalıdır.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741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DD772-BA65-4D7C-8873-9C84427B48D6}"/>
              </a:ext>
            </a:extLst>
          </p:cNvPr>
          <p:cNvPicPr>
            <a:picLocks noChangeAspect="1"/>
          </p:cNvPicPr>
          <p:nvPr/>
        </p:nvPicPr>
        <p:blipFill>
          <a:blip r:embed="rId2"/>
          <a:stretch>
            <a:fillRect/>
          </a:stretch>
        </p:blipFill>
        <p:spPr>
          <a:xfrm>
            <a:off x="502920" y="632313"/>
            <a:ext cx="10820400" cy="5734050"/>
          </a:xfrm>
          <a:prstGeom prst="rect">
            <a:avLst/>
          </a:prstGeom>
        </p:spPr>
      </p:pic>
    </p:spTree>
    <p:extLst>
      <p:ext uri="{BB962C8B-B14F-4D97-AF65-F5344CB8AC3E}">
        <p14:creationId xmlns:p14="http://schemas.microsoft.com/office/powerpoint/2010/main" val="348623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114A46-2700-4A36-A29E-BE8958D2757A}"/>
              </a:ext>
            </a:extLst>
          </p:cNvPr>
          <p:cNvSpPr/>
          <p:nvPr/>
        </p:nvSpPr>
        <p:spPr>
          <a:xfrm>
            <a:off x="1266091" y="2012618"/>
            <a:ext cx="9650437" cy="4024628"/>
          </a:xfrm>
          <a:prstGeom prst="rect">
            <a:avLst/>
          </a:prstGeom>
        </p:spPr>
        <p:txBody>
          <a:bodyPr wrap="square">
            <a:spAutoFit/>
          </a:bodyPr>
          <a:lstStyle/>
          <a:p>
            <a:pPr>
              <a:lnSpc>
                <a:spcPct val="107000"/>
              </a:lnSpc>
              <a:spcBef>
                <a:spcPts val="500"/>
              </a:spcBef>
              <a:spcAft>
                <a:spcPts val="5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Bilimi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Nasıl</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Doğdu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İngiliz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fizikçi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Isaac Newton (1642 – 1727) 1670′de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güneş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elmas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prizmadan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geçirerek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ayırmayı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başarmıştır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odayı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kararttıktan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sonra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güneş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delikten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odaya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girmesini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sağlamış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önüne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prizma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parçalanış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halini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tıpkı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gökkuşağında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olduğu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yedi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yukarıdan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aşağıya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doğru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perdeye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aksettirmeyi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sağlamıştır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Güneş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ışığını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getiren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yedi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rengin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tayfının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görkemi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gizemi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bugün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üzerinde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birçok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incelemeler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yapılan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derece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olumlu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sonuçlar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alınan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çalışmaları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araştırmaları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beraberinde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getirmiş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Bilimi’ni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bilim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dalı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ortaya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koymuştur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253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77CF8-A7AB-451B-97E2-FA5B3387C6C3}"/>
              </a:ext>
            </a:extLst>
          </p:cNvPr>
          <p:cNvSpPr/>
          <p:nvPr/>
        </p:nvSpPr>
        <p:spPr>
          <a:xfrm>
            <a:off x="1125415" y="619813"/>
            <a:ext cx="9762978" cy="5863144"/>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Yanıltıcı Kontrast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Herhangi bir rengin siyah, beyaz ve gri üzerindeki etkisiyle ilgilidir. Kullanılan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renklerden birinin şiddeti yüksek tutularak yani kırmızı, gri-beyaz ve siyah üzerinde farklı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etki yapar. Buna yanıltıcı kontrast denir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Gri</a:t>
            </a:r>
            <a:r>
              <a:rPr lang="en-US" sz="2400" dirty="0">
                <a:latin typeface="Calibri" panose="020F0502020204030204" pitchFamily="34" charset="0"/>
                <a:ea typeface="Times New Roman" panose="02020603050405020304" pitchFamily="18" charset="0"/>
                <a:cs typeface="Calibri" panose="020F0502020204030204" pitchFamily="34" charset="0"/>
              </a:rPr>
              <a:t>, k</a:t>
            </a:r>
            <a:r>
              <a:rPr lang="tr-TR" sz="2400" dirty="0">
                <a:latin typeface="Calibri" panose="020F0502020204030204" pitchFamily="34" charset="0"/>
                <a:ea typeface="Times New Roman" panose="02020603050405020304" pitchFamily="18" charset="0"/>
                <a:cs typeface="Calibri" panose="020F0502020204030204" pitchFamily="34" charset="0"/>
              </a:rPr>
              <a:t>ırmızı fon üzerinde yeşilimtırak görünür.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Gri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turuncu</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fon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üzerinde</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mavi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görünür</a:t>
            </a:r>
            <a:r>
              <a:rPr lang="en-US" sz="2400" dirty="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Gri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sar</a:t>
            </a:r>
            <a:r>
              <a:rPr lang="tr-TR" sz="2400" dirty="0">
                <a:latin typeface="Calibri" panose="020F0502020204030204" pitchFamily="34" charset="0"/>
                <a:ea typeface="Times New Roman" panose="02020603050405020304" pitchFamily="18" charset="0"/>
                <a:cs typeface="Calibri" panose="020F0502020204030204" pitchFamily="34" charset="0"/>
              </a:rPr>
              <a:t>ı fon üzerinde kırmızı-mor (macenta) görünür.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Gri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mavi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fon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üzerinde</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turuncu</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görünür</a:t>
            </a:r>
            <a:r>
              <a:rPr lang="en-US" sz="2400" dirty="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latin typeface="Wingdings" panose="05000000000000000000" pitchFamily="2" charset="2"/>
                <a:ea typeface="Times New Roman" panose="02020603050405020304" pitchFamily="18" charset="0"/>
                <a:cs typeface="Wingdings" panose="05000000000000000000" pitchFamily="2" charset="2"/>
              </a:rPr>
              <a:t>Ø</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Gri</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mor</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fon</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üzerinde</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sar</a:t>
            </a:r>
            <a:r>
              <a:rPr lang="tr-TR" sz="2400" dirty="0">
                <a:latin typeface="Calibri" panose="020F0502020204030204" pitchFamily="34" charset="0"/>
                <a:ea typeface="Times New Roman" panose="02020603050405020304" pitchFamily="18" charset="0"/>
              </a:rPr>
              <a:t>ımtırak görünür</a:t>
            </a:r>
            <a:endParaRPr lang="tr-TR" sz="2400" dirty="0"/>
          </a:p>
        </p:txBody>
      </p:sp>
    </p:spTree>
    <p:extLst>
      <p:ext uri="{BB962C8B-B14F-4D97-AF65-F5344CB8AC3E}">
        <p14:creationId xmlns:p14="http://schemas.microsoft.com/office/powerpoint/2010/main" val="3149123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E199C-753D-41F4-BF92-8BC27AADF938}"/>
              </a:ext>
            </a:extLst>
          </p:cNvPr>
          <p:cNvPicPr>
            <a:picLocks noChangeAspect="1"/>
          </p:cNvPicPr>
          <p:nvPr/>
        </p:nvPicPr>
        <p:blipFill>
          <a:blip r:embed="rId2"/>
          <a:stretch>
            <a:fillRect/>
          </a:stretch>
        </p:blipFill>
        <p:spPr>
          <a:xfrm>
            <a:off x="418513" y="852854"/>
            <a:ext cx="10820400" cy="5715000"/>
          </a:xfrm>
          <a:prstGeom prst="rect">
            <a:avLst/>
          </a:prstGeom>
        </p:spPr>
      </p:pic>
    </p:spTree>
    <p:extLst>
      <p:ext uri="{BB962C8B-B14F-4D97-AF65-F5344CB8AC3E}">
        <p14:creationId xmlns:p14="http://schemas.microsoft.com/office/powerpoint/2010/main" val="720308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E2BCE7-5981-4333-BD51-46CEBC73CBF7}"/>
              </a:ext>
            </a:extLst>
          </p:cNvPr>
          <p:cNvSpPr/>
          <p:nvPr/>
        </p:nvSpPr>
        <p:spPr>
          <a:xfrm>
            <a:off x="0" y="0"/>
            <a:ext cx="11118166" cy="2728952"/>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Kalite Kontrast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Bir rengin en ışıklı tonundan başlayarak koyulaşmaya doğru götürülürken veya en</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koyu tonundan en açığa doğru getirilirken elde edilecek ara tonlar o rengin kalitesini</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oluşturur. Işık şiddeti yüksek renkle ışık şiddeti olmayan gri nüanslı renklerin bir arada</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kullanılmasına kalite kontrastı denir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131669-8406-4470-B81D-175DE935E430}"/>
              </a:ext>
            </a:extLst>
          </p:cNvPr>
          <p:cNvPicPr>
            <a:picLocks noChangeAspect="1"/>
          </p:cNvPicPr>
          <p:nvPr/>
        </p:nvPicPr>
        <p:blipFill rotWithShape="1">
          <a:blip r:embed="rId2"/>
          <a:srcRect l="-303" t="19649" r="303" b="-19649"/>
          <a:stretch/>
        </p:blipFill>
        <p:spPr>
          <a:xfrm>
            <a:off x="463280" y="2728952"/>
            <a:ext cx="9267825" cy="4762500"/>
          </a:xfrm>
          <a:prstGeom prst="rect">
            <a:avLst/>
          </a:prstGeom>
        </p:spPr>
      </p:pic>
    </p:spTree>
    <p:extLst>
      <p:ext uri="{BB962C8B-B14F-4D97-AF65-F5344CB8AC3E}">
        <p14:creationId xmlns:p14="http://schemas.microsoft.com/office/powerpoint/2010/main" val="1796002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A7A3E3-CA9C-446B-915D-6A0598099414}"/>
              </a:ext>
            </a:extLst>
          </p:cNvPr>
          <p:cNvSpPr/>
          <p:nvPr/>
        </p:nvSpPr>
        <p:spPr>
          <a:xfrm>
            <a:off x="332935" y="493274"/>
            <a:ext cx="7952936" cy="2047740"/>
          </a:xfrm>
          <a:prstGeom prst="rect">
            <a:avLst/>
          </a:prstGeom>
        </p:spPr>
        <p:txBody>
          <a:bodyPr wrap="square">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Miktar Kontrast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İki ya da daha çok renk lekeleri arasındaki orantı ile yapılır. Kullanılan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birbirinin diğerine oranı ile miktar kontrastı oluşur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A2E3CC6-FC49-439B-9B3B-9F48E1B26385}"/>
              </a:ext>
            </a:extLst>
          </p:cNvPr>
          <p:cNvPicPr>
            <a:picLocks noChangeAspect="1"/>
          </p:cNvPicPr>
          <p:nvPr/>
        </p:nvPicPr>
        <p:blipFill rotWithShape="1">
          <a:blip r:embed="rId2"/>
          <a:srcRect l="1" t="-33175" r="-32421" b="754"/>
          <a:stretch/>
        </p:blipFill>
        <p:spPr>
          <a:xfrm>
            <a:off x="510760" y="1517144"/>
            <a:ext cx="8582025" cy="4933950"/>
          </a:xfrm>
          <a:prstGeom prst="rect">
            <a:avLst/>
          </a:prstGeom>
        </p:spPr>
      </p:pic>
    </p:spTree>
    <p:extLst>
      <p:ext uri="{BB962C8B-B14F-4D97-AF65-F5344CB8AC3E}">
        <p14:creationId xmlns:p14="http://schemas.microsoft.com/office/powerpoint/2010/main" val="1699118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C0C87-A765-4DE4-994E-19C9BC36C6C9}"/>
              </a:ext>
            </a:extLst>
          </p:cNvPr>
          <p:cNvSpPr/>
          <p:nvPr/>
        </p:nvSpPr>
        <p:spPr>
          <a:xfrm>
            <a:off x="2808849" y="741121"/>
            <a:ext cx="6096000" cy="5958554"/>
          </a:xfrm>
          <a:prstGeom prst="rect">
            <a:avLst/>
          </a:prstGeom>
        </p:spPr>
        <p:txBody>
          <a:bodyPr>
            <a:spAutoFit/>
          </a:bodyPr>
          <a:lstStyle/>
          <a:p>
            <a:pPr>
              <a:lnSpc>
                <a:spcPct val="115000"/>
              </a:lnSpc>
              <a:spcAft>
                <a:spcPts val="1000"/>
              </a:spcAft>
            </a:pPr>
            <a:r>
              <a:rPr lang="tr-TR" sz="2400" dirty="0"/>
              <a:t>KAYNAKÇA </a:t>
            </a:r>
          </a:p>
          <a:p>
            <a:pPr>
              <a:lnSpc>
                <a:spcPct val="115000"/>
              </a:lnSpc>
              <a:spcAft>
                <a:spcPts val="1000"/>
              </a:spcAft>
            </a:pPr>
            <a:r>
              <a:rPr lang="tr-TR" sz="2400" dirty="0">
                <a:hlinkClick r:id="rId2"/>
              </a:rPr>
              <a:t>http://www.birdunyabilgi.org/renk-nedir</a:t>
            </a:r>
            <a:endParaRPr lang="tr-TR" sz="2400" dirty="0"/>
          </a:p>
          <a:p>
            <a:pPr>
              <a:lnSpc>
                <a:spcPct val="115000"/>
              </a:lnSpc>
              <a:spcAft>
                <a:spcPts val="1000"/>
              </a:spcAft>
            </a:pPr>
            <a:r>
              <a:rPr lang="en-US" sz="2400" dirty="0">
                <a:hlinkClick r:id="rId3"/>
              </a:rPr>
              <a:t>http://www.notsehri.com/renk-cemberi-28042/</a:t>
            </a:r>
            <a:endParaRPr lang="tr-TR" sz="2400" dirty="0"/>
          </a:p>
          <a:p>
            <a:pPr>
              <a:lnSpc>
                <a:spcPct val="115000"/>
              </a:lnSpc>
              <a:spcAft>
                <a:spcPts val="1000"/>
              </a:spcAft>
            </a:pPr>
            <a:r>
              <a:rPr lang="en-US" sz="2400" dirty="0">
                <a:hlinkClick r:id="rId4"/>
              </a:rPr>
              <a:t>http://www.hakkinda-bilgi-nedir.com/renk-ile-ilgili-bilgi-nedir+renk-ile-ilgili-bilgi-hakkinda-bilgi</a:t>
            </a:r>
            <a:endParaRPr lang="tr-TR" sz="2400" dirty="0"/>
          </a:p>
          <a:p>
            <a:pPr>
              <a:lnSpc>
                <a:spcPct val="115000"/>
              </a:lnSpc>
              <a:spcAft>
                <a:spcPts val="1000"/>
              </a:spcAft>
            </a:pPr>
            <a:r>
              <a:rPr lang="en-US" sz="2400" dirty="0">
                <a:hlinkClick r:id="rId5"/>
              </a:rPr>
              <a:t>https://sumeyratas.wordpress.com/renk-cemberi/</a:t>
            </a:r>
            <a:endParaRPr lang="tr-TR" sz="2400" dirty="0"/>
          </a:p>
          <a:p>
            <a:pPr>
              <a:lnSpc>
                <a:spcPct val="115000"/>
              </a:lnSpc>
              <a:spcAft>
                <a:spcPts val="1000"/>
              </a:spcAft>
            </a:pPr>
            <a:r>
              <a:rPr lang="tr-TR" sz="2400" dirty="0">
                <a:hlinkClick r:id="rId6"/>
              </a:rPr>
              <a:t>www.megep.meb.gov.tr</a:t>
            </a:r>
            <a:endParaRPr lang="tr-TR" sz="2400" dirty="0"/>
          </a:p>
          <a:p>
            <a:pPr>
              <a:lnSpc>
                <a:spcPct val="115000"/>
              </a:lnSpc>
              <a:spcAft>
                <a:spcPts val="1000"/>
              </a:spcAft>
            </a:pPr>
            <a:r>
              <a:rPr lang="tr-TR" sz="2400" dirty="0"/>
              <a:t>https://www.erdemtextile.com/haber/tekstilde-renk-ve-renk-kartelalari/</a:t>
            </a:r>
          </a:p>
        </p:txBody>
      </p:sp>
    </p:spTree>
    <p:extLst>
      <p:ext uri="{BB962C8B-B14F-4D97-AF65-F5344CB8AC3E}">
        <p14:creationId xmlns:p14="http://schemas.microsoft.com/office/powerpoint/2010/main" val="176229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9647D1-AF05-4D86-A71E-DA93F05D33B7}"/>
              </a:ext>
            </a:extLst>
          </p:cNvPr>
          <p:cNvSpPr/>
          <p:nvPr/>
        </p:nvSpPr>
        <p:spPr>
          <a:xfrm>
            <a:off x="1308296" y="581602"/>
            <a:ext cx="9959926" cy="6276398"/>
          </a:xfrm>
          <a:prstGeom prst="rect">
            <a:avLst/>
          </a:prstGeom>
        </p:spPr>
        <p:txBody>
          <a:bodyPr wrap="square">
            <a:spAutoFit/>
          </a:bodyPr>
          <a:lstStyle/>
          <a:p>
            <a:pPr>
              <a:lnSpc>
                <a:spcPct val="107000"/>
              </a:lnSpc>
              <a:spcBef>
                <a:spcPts val="500"/>
              </a:spcBef>
              <a:spcAft>
                <a:spcPts val="5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Newton’dan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sonra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Chevreul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Helmhotz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Young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gibi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fizikçiler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kimyagerler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proje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üzerine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yoğunlaşarak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çalışmalarını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hızlandırmışlardır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Newton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beyaz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üzerindeki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sıra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teşkil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etmesine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Spektrum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Solaers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Güneş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Tayfı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adını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verdi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Spektrumun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zaman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zaman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değişen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güneşin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hararet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derecesine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renklenen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tayfında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aşağıdaki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görürüz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bütün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beyaz</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ışıktan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doğar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Kırmızı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Turuncu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Yeşil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Lacivert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Çivit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Menekşe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Moru</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kırmızı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Esas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Getirilemeyen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adı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verilir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Yeşil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turuncu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mor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esas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renklerin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ikişerli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karışımından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meydana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gelirler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5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Örneğin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kırmızı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turuncu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Sarı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yeşil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Mavi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kırmızı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mor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53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47A13-BA6C-42D7-BBA3-1762CB9C17EC}"/>
              </a:ext>
            </a:extLst>
          </p:cNvPr>
          <p:cNvSpPr/>
          <p:nvPr/>
        </p:nvSpPr>
        <p:spPr>
          <a:xfrm>
            <a:off x="1317673" y="434703"/>
            <a:ext cx="8417169" cy="6423297"/>
          </a:xfrm>
          <a:prstGeom prst="rect">
            <a:avLst/>
          </a:prstGeom>
        </p:spPr>
        <p:txBody>
          <a:bodyPr wrap="square">
            <a:spAutoFit/>
          </a:bodyPr>
          <a:lstStyle/>
          <a:p>
            <a:pPr>
              <a:lnSpc>
                <a:spcPct val="115000"/>
              </a:lnSpc>
              <a:spcAft>
                <a:spcPts val="1000"/>
              </a:spcAft>
            </a:pPr>
            <a:r>
              <a:rPr lang="en-US" sz="2400" dirty="0" err="1">
                <a:latin typeface="Calibri" panose="020F0502020204030204" pitchFamily="34" charset="0"/>
                <a:ea typeface="Times New Roman" panose="02020603050405020304" pitchFamily="18" charset="0"/>
                <a:cs typeface="Calibri" panose="020F0502020204030204" pitchFamily="34" charset="0"/>
              </a:rPr>
              <a:t>Tekstilin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en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önemli</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temellerinden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olan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renkler</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desinatörlerin</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yetene</a:t>
            </a:r>
            <a:r>
              <a:rPr lang="tr-TR" sz="2400" dirty="0">
                <a:latin typeface="Calibri" panose="020F0502020204030204" pitchFamily="34" charset="0"/>
                <a:ea typeface="Times New Roman" panose="02020603050405020304" pitchFamily="18" charset="0"/>
                <a:cs typeface="Calibri" panose="020F0502020204030204" pitchFamily="34" charset="0"/>
              </a:rPr>
              <a:t>ği ve teknik bilgilerine göre farklı kombinlerin ortaya çıkmasıyla desenleri oluşturur.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Yani bir kumaşın farklı desen ve renk kombinleriyle birlikte kullanılması, giyim ya da iç dekorasyon için kullanılan tasarımlarda farklı şekilde çalışır. İç dekorasyonda daha spesifik renklerle çalışılan yeni renk grupları, tekstil söz konusu olduğunda 3-4 kombinasyonla olabilir.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Renklerin tonları ve mat-parlak oluşları renk kombinasyonları için dikkate alınan detaylardandır. Belirli bir kumaş birden fazla renkle renklendirilmek istendiğinde, müşterisine de farklı seçenekler sunmuş olur.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Bu nedenle tekstilde renk tasarımı dekorasyon ve giyim için oldukça önemli bir konudur ve teknik bilgi gerektirmektedir.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13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669E5-E301-41EE-A2A9-58B7DB2EFAB6}"/>
              </a:ext>
            </a:extLst>
          </p:cNvPr>
          <p:cNvSpPr/>
          <p:nvPr/>
        </p:nvSpPr>
        <p:spPr>
          <a:xfrm>
            <a:off x="3498166" y="592878"/>
            <a:ext cx="6096000" cy="5918543"/>
          </a:xfrm>
          <a:prstGeom prst="rect">
            <a:avLst/>
          </a:prstGeom>
        </p:spPr>
        <p:txBody>
          <a:bodyPr>
            <a:spAutoFit/>
          </a:bodyPr>
          <a:lstStyle/>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Renk Tanımları</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Tekstilde renk tanımları, renklerin ayırt ediciliğinin en önemli şeklidir. Temel olarak:</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Ana renkler, asıl renklerdir.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Ara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Üçüncü derece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Komplementer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Saf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Şok renkler,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Kombinasyon nüanslar,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2400" dirty="0">
                <a:latin typeface="Calibri" panose="020F0502020204030204" pitchFamily="34" charset="0"/>
                <a:ea typeface="Times New Roman" panose="02020603050405020304" pitchFamily="18" charset="0"/>
                <a:cs typeface="Calibri" panose="020F0502020204030204" pitchFamily="34" charset="0"/>
              </a:rPr>
              <a:t>    Metamari renklerdir.</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32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31AF6-4048-469D-972A-B0F7FD1164A5}"/>
              </a:ext>
            </a:extLst>
          </p:cNvPr>
          <p:cNvSpPr/>
          <p:nvPr/>
        </p:nvSpPr>
        <p:spPr>
          <a:xfrm>
            <a:off x="1992923" y="1264142"/>
            <a:ext cx="6096000" cy="4524315"/>
          </a:xfrm>
          <a:prstGeom prst="rect">
            <a:avLst/>
          </a:prstGeom>
        </p:spPr>
        <p:txBody>
          <a:bodyPr>
            <a:spAutoFit/>
          </a:bodyPr>
          <a:lstStyle/>
          <a:p>
            <a:r>
              <a:rPr lang="tr-TR" sz="2400" b="1" i="1" dirty="0">
                <a:solidFill>
                  <a:schemeClr val="tx1">
                    <a:lumMod val="95000"/>
                  </a:schemeClr>
                </a:solidFill>
                <a:latin typeface="Open Sans"/>
              </a:rPr>
              <a:t>Renk Parametreleri</a:t>
            </a:r>
            <a:endParaRPr lang="tr-TR" sz="2400" dirty="0">
              <a:solidFill>
                <a:schemeClr val="tx1">
                  <a:lumMod val="95000"/>
                </a:schemeClr>
              </a:solidFill>
              <a:latin typeface="Open Sans"/>
            </a:endParaRPr>
          </a:p>
          <a:p>
            <a:r>
              <a:rPr lang="tr-TR" sz="2400" dirty="0">
                <a:solidFill>
                  <a:schemeClr val="tx1">
                    <a:lumMod val="95000"/>
                  </a:schemeClr>
                </a:solidFill>
                <a:latin typeface="Open Sans"/>
              </a:rPr>
              <a:t>Renk, ton, gölge ve ton olarak nitelendirilen dört temel parametre, insan gözü tarafından ayırt edilebilecek milyarlarca yeni rengi oluşturmaktadır.</a:t>
            </a:r>
          </a:p>
          <a:p>
            <a:r>
              <a:rPr lang="tr-TR" sz="2400" dirty="0">
                <a:solidFill>
                  <a:schemeClr val="tx1">
                    <a:lumMod val="95000"/>
                  </a:schemeClr>
                </a:solidFill>
                <a:latin typeface="Open Sans"/>
              </a:rPr>
              <a:t>Fiziksel olarak ışığı nasıl algıladığımız olarak nitelendirilse </a:t>
            </a:r>
            <a:r>
              <a:rPr lang="tr-TR" sz="2400" i="1" dirty="0">
                <a:solidFill>
                  <a:schemeClr val="tx1">
                    <a:lumMod val="95000"/>
                  </a:schemeClr>
                </a:solidFill>
                <a:latin typeface="Open Sans"/>
              </a:rPr>
              <a:t>tekstilde renk ve desen</a:t>
            </a:r>
            <a:r>
              <a:rPr lang="tr-TR" sz="2400" dirty="0">
                <a:solidFill>
                  <a:schemeClr val="tx1">
                    <a:lumMod val="95000"/>
                  </a:schemeClr>
                </a:solidFill>
                <a:latin typeface="Open Sans"/>
              </a:rPr>
              <a:t> söz konusu olduğunda biz bunu sanatsal olarak algılarız.</a:t>
            </a:r>
          </a:p>
          <a:p>
            <a:r>
              <a:rPr lang="tr-TR" sz="2400" dirty="0">
                <a:solidFill>
                  <a:schemeClr val="tx1">
                    <a:lumMod val="95000"/>
                  </a:schemeClr>
                </a:solidFill>
                <a:latin typeface="Open Sans"/>
              </a:rPr>
              <a:t>Gözümüz milyarlarca farklı rengi ayırt edebilir, ancak kumaş üzerine basılan renkler bu kadar sınırsız değildir.</a:t>
            </a:r>
            <a:endParaRPr lang="tr-TR" sz="2400" b="0" i="0" dirty="0">
              <a:solidFill>
                <a:schemeClr val="tx1">
                  <a:lumMod val="95000"/>
                </a:schemeClr>
              </a:solidFill>
              <a:effectLst/>
              <a:latin typeface="Open Sans"/>
            </a:endParaRPr>
          </a:p>
        </p:txBody>
      </p:sp>
    </p:spTree>
    <p:extLst>
      <p:ext uri="{BB962C8B-B14F-4D97-AF65-F5344CB8AC3E}">
        <p14:creationId xmlns:p14="http://schemas.microsoft.com/office/powerpoint/2010/main" val="131660225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184</TotalTime>
  <Words>1824</Words>
  <Application>Microsoft Office PowerPoint</Application>
  <PresentationFormat>Geniş ekran</PresentationFormat>
  <Paragraphs>204</Paragraphs>
  <Slides>54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Calibri</vt:lpstr>
      <vt:lpstr>Century Gothic</vt:lpstr>
      <vt:lpstr>Courier New</vt:lpstr>
      <vt:lpstr>Myriad Pro</vt:lpstr>
      <vt:lpstr>Open Sans</vt:lpstr>
      <vt:lpstr>Times New Roman</vt:lpstr>
      <vt:lpstr>Times New Roman TUR</vt:lpstr>
      <vt:lpstr>Wingdings</vt:lpstr>
      <vt:lpstr>Vapor Trail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Renkler</dc:title>
  <dc:creator>MÜGE</dc:creator>
  <cp:lastModifiedBy>Microsoft</cp:lastModifiedBy>
  <cp:revision>20</cp:revision>
  <dcterms:created xsi:type="dcterms:W3CDTF">2017-05-10T12:48:42Z</dcterms:created>
  <dcterms:modified xsi:type="dcterms:W3CDTF">2020-04-29T06:24:29Z</dcterms:modified>
</cp:coreProperties>
</file>