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7" r:id="rId1"/>
  </p:sldMasterIdLst>
  <p:notesMasterIdLst>
    <p:notesMasterId r:id="rId17"/>
  </p:notesMasterIdLst>
  <p:sldIdLst>
    <p:sldId id="256" r:id="rId2"/>
    <p:sldId id="258" r:id="rId3"/>
    <p:sldId id="282" r:id="rId4"/>
    <p:sldId id="281" r:id="rId5"/>
    <p:sldId id="283" r:id="rId6"/>
    <p:sldId id="284" r:id="rId7"/>
    <p:sldId id="285" r:id="rId8"/>
    <p:sldId id="287" r:id="rId9"/>
    <p:sldId id="286" r:id="rId10"/>
    <p:sldId id="288" r:id="rId11"/>
    <p:sldId id="289" r:id="rId12"/>
    <p:sldId id="290" r:id="rId13"/>
    <p:sldId id="291" r:id="rId14"/>
    <p:sldId id="292" r:id="rId15"/>
    <p:sldId id="29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32" autoAdjust="0"/>
  </p:normalViewPr>
  <p:slideViewPr>
    <p:cSldViewPr snapToGrid="0">
      <p:cViewPr>
        <p:scale>
          <a:sx n="40" d="100"/>
          <a:sy n="40" d="100"/>
        </p:scale>
        <p:origin x="2318" y="10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20499E-C485-46E7-872B-679FD6597752}" type="datetimeFigureOut">
              <a:rPr lang="tr-TR" smtClean="0"/>
              <a:t>10.05.2020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1B62DC-6718-4749-A800-34F57CA60BDD}" type="slidenum">
              <a:rPr lang="tr-TR" smtClean="0"/>
              <a:t>‹#›</a:t>
            </a:fld>
            <a:endParaRPr lang="tr-TR"/>
          </a:p>
        </p:txBody>
      </p:sp>
    </p:spTree>
    <p:extLst>
      <p:ext uri="{BB962C8B-B14F-4D97-AF65-F5344CB8AC3E}">
        <p14:creationId xmlns:p14="http://schemas.microsoft.com/office/powerpoint/2010/main" val="68302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9E57DC2-970A-4B3E-BB1C-7A09969E49DF}"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925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86542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124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70603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9316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8012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0085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529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2075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725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9871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49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536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5/10/2020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75430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354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87DE6118-2437-4B30-8E3C-4D2BE6020583}" type="datetimeFigureOut">
              <a:rPr lang="en-US" smtClean="0"/>
              <a:pPr/>
              <a:t>5/10/2020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9950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5/10/2020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3430752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5144063" y="1871131"/>
            <a:ext cx="1912337" cy="1149531"/>
          </a:xfrm>
          <a:prstGeom prst="rect">
            <a:avLst/>
          </a:prstGeom>
        </p:spPr>
      </p:pic>
      <p:sp>
        <p:nvSpPr>
          <p:cNvPr id="2" name="Unvan 1"/>
          <p:cNvSpPr>
            <a:spLocks noGrp="1"/>
          </p:cNvSpPr>
          <p:nvPr>
            <p:ph type="ctrTitle"/>
          </p:nvPr>
        </p:nvSpPr>
        <p:spPr/>
        <p:txBody>
          <a:bodyPr/>
          <a:lstStyle/>
          <a:p>
            <a:r>
              <a:rPr lang="tr-TR" sz="2400" b="1" dirty="0" smtClean="0"/>
              <a:t>COG 338 SİYASİ COĞRAFYA</a:t>
            </a:r>
            <a:endParaRPr lang="tr-TR" sz="2400" b="1" dirty="0"/>
          </a:p>
        </p:txBody>
      </p:sp>
      <p:sp>
        <p:nvSpPr>
          <p:cNvPr id="3" name="Alt Başlık 2"/>
          <p:cNvSpPr>
            <a:spLocks noGrp="1"/>
          </p:cNvSpPr>
          <p:nvPr>
            <p:ph type="subTitle" idx="1"/>
          </p:nvPr>
        </p:nvSpPr>
        <p:spPr/>
        <p:txBody>
          <a:bodyPr>
            <a:normAutofit lnSpcReduction="10000"/>
          </a:bodyPr>
          <a:lstStyle/>
          <a:p>
            <a:r>
              <a:rPr lang="tr-TR" dirty="0" err="1" smtClean="0"/>
              <a:t>Doç.Dr</a:t>
            </a:r>
            <a:r>
              <a:rPr lang="tr-TR" dirty="0" smtClean="0"/>
              <a:t>. Mutlu Yılmaz</a:t>
            </a:r>
          </a:p>
          <a:p>
            <a:r>
              <a:rPr lang="tr-TR" dirty="0" smtClean="0"/>
              <a:t>Anlara Üniversitesi Dil ve Tarih-Coğrafya Fakültesi</a:t>
            </a:r>
          </a:p>
          <a:p>
            <a:r>
              <a:rPr lang="tr-TR" dirty="0" smtClean="0"/>
              <a:t>Coğrafya Bölümü</a:t>
            </a:r>
            <a:endParaRPr lang="tr-TR" dirty="0"/>
          </a:p>
        </p:txBody>
      </p:sp>
    </p:spTree>
    <p:extLst>
      <p:ext uri="{BB962C8B-B14F-4D97-AF65-F5344CB8AC3E}">
        <p14:creationId xmlns:p14="http://schemas.microsoft.com/office/powerpoint/2010/main" val="2521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24501" y="811033"/>
            <a:ext cx="5526156" cy="4827988"/>
          </a:xfrm>
          <a:prstGeom prst="rect">
            <a:avLst/>
          </a:prstGeom>
        </p:spPr>
        <p:txBody>
          <a:bodyPr wrap="square">
            <a:spAutoFit/>
          </a:bodyPr>
          <a:lstStyle/>
          <a:p>
            <a:endParaRPr lang="tr-TR" dirty="0" smtClean="0"/>
          </a:p>
          <a:p>
            <a:r>
              <a:rPr lang="tr-TR" dirty="0" smtClean="0"/>
              <a:t>Farklı Dünyanın sahip olduğu farklı doğal koşullar </a:t>
            </a:r>
            <a:r>
              <a:rPr lang="tr-TR" dirty="0"/>
              <a:t>ve kaynaklar, her bir bölgedeki insan </a:t>
            </a:r>
            <a:r>
              <a:rPr lang="tr-TR" dirty="0" smtClean="0"/>
              <a:t>topluluklarının varlıklarını </a:t>
            </a:r>
            <a:r>
              <a:rPr lang="tr-TR" dirty="0"/>
              <a:t>veya yaşamlarını sürdürmek ve gelişmek için benzer faaliyetler ve </a:t>
            </a:r>
            <a:r>
              <a:rPr lang="tr-TR" dirty="0" smtClean="0"/>
              <a:t>davranış biçimlerine </a:t>
            </a:r>
            <a:r>
              <a:rPr lang="tr-TR" dirty="0"/>
              <a:t>neden olmuştur. Böylece farklı doğal özellikteki bölgelerde farklı mesken şekilleri</a:t>
            </a:r>
            <a:r>
              <a:rPr lang="tr-TR" dirty="0" smtClean="0"/>
              <a:t>, giyim </a:t>
            </a:r>
            <a:r>
              <a:rPr lang="tr-TR" dirty="0"/>
              <a:t>biçimleri ve geçim faaliyetleri ortaya çıkmıştır. Bunlara paralel olarak çeşitli diller, </a:t>
            </a:r>
            <a:r>
              <a:rPr lang="tr-TR" dirty="0" smtClean="0"/>
              <a:t>farklı dinsel </a:t>
            </a:r>
            <a:r>
              <a:rPr lang="tr-TR" dirty="0"/>
              <a:t>inançlar, farklı etnolojik özellikler belirmiştir. Bu farklılıklar iklim şartları, su </a:t>
            </a:r>
            <a:r>
              <a:rPr lang="tr-TR" dirty="0" smtClean="0"/>
              <a:t>kaynakları ve </a:t>
            </a:r>
            <a:r>
              <a:rPr lang="tr-TR" dirty="0"/>
              <a:t>jeomorfolojik özelliklere göre dağılış göstermektedirler. Step alanları, çöl alanları, </a:t>
            </a:r>
            <a:r>
              <a:rPr lang="tr-TR" dirty="0" smtClean="0"/>
              <a:t>yüksek platolarda </a:t>
            </a:r>
            <a:r>
              <a:rPr lang="tr-TR" dirty="0"/>
              <a:t>ve çok geniş ova ve düzlüklerde daha geniş bölgelerde kültürel benzerlik görülürken</a:t>
            </a:r>
            <a:r>
              <a:rPr lang="tr-TR" dirty="0" smtClean="0"/>
              <a:t>, uygun </a:t>
            </a:r>
            <a:r>
              <a:rPr lang="tr-TR" dirty="0"/>
              <a:t>iklim şartlarına sahip su kaynaklarının zengin olduğu deniz kıyıları ve engebeli </a:t>
            </a:r>
            <a:r>
              <a:rPr lang="tr-TR" dirty="0" smtClean="0"/>
              <a:t>– parçalanmış </a:t>
            </a:r>
            <a:r>
              <a:rPr lang="tr-TR" dirty="0"/>
              <a:t>sahalarda daha dar alanlarda benzerliklere rastlanmaktadır.</a:t>
            </a:r>
            <a:endParaRPr lang="tr-TR" dirty="0">
              <a:ea typeface="Calibri" panose="020F0502020204030204" pitchFamily="34" charset="0"/>
              <a:cs typeface="Times New Roman" panose="02020603050405020304" pitchFamily="18" charset="0"/>
            </a:endParaRPr>
          </a:p>
          <a:p>
            <a:pPr lvl="0" algn="just">
              <a:lnSpc>
                <a:spcPct val="115000"/>
              </a:lnSpc>
              <a:spcAft>
                <a:spcPts val="1000"/>
              </a:spcAft>
              <a:tabLst>
                <a:tab pos="678180" algn="l"/>
              </a:tabLst>
            </a:pPr>
            <a:endParaRPr lang="tr-TR" dirty="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6893781" y="1959299"/>
            <a:ext cx="4281528" cy="2674578"/>
          </a:xfrm>
          <a:prstGeom prst="rect">
            <a:avLst/>
          </a:prstGeom>
        </p:spPr>
      </p:pic>
    </p:spTree>
    <p:extLst>
      <p:ext uri="{BB962C8B-B14F-4D97-AF65-F5344CB8AC3E}">
        <p14:creationId xmlns:p14="http://schemas.microsoft.com/office/powerpoint/2010/main" val="1195702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30303" y="993913"/>
            <a:ext cx="6424653" cy="3976473"/>
          </a:xfrm>
          <a:prstGeom prst="rect">
            <a:avLst/>
          </a:prstGeom>
        </p:spPr>
        <p:txBody>
          <a:bodyPr wrap="square">
            <a:spAutoFit/>
          </a:bodyPr>
          <a:lstStyle/>
          <a:p>
            <a:pPr marL="285750" lvl="0" indent="-285750">
              <a:buFont typeface="Arial" panose="020B0604020202020204" pitchFamily="34" charset="0"/>
              <a:buChar char="•"/>
            </a:pPr>
            <a:endParaRPr lang="tr-TR" b="1" dirty="0" smtClean="0"/>
          </a:p>
          <a:p>
            <a:pPr marL="285750" lvl="0" indent="-285750">
              <a:buFont typeface="Arial" panose="020B0604020202020204" pitchFamily="34" charset="0"/>
              <a:buChar char="•"/>
            </a:pPr>
            <a:r>
              <a:rPr lang="tr-TR" b="1" dirty="0" smtClean="0"/>
              <a:t>Askeri </a:t>
            </a:r>
            <a:r>
              <a:rPr lang="tr-TR" b="1" dirty="0"/>
              <a:t>Yapı ve özelikleri</a:t>
            </a:r>
            <a:endParaRPr lang="tr-TR" dirty="0"/>
          </a:p>
          <a:p>
            <a:r>
              <a:rPr lang="tr-TR" dirty="0"/>
              <a:t> </a:t>
            </a:r>
            <a:r>
              <a:rPr lang="tr-TR" dirty="0" smtClean="0"/>
              <a:t>Jeopolitik </a:t>
            </a:r>
            <a:r>
              <a:rPr lang="tr-TR" dirty="0"/>
              <a:t>değerlendirmede dikkate alınan diğer beşeri unsur, ülkenin askeri yapısıdır. Askeri </a:t>
            </a:r>
            <a:r>
              <a:rPr lang="tr-TR" dirty="0" smtClean="0"/>
              <a:t>yapıyı ülkelerin sahip olduğu asker miktarının yanı sıra savaş uçağı, savaş gemisi, tank, top vb. askeri varlığına kapsar. Ayrıca ülkelerin sahip oldukları ulusal </a:t>
            </a:r>
            <a:r>
              <a:rPr lang="tr-TR" dirty="0"/>
              <a:t>savunma sanayinin varlığı ve düzeyi; strateji ve teknoloji üretme kapasitesi, uluslar arası güvenlik örgütlenmeleri için deki yeri; caydırıcılık etkisi ve ülke insanlarının askerlik kurumuna bakış açısı </a:t>
            </a:r>
            <a:r>
              <a:rPr lang="tr-TR" dirty="0" smtClean="0"/>
              <a:t>oluşturur. Örneğin ABD ve Rusya dünyanın en büyük nüfuslu ülkeleri olmamasına rağmen askeri güç olarak düşünüldüğünde oldukça önemli bir üstünlüğe sahiptir. Burada en önemli neden her iki ülkenin de ulusal savaş sanayi konusunda oldukça ileri seviyede olmalarıdır.</a:t>
            </a:r>
            <a:endParaRPr lang="tr-TR" dirty="0"/>
          </a:p>
          <a:p>
            <a:pPr indent="450215" algn="just">
              <a:lnSpc>
                <a:spcPct val="115000"/>
              </a:lnSpc>
              <a:spcAft>
                <a:spcPts val="100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7593496" y="1343647"/>
            <a:ext cx="3554605" cy="3697482"/>
          </a:xfrm>
          <a:prstGeom prst="rect">
            <a:avLst/>
          </a:prstGeom>
        </p:spPr>
      </p:pic>
    </p:spTree>
    <p:extLst>
      <p:ext uri="{BB962C8B-B14F-4D97-AF65-F5344CB8AC3E}">
        <p14:creationId xmlns:p14="http://schemas.microsoft.com/office/powerpoint/2010/main" val="4219163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685182" y="1939802"/>
            <a:ext cx="5429415" cy="3081917"/>
          </a:xfrm>
          <a:prstGeom prst="rect">
            <a:avLst/>
          </a:prstGeom>
        </p:spPr>
      </p:pic>
      <p:pic>
        <p:nvPicPr>
          <p:cNvPr id="3" name="Resim 2"/>
          <p:cNvPicPr>
            <a:picLocks noChangeAspect="1"/>
          </p:cNvPicPr>
          <p:nvPr/>
        </p:nvPicPr>
        <p:blipFill>
          <a:blip r:embed="rId3"/>
          <a:stretch>
            <a:fillRect/>
          </a:stretch>
        </p:blipFill>
        <p:spPr>
          <a:xfrm>
            <a:off x="930303" y="2011205"/>
            <a:ext cx="4412974" cy="2939110"/>
          </a:xfrm>
          <a:prstGeom prst="rect">
            <a:avLst/>
          </a:prstGeom>
        </p:spPr>
      </p:pic>
    </p:spTree>
    <p:extLst>
      <p:ext uri="{BB962C8B-B14F-4D97-AF65-F5344CB8AC3E}">
        <p14:creationId xmlns:p14="http://schemas.microsoft.com/office/powerpoint/2010/main" val="270451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68125" y="1054061"/>
            <a:ext cx="6096000" cy="3482235"/>
          </a:xfrm>
          <a:prstGeom prst="rect">
            <a:avLst/>
          </a:prstGeom>
        </p:spPr>
        <p:txBody>
          <a:bodyPr>
            <a:spAutoFit/>
          </a:bodyPr>
          <a:lstStyle/>
          <a:p>
            <a:pPr marL="285750" lvl="0" indent="-285750" algn="just">
              <a:lnSpc>
                <a:spcPct val="115000"/>
              </a:lnSpc>
              <a:spcAft>
                <a:spcPts val="1000"/>
              </a:spcAft>
              <a:buFont typeface="Arial" panose="020B0604020202020204" pitchFamily="34" charset="0"/>
              <a:buChar char="•"/>
              <a:tabLst>
                <a:tab pos="678180" algn="l"/>
              </a:tabLst>
            </a:pPr>
            <a:r>
              <a:rPr lang="tr-TR" b="1" dirty="0">
                <a:ea typeface="Calibri" panose="020F0502020204030204" pitchFamily="34" charset="0"/>
                <a:cs typeface="Tahoma" panose="020B0604030504040204" pitchFamily="34" charset="0"/>
              </a:rPr>
              <a:t>Ekonomik yapı ve </a:t>
            </a:r>
            <a:r>
              <a:rPr lang="tr-TR" b="1" dirty="0" smtClean="0">
                <a:ea typeface="Calibri" panose="020F0502020204030204" pitchFamily="34" charset="0"/>
                <a:cs typeface="Tahoma" panose="020B0604030504040204" pitchFamily="34" charset="0"/>
              </a:rPr>
              <a:t>özelikler</a:t>
            </a:r>
          </a:p>
          <a:p>
            <a:pPr lvl="0" algn="just">
              <a:lnSpc>
                <a:spcPct val="115000"/>
              </a:lnSpc>
              <a:spcAft>
                <a:spcPts val="1000"/>
              </a:spcAft>
              <a:tabLst>
                <a:tab pos="678180" algn="l"/>
              </a:tabLst>
            </a:pPr>
            <a:r>
              <a:rPr lang="tr-TR" dirty="0" smtClean="0">
                <a:ea typeface="Calibri" panose="020F0502020204030204" pitchFamily="34" charset="0"/>
                <a:cs typeface="Tahoma" panose="020B0604030504040204" pitchFamily="34" charset="0"/>
              </a:rPr>
              <a:t>Ülkelerin sahip oldukları ekonomik büyüklükler jeopolitik değerlendirmelerde oldukça önemlidir. Jeopolitik </a:t>
            </a:r>
            <a:r>
              <a:rPr lang="tr-TR" dirty="0">
                <a:ea typeface="Calibri" panose="020F0502020204030204" pitchFamily="34" charset="0"/>
                <a:cs typeface="Tahoma" panose="020B0604030504040204" pitchFamily="34" charset="0"/>
              </a:rPr>
              <a:t>değerlendirme açısından ekonomik yapı, ülke insanlarının üzerinde yaşadıkları coğrafyanın maddi imkanlarından istifade etme şeklidir. Tercih edilen ekonomik sistem emek- sermaye ilişkileri, üretim araçları üzerindeki mülkiyet hakkının yaygınlaşma derecesi, iş gücünün niteliği, mali yapının özelliği, dünya ekonomi örgütleri ile ilişkisi gibi hususlar jeopolitik değerlendirmede dikkate alınır.</a:t>
            </a:r>
            <a:endParaRPr lang="tr-TR" sz="1600" dirty="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7821695" y="1205136"/>
            <a:ext cx="3543823" cy="4462436"/>
          </a:xfrm>
          <a:prstGeom prst="rect">
            <a:avLst/>
          </a:prstGeom>
        </p:spPr>
      </p:pic>
    </p:spTree>
    <p:extLst>
      <p:ext uri="{BB962C8B-B14F-4D97-AF65-F5344CB8AC3E}">
        <p14:creationId xmlns:p14="http://schemas.microsoft.com/office/powerpoint/2010/main" val="237244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55590" y="978042"/>
            <a:ext cx="4752229" cy="4708981"/>
          </a:xfrm>
          <a:prstGeom prst="rect">
            <a:avLst/>
          </a:prstGeom>
        </p:spPr>
        <p:txBody>
          <a:bodyPr wrap="square">
            <a:spAutoFit/>
          </a:bodyPr>
          <a:lstStyle/>
          <a:p>
            <a:r>
              <a:rPr lang="tr-TR" sz="2000" dirty="0" smtClean="0">
                <a:ea typeface="Calibri" panose="020F0502020204030204" pitchFamily="34" charset="0"/>
                <a:cs typeface="Tahoma" panose="020B0604030504040204" pitchFamily="34" charset="0"/>
              </a:rPr>
              <a:t> Ayrıca bölgelerin yada ülkelerin sahip oldukları doğal kaynaklar dünya jeopolitiği açısından oldukça önemlidir ve jeopolitik değerlendirmelerde bu ön plana çıkar. Ortadoğu veya Hazar jeopolitiği </a:t>
            </a:r>
            <a:r>
              <a:rPr lang="tr-TR" sz="2000" dirty="0">
                <a:ea typeface="Calibri" panose="020F0502020204030204" pitchFamily="34" charset="0"/>
                <a:cs typeface="Tahoma" panose="020B0604030504040204" pitchFamily="34" charset="0"/>
              </a:rPr>
              <a:t>dendiği zaman, Ortadoğu </a:t>
            </a:r>
            <a:r>
              <a:rPr lang="tr-TR" sz="2000" dirty="0" smtClean="0">
                <a:ea typeface="Calibri" panose="020F0502020204030204" pitchFamily="34" charset="0"/>
                <a:cs typeface="Tahoma" panose="020B0604030504040204" pitchFamily="34" charset="0"/>
              </a:rPr>
              <a:t>veya Hazar olarak </a:t>
            </a:r>
            <a:r>
              <a:rPr lang="tr-TR" sz="2000" dirty="0">
                <a:ea typeface="Calibri" panose="020F0502020204030204" pitchFamily="34" charset="0"/>
                <a:cs typeface="Tahoma" panose="020B0604030504040204" pitchFamily="34" charset="0"/>
              </a:rPr>
              <a:t>tanımlanan </a:t>
            </a:r>
            <a:r>
              <a:rPr lang="tr-TR" sz="2000" dirty="0" smtClean="0">
                <a:ea typeface="Calibri" panose="020F0502020204030204" pitchFamily="34" charset="0"/>
                <a:cs typeface="Tahoma" panose="020B0604030504040204" pitchFamily="34" charset="0"/>
              </a:rPr>
              <a:t>alanların sadece </a:t>
            </a:r>
            <a:r>
              <a:rPr lang="tr-TR" sz="2000" dirty="0">
                <a:ea typeface="Calibri" panose="020F0502020204030204" pitchFamily="34" charset="0"/>
                <a:cs typeface="Tahoma" panose="020B0604030504040204" pitchFamily="34" charset="0"/>
              </a:rPr>
              <a:t>siyaset üzerindeki etkisi veya sadece bu bölge coğrafyasının siyasi yorumu anlaşılmaz. Bu </a:t>
            </a:r>
            <a:r>
              <a:rPr lang="tr-TR" sz="2000" dirty="0" smtClean="0">
                <a:ea typeface="Calibri" panose="020F0502020204030204" pitchFamily="34" charset="0"/>
                <a:cs typeface="Tahoma" panose="020B0604030504040204" pitchFamily="34" charset="0"/>
              </a:rPr>
              <a:t>bölgelere ait </a:t>
            </a:r>
            <a:r>
              <a:rPr lang="tr-TR" sz="2000" dirty="0">
                <a:ea typeface="Calibri" panose="020F0502020204030204" pitchFamily="34" charset="0"/>
                <a:cs typeface="Tahoma" panose="020B0604030504040204" pitchFamily="34" charset="0"/>
              </a:rPr>
              <a:t>incelemenin kullanacağı özel jeopolitik </a:t>
            </a:r>
            <a:r>
              <a:rPr lang="tr-TR" sz="2000" dirty="0" smtClean="0">
                <a:ea typeface="Calibri" panose="020F0502020204030204" pitchFamily="34" charset="0"/>
                <a:cs typeface="Tahoma" panose="020B0604030504040204" pitchFamily="34" charset="0"/>
              </a:rPr>
              <a:t>mercek bölgelerin sahip olduğu petrol ve doğalgaz kaynaklarıdır. Bölgede </a:t>
            </a:r>
            <a:r>
              <a:rPr lang="tr-TR" sz="2000" dirty="0">
                <a:ea typeface="Calibri" panose="020F0502020204030204" pitchFamily="34" charset="0"/>
                <a:cs typeface="Tahoma" panose="020B0604030504040204" pitchFamily="34" charset="0"/>
              </a:rPr>
              <a:t>petrolün tükendiği ileriki bir zamanda yapılacak jeopolitik değerlendirmenin kullanacağı özel merceğin mahiyeti çok daha değişik olacaktır. </a:t>
            </a:r>
            <a:endParaRPr lang="tr-TR" sz="2000" dirty="0"/>
          </a:p>
        </p:txBody>
      </p:sp>
      <p:pic>
        <p:nvPicPr>
          <p:cNvPr id="3" name="Resim 2"/>
          <p:cNvPicPr>
            <a:picLocks noChangeAspect="1"/>
          </p:cNvPicPr>
          <p:nvPr/>
        </p:nvPicPr>
        <p:blipFill>
          <a:blip r:embed="rId2"/>
          <a:stretch>
            <a:fillRect/>
          </a:stretch>
        </p:blipFill>
        <p:spPr>
          <a:xfrm>
            <a:off x="6334980" y="1239413"/>
            <a:ext cx="4885470" cy="4186237"/>
          </a:xfrm>
          <a:prstGeom prst="rect">
            <a:avLst/>
          </a:prstGeom>
        </p:spPr>
      </p:pic>
    </p:spTree>
    <p:extLst>
      <p:ext uri="{BB962C8B-B14F-4D97-AF65-F5344CB8AC3E}">
        <p14:creationId xmlns:p14="http://schemas.microsoft.com/office/powerpoint/2010/main" val="389947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343650" y="2044763"/>
            <a:ext cx="4762499" cy="3174999"/>
          </a:xfrm>
          <a:prstGeom prst="rect">
            <a:avLst/>
          </a:prstGeom>
        </p:spPr>
      </p:pic>
      <p:pic>
        <p:nvPicPr>
          <p:cNvPr id="3" name="Resim 2"/>
          <p:cNvPicPr>
            <a:picLocks noChangeAspect="1"/>
          </p:cNvPicPr>
          <p:nvPr/>
        </p:nvPicPr>
        <p:blipFill>
          <a:blip r:embed="rId3"/>
          <a:stretch>
            <a:fillRect/>
          </a:stretch>
        </p:blipFill>
        <p:spPr>
          <a:xfrm>
            <a:off x="927532" y="2044763"/>
            <a:ext cx="4558868" cy="3130423"/>
          </a:xfrm>
          <a:prstGeom prst="rect">
            <a:avLst/>
          </a:prstGeom>
        </p:spPr>
      </p:pic>
    </p:spTree>
    <p:extLst>
      <p:ext uri="{BB962C8B-B14F-4D97-AF65-F5344CB8AC3E}">
        <p14:creationId xmlns:p14="http://schemas.microsoft.com/office/powerpoint/2010/main" val="1252950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Başlık"/>
          <p:cNvSpPr>
            <a:spLocks noGrp="1"/>
          </p:cNvSpPr>
          <p:nvPr>
            <p:ph type="ctrTitle"/>
          </p:nvPr>
        </p:nvSpPr>
        <p:spPr>
          <a:xfrm>
            <a:off x="2751909" y="1994262"/>
            <a:ext cx="7132318" cy="2656115"/>
          </a:xfrm>
        </p:spPr>
        <p:txBody>
          <a:bodyPr>
            <a:normAutofit/>
          </a:bodyPr>
          <a:lstStyle/>
          <a:p>
            <a:pPr eaLnBrk="1" hangingPunct="1">
              <a:defRPr/>
            </a:pPr>
            <a:r>
              <a:rPr lang="tr-TR" altLang="tr-TR" sz="3600" dirty="0" smtClean="0">
                <a:solidFill>
                  <a:srgbClr val="002060"/>
                </a:solidFill>
              </a:rPr>
              <a:t>Jeopolitiğin Değişmeyen ve Değişen Unsurları </a:t>
            </a:r>
            <a:endParaRPr lang="tr-TR" altLang="tr-TR" sz="3600" dirty="0">
              <a:solidFill>
                <a:srgbClr val="002060"/>
              </a:solidFill>
            </a:endParaRPr>
          </a:p>
        </p:txBody>
      </p:sp>
      <p:pic>
        <p:nvPicPr>
          <p:cNvPr id="2" name="Resim 1"/>
          <p:cNvPicPr>
            <a:picLocks noChangeAspect="1"/>
          </p:cNvPicPr>
          <p:nvPr/>
        </p:nvPicPr>
        <p:blipFill>
          <a:blip r:embed="rId2"/>
          <a:stretch>
            <a:fillRect/>
          </a:stretch>
        </p:blipFill>
        <p:spPr>
          <a:xfrm>
            <a:off x="5141893" y="1638344"/>
            <a:ext cx="1908213" cy="1146147"/>
          </a:xfrm>
          <a:prstGeom prst="rect">
            <a:avLst/>
          </a:prstGeom>
        </p:spPr>
      </p:pic>
    </p:spTree>
    <p:extLst>
      <p:ext uri="{BB962C8B-B14F-4D97-AF65-F5344CB8AC3E}">
        <p14:creationId xmlns:p14="http://schemas.microsoft.com/office/powerpoint/2010/main" val="3557421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946483" y="930443"/>
            <a:ext cx="5113353" cy="5312736"/>
          </a:xfrm>
          <a:prstGeom prst="rect">
            <a:avLst/>
          </a:prstGeom>
        </p:spPr>
        <p:txBody>
          <a:bodyPr wrap="square">
            <a:spAutoFit/>
          </a:bodyPr>
          <a:lstStyle/>
          <a:p>
            <a:pPr indent="449580">
              <a:lnSpc>
                <a:spcPct val="115000"/>
              </a:lnSpc>
              <a:spcAft>
                <a:spcPts val="1000"/>
              </a:spcAft>
            </a:pPr>
            <a:r>
              <a:rPr lang="tr-TR" b="1" dirty="0" smtClean="0">
                <a:latin typeface="+mj-lt"/>
                <a:ea typeface="Calibri" panose="020F0502020204030204" pitchFamily="34" charset="0"/>
                <a:cs typeface="Tahoma" panose="020B0604030504040204" pitchFamily="34" charset="0"/>
              </a:rPr>
              <a:t>JEOPOLİTİĞİN DEĞİŞMEYEN UNSURLARI</a:t>
            </a:r>
          </a:p>
          <a:p>
            <a:pPr marL="285750" indent="-285750" algn="just">
              <a:lnSpc>
                <a:spcPct val="115000"/>
              </a:lnSpc>
              <a:spcAft>
                <a:spcPts val="1000"/>
              </a:spcAft>
              <a:buFont typeface="Arial" panose="020B0604020202020204" pitchFamily="34" charset="0"/>
              <a:buChar char="•"/>
            </a:pPr>
            <a:r>
              <a:rPr lang="tr-TR" b="1" dirty="0" smtClean="0">
                <a:ea typeface="Calibri" panose="020F0502020204030204" pitchFamily="34" charset="0"/>
                <a:cs typeface="Tahoma" panose="020B0604030504040204" pitchFamily="34" charset="0"/>
              </a:rPr>
              <a:t> </a:t>
            </a:r>
            <a:r>
              <a:rPr lang="tr-TR" b="1" dirty="0">
                <a:ea typeface="Calibri" panose="020F0502020204030204" pitchFamily="34" charset="0"/>
                <a:cs typeface="Tahoma" panose="020B0604030504040204" pitchFamily="34" charset="0"/>
              </a:rPr>
              <a:t>Coğrafi </a:t>
            </a:r>
            <a:r>
              <a:rPr lang="tr-TR" b="1" dirty="0" smtClean="0">
                <a:ea typeface="Calibri" panose="020F0502020204030204" pitchFamily="34" charset="0"/>
                <a:cs typeface="Tahoma" panose="020B0604030504040204" pitchFamily="34" charset="0"/>
              </a:rPr>
              <a:t>Konum</a:t>
            </a:r>
            <a:endParaRPr lang="tr-TR" dirty="0" smtClean="0">
              <a:ea typeface="Calibri" panose="020F0502020204030204" pitchFamily="34" charset="0"/>
              <a:cs typeface="Times New Roman" panose="02020603050405020304" pitchFamily="18" charset="0"/>
            </a:endParaRPr>
          </a:p>
          <a:p>
            <a:pPr marL="285750" indent="-285750" algn="just">
              <a:lnSpc>
                <a:spcPct val="115000"/>
              </a:lnSpc>
              <a:spcAft>
                <a:spcPts val="1000"/>
              </a:spcAft>
              <a:buFont typeface="Arial" panose="020B0604020202020204" pitchFamily="34" charset="0"/>
              <a:buChar char="•"/>
            </a:pPr>
            <a:r>
              <a:rPr lang="tr-TR" dirty="0" smtClean="0">
                <a:ea typeface="Calibri" panose="020F0502020204030204" pitchFamily="34" charset="0"/>
                <a:cs typeface="Tahoma" panose="020B0604030504040204" pitchFamily="34" charset="0"/>
              </a:rPr>
              <a:t>Bir </a:t>
            </a:r>
            <a:r>
              <a:rPr lang="tr-TR" dirty="0">
                <a:ea typeface="Calibri" panose="020F0502020204030204" pitchFamily="34" charset="0"/>
                <a:cs typeface="Tahoma" panose="020B0604030504040204" pitchFamily="34" charset="0"/>
              </a:rPr>
              <a:t>ülkenin coğrafi konumu denildiğinde</a:t>
            </a:r>
            <a:r>
              <a:rPr lang="tr-TR" dirty="0" smtClean="0">
                <a:ea typeface="Calibri" panose="020F0502020204030204" pitchFamily="34" charset="0"/>
                <a:cs typeface="Tahoma" panose="020B0604030504040204" pitchFamily="34" charset="0"/>
              </a:rPr>
              <a:t>, o ülkenin enlem ve boylam değerleri başta olmak üzere,  </a:t>
            </a:r>
            <a:r>
              <a:rPr lang="tr-TR" dirty="0">
                <a:ea typeface="Calibri" panose="020F0502020204030204" pitchFamily="34" charset="0"/>
                <a:cs typeface="Tahoma" panose="020B0604030504040204" pitchFamily="34" charset="0"/>
              </a:rPr>
              <a:t>onun hangi iklim kuşağında bulunduğu, deniz ve okyanuslara çıkış imkanları, ana ulaşım güzergahları ve önemli kavşak noktalarına </a:t>
            </a:r>
            <a:r>
              <a:rPr lang="tr-TR" dirty="0" smtClean="0">
                <a:ea typeface="Calibri" panose="020F0502020204030204" pitchFamily="34" charset="0"/>
                <a:cs typeface="Tahoma" panose="020B0604030504040204" pitchFamily="34" charset="0"/>
              </a:rPr>
              <a:t>uzaklığı akla gelmelidir. Ayrıca o ülkenin bulunduğu konum itibariyle önemli ekonomik, siyasi ve askeri güç merkezlerine olan mesafeleri ve dünyada yaşanan önemli çatışma alanları, savaşlar vb. olan uzaklık düşünülmelidir. </a:t>
            </a:r>
            <a:endParaRPr lang="tr-TR" sz="1600" dirty="0" smtClean="0">
              <a:latin typeface="Calibri" panose="020F0502020204030204" pitchFamily="34" charset="0"/>
              <a:ea typeface="Calibri" panose="020F0502020204030204" pitchFamily="34" charset="0"/>
              <a:cs typeface="Tahoma" panose="020B0604030504040204" pitchFamily="34" charset="0"/>
            </a:endParaRPr>
          </a:p>
          <a:p>
            <a:pPr indent="449580" algn="just">
              <a:lnSpc>
                <a:spcPct val="115000"/>
              </a:lnSpc>
              <a:spcAft>
                <a:spcPts val="1000"/>
              </a:spcAft>
            </a:pPr>
            <a:endParaRPr lang="tr-TR" sz="1600" dirty="0">
              <a:effectLst/>
              <a:latin typeface="Calibri" panose="020F0502020204030204" pitchFamily="34" charset="0"/>
              <a:ea typeface="Calibri" panose="020F0502020204030204" pitchFamily="34" charset="0"/>
              <a:cs typeface="Tahoma" panose="020B0604030504040204" pitchFamily="34" charset="0"/>
            </a:endParaRPr>
          </a:p>
          <a:p>
            <a:pPr indent="449580" algn="just">
              <a:lnSpc>
                <a:spcPct val="115000"/>
              </a:lnSpc>
              <a:spcAft>
                <a:spcPts val="100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6195510" y="2089734"/>
            <a:ext cx="5191125" cy="3095625"/>
          </a:xfrm>
          <a:prstGeom prst="rect">
            <a:avLst/>
          </a:prstGeom>
        </p:spPr>
      </p:pic>
    </p:spTree>
    <p:extLst>
      <p:ext uri="{BB962C8B-B14F-4D97-AF65-F5344CB8AC3E}">
        <p14:creationId xmlns:p14="http://schemas.microsoft.com/office/powerpoint/2010/main" val="511767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1748" y="914400"/>
            <a:ext cx="3988525" cy="923330"/>
          </a:xfrm>
          <a:prstGeom prst="rect">
            <a:avLst/>
          </a:prstGeom>
        </p:spPr>
        <p:txBody>
          <a:bodyPr wrap="square">
            <a:spAutoFit/>
          </a:bodyPr>
          <a:lstStyle/>
          <a:p>
            <a:pPr algn="just"/>
            <a:endParaRPr lang="tr-TR" dirty="0" smtClean="0"/>
          </a:p>
          <a:p>
            <a:pPr algn="just"/>
            <a:endParaRPr lang="tr-TR" dirty="0"/>
          </a:p>
          <a:p>
            <a:pPr algn="just"/>
            <a:endParaRPr lang="tr-TR" dirty="0" smtClean="0"/>
          </a:p>
        </p:txBody>
      </p:sp>
      <p:sp>
        <p:nvSpPr>
          <p:cNvPr id="6" name="Dikdörtgen 5"/>
          <p:cNvSpPr/>
          <p:nvPr/>
        </p:nvSpPr>
        <p:spPr>
          <a:xfrm>
            <a:off x="1242775" y="1001012"/>
            <a:ext cx="5358063" cy="4998804"/>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tr-TR" b="1" dirty="0">
                <a:ea typeface="Calibri" panose="020F0502020204030204" pitchFamily="34" charset="0"/>
                <a:cs typeface="Tahoma" panose="020B0604030504040204" pitchFamily="34" charset="0"/>
              </a:rPr>
              <a:t>Coğrafi </a:t>
            </a:r>
            <a:r>
              <a:rPr lang="tr-TR" b="1" dirty="0" smtClean="0">
                <a:ea typeface="Calibri" panose="020F0502020204030204" pitchFamily="34" charset="0"/>
                <a:cs typeface="Tahoma" panose="020B0604030504040204" pitchFamily="34" charset="0"/>
              </a:rPr>
              <a:t>Özellikler</a:t>
            </a:r>
          </a:p>
          <a:p>
            <a:pPr algn="just">
              <a:lnSpc>
                <a:spcPct val="115000"/>
              </a:lnSpc>
              <a:spcAft>
                <a:spcPts val="1000"/>
              </a:spcAft>
            </a:pPr>
            <a:r>
              <a:rPr lang="tr-TR" dirty="0" smtClean="0">
                <a:ea typeface="Calibri" panose="020F0502020204030204" pitchFamily="34" charset="0"/>
                <a:cs typeface="Tahoma" panose="020B0604030504040204" pitchFamily="34" charset="0"/>
              </a:rPr>
              <a:t>Bir ülkenin sahip olduğu fiziki coğrafya özellikleri olarak düşünülmektedir. </a:t>
            </a:r>
            <a:r>
              <a:rPr lang="tr-TR" dirty="0" err="1" smtClean="0">
                <a:ea typeface="Calibri" panose="020F0502020204030204" pitchFamily="34" charset="0"/>
                <a:cs typeface="Tahoma" panose="020B0604030504040204" pitchFamily="34" charset="0"/>
              </a:rPr>
              <a:t>Jeomorfokojik</a:t>
            </a:r>
            <a:r>
              <a:rPr lang="tr-TR" dirty="0" smtClean="0">
                <a:ea typeface="Calibri" panose="020F0502020204030204" pitchFamily="34" charset="0"/>
                <a:cs typeface="Tahoma" panose="020B0604030504040204" pitchFamily="34" charset="0"/>
              </a:rPr>
              <a:t> özellikler, bitki örtüsü,, </a:t>
            </a:r>
            <a:r>
              <a:rPr lang="tr-TR" dirty="0">
                <a:ea typeface="Calibri" panose="020F0502020204030204" pitchFamily="34" charset="0"/>
                <a:cs typeface="Tahoma" panose="020B0604030504040204" pitchFamily="34" charset="0"/>
              </a:rPr>
              <a:t>toprak yapısı, </a:t>
            </a:r>
            <a:r>
              <a:rPr lang="tr-TR" dirty="0" smtClean="0">
                <a:ea typeface="Calibri" panose="020F0502020204030204" pitchFamily="34" charset="0"/>
                <a:cs typeface="Tahoma" panose="020B0604030504040204" pitchFamily="34" charset="0"/>
              </a:rPr>
              <a:t>iklimi özellikleri jeopolitik olarak değişmeyen unsurlar içinde yer almaktadır. Her ülkenin sahip olduğu bu özellikler diğer ülkelere göre avantaj veya dezavantajlar barındırmaktadır. Örneğin Nepal, Afganistan gibi ülkeler ortalama yükseltisi çok yüksek ve dağlık iken Hollanda, Belçika gibi ülkeler ortalama yükseltisi düşük ve güz bir topografyaya sahiptir. Bu coğrafi özellikler ülkelerde ekonomik hayat başta olmak üzere, tarımsal faaliyetler, ulaşım faaliyetleri, yaşayış biçimleri ve kültürü etkilemektedir. İnsanların günlük hayatlarından devletlerin davranışlarına kadar bu ilkim coğrafi özellikler çok belirgin rol oynarlar.</a:t>
            </a:r>
            <a:endParaRPr lang="tr-TR" sz="1600" dirty="0">
              <a:effectLst/>
              <a:ea typeface="Calibri" panose="020F0502020204030204" pitchFamily="34" charset="0"/>
              <a:cs typeface="Times New Roman" panose="02020603050405020304" pitchFamily="18" charset="0"/>
            </a:endParaRPr>
          </a:p>
        </p:txBody>
      </p:sp>
      <p:pic>
        <p:nvPicPr>
          <p:cNvPr id="7" name="Resim 6"/>
          <p:cNvPicPr>
            <a:picLocks noChangeAspect="1"/>
          </p:cNvPicPr>
          <p:nvPr/>
        </p:nvPicPr>
        <p:blipFill>
          <a:blip r:embed="rId2"/>
          <a:stretch>
            <a:fillRect/>
          </a:stretch>
        </p:blipFill>
        <p:spPr>
          <a:xfrm>
            <a:off x="7741404" y="1374335"/>
            <a:ext cx="3643112" cy="2289234"/>
          </a:xfrm>
          <a:prstGeom prst="rect">
            <a:avLst/>
          </a:prstGeom>
        </p:spPr>
      </p:pic>
      <p:pic>
        <p:nvPicPr>
          <p:cNvPr id="8" name="Resim 7"/>
          <p:cNvPicPr>
            <a:picLocks noChangeAspect="1"/>
          </p:cNvPicPr>
          <p:nvPr/>
        </p:nvPicPr>
        <p:blipFill>
          <a:blip r:embed="rId3"/>
          <a:stretch>
            <a:fillRect/>
          </a:stretch>
        </p:blipFill>
        <p:spPr>
          <a:xfrm>
            <a:off x="7741404" y="3698394"/>
            <a:ext cx="3643112" cy="2347783"/>
          </a:xfrm>
          <a:prstGeom prst="rect">
            <a:avLst/>
          </a:prstGeom>
        </p:spPr>
      </p:pic>
    </p:spTree>
    <p:extLst>
      <p:ext uri="{BB962C8B-B14F-4D97-AF65-F5344CB8AC3E}">
        <p14:creationId xmlns:p14="http://schemas.microsoft.com/office/powerpoint/2010/main" val="22238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78609" y="997052"/>
            <a:ext cx="6292313" cy="4575612"/>
          </a:xfrm>
          <a:prstGeom prst="rect">
            <a:avLst/>
          </a:prstGeom>
        </p:spPr>
        <p:txBody>
          <a:bodyPr wrap="square">
            <a:spAutoFit/>
          </a:bodyPr>
          <a:lstStyle/>
          <a:p>
            <a:pPr marL="342900" indent="-342900" algn="just">
              <a:lnSpc>
                <a:spcPct val="115000"/>
              </a:lnSpc>
              <a:spcAft>
                <a:spcPts val="1000"/>
              </a:spcAft>
              <a:buFont typeface="Arial" panose="020B0604020202020204" pitchFamily="34" charset="0"/>
              <a:buChar char="•"/>
            </a:pPr>
            <a:r>
              <a:rPr lang="tr-TR" sz="2000" b="1" dirty="0" smtClean="0">
                <a:latin typeface="+mj-lt"/>
                <a:ea typeface="Calibri" panose="020F0502020204030204" pitchFamily="34" charset="0"/>
                <a:cs typeface="Tahoma" panose="020B0604030504040204" pitchFamily="34" charset="0"/>
              </a:rPr>
              <a:t>Alan Büyüklüğü ve Doğal </a:t>
            </a:r>
            <a:r>
              <a:rPr lang="tr-TR" sz="2000" b="1" dirty="0">
                <a:latin typeface="+mj-lt"/>
                <a:ea typeface="Calibri" panose="020F0502020204030204" pitchFamily="34" charset="0"/>
                <a:cs typeface="Tahoma" panose="020B0604030504040204" pitchFamily="34" charset="0"/>
              </a:rPr>
              <a:t>Kaynaklar </a:t>
            </a:r>
            <a:endParaRPr lang="tr-TR" sz="2000" dirty="0">
              <a:latin typeface="+mj-lt"/>
              <a:ea typeface="Calibri" panose="020F0502020204030204" pitchFamily="34" charset="0"/>
              <a:cs typeface="Times New Roman" panose="02020603050405020304" pitchFamily="18" charset="0"/>
            </a:endParaRPr>
          </a:p>
          <a:p>
            <a:r>
              <a:rPr lang="tr-TR" sz="2000" dirty="0" smtClean="0">
                <a:latin typeface="+mj-lt"/>
                <a:ea typeface="Calibri" panose="020F0502020204030204" pitchFamily="34" charset="0"/>
                <a:cs typeface="Tahoma" panose="020B0604030504040204" pitchFamily="34" charset="0"/>
              </a:rPr>
              <a:t>Ülkelerin sahip oldukları toprak genişlikleri onlara büyük oranda avantajlar sağlamaktadır. Ama </a:t>
            </a:r>
            <a:r>
              <a:rPr lang="tr-TR" sz="2000" dirty="0" err="1" smtClean="0">
                <a:latin typeface="+mj-lt"/>
                <a:ea typeface="Calibri" panose="020F0502020204030204" pitchFamily="34" charset="0"/>
                <a:cs typeface="Tahoma" panose="020B0604030504040204" pitchFamily="34" charset="0"/>
              </a:rPr>
              <a:t>bazende</a:t>
            </a:r>
            <a:r>
              <a:rPr lang="tr-TR" sz="2000" dirty="0" smtClean="0">
                <a:latin typeface="+mj-lt"/>
                <a:ea typeface="Calibri" panose="020F0502020204030204" pitchFamily="34" charset="0"/>
                <a:cs typeface="Tahoma" panose="020B0604030504040204" pitchFamily="34" charset="0"/>
              </a:rPr>
              <a:t> bu durum olumsuz etki yapmaktadır. Çok </a:t>
            </a:r>
            <a:r>
              <a:rPr lang="tr-TR" sz="2000" dirty="0">
                <a:latin typeface="+mj-lt"/>
                <a:ea typeface="Calibri" panose="020F0502020204030204" pitchFamily="34" charset="0"/>
                <a:cs typeface="Tahoma" panose="020B0604030504040204" pitchFamily="34" charset="0"/>
              </a:rPr>
              <a:t>geniş bir araziye sahip olan ancak nüfus yoğunluğu az olan bir ülke için geniş sınırlar sakıncalı olabilir. Çünkü bu sınırları tutabilecek oranda askeri </a:t>
            </a:r>
            <a:r>
              <a:rPr lang="tr-TR" sz="2000" dirty="0" smtClean="0">
                <a:latin typeface="+mj-lt"/>
                <a:ea typeface="Calibri" panose="020F0502020204030204" pitchFamily="34" charset="0"/>
                <a:cs typeface="Tahoma" panose="020B0604030504040204" pitchFamily="34" charset="0"/>
              </a:rPr>
              <a:t>güç gerekmektedir. Bu </a:t>
            </a:r>
            <a:r>
              <a:rPr lang="tr-TR" sz="2000" dirty="0">
                <a:latin typeface="+mj-lt"/>
                <a:ea typeface="Calibri" panose="020F0502020204030204" pitchFamily="34" charset="0"/>
                <a:cs typeface="Tahoma" panose="020B0604030504040204" pitchFamily="34" charset="0"/>
              </a:rPr>
              <a:t>tür ülkelerin ulaşım ağları ve idari sistemleri coğrafyalarına uygun olmak durumundadır. Yine de, yeterli olanaklara sahip bir ülke için geniş topraklar stratejik derinlik sağlamaktadır. Bazen bu tür geniş sahalar, ülkenin doğal kaynaklarında bir çeşitlilik sağlar ve stratejik doğal kaynakların bulunma olasılığını arttırır. </a:t>
            </a:r>
            <a:r>
              <a:rPr lang="tr-TR" sz="2000" dirty="0" smtClean="0">
                <a:latin typeface="+mj-lt"/>
                <a:ea typeface="Calibri" panose="020F0502020204030204" pitchFamily="34" charset="0"/>
                <a:cs typeface="Tahoma" panose="020B0604030504040204" pitchFamily="34" charset="0"/>
              </a:rPr>
              <a:t>Genellikle alan bakımından geniş olan Rusya, Kanada, Çin, ABD gibi ülkeler çeşitli doğal kaynaklar bakımından da zengin olan ülkelerdir. </a:t>
            </a:r>
            <a:endParaRPr lang="tr-TR" sz="2000" dirty="0">
              <a:latin typeface="+mj-lt"/>
            </a:endParaRPr>
          </a:p>
        </p:txBody>
      </p:sp>
      <p:pic>
        <p:nvPicPr>
          <p:cNvPr id="3" name="Resim 2"/>
          <p:cNvPicPr>
            <a:picLocks noChangeAspect="1"/>
          </p:cNvPicPr>
          <p:nvPr/>
        </p:nvPicPr>
        <p:blipFill>
          <a:blip r:embed="rId2"/>
          <a:stretch>
            <a:fillRect/>
          </a:stretch>
        </p:blipFill>
        <p:spPr>
          <a:xfrm>
            <a:off x="7570922" y="1494687"/>
            <a:ext cx="3631769" cy="4030459"/>
          </a:xfrm>
          <a:prstGeom prst="rect">
            <a:avLst/>
          </a:prstGeom>
        </p:spPr>
      </p:pic>
    </p:spTree>
    <p:extLst>
      <p:ext uri="{BB962C8B-B14F-4D97-AF65-F5344CB8AC3E}">
        <p14:creationId xmlns:p14="http://schemas.microsoft.com/office/powerpoint/2010/main" val="3105179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9676" y="1015140"/>
            <a:ext cx="5757620" cy="4242187"/>
          </a:xfrm>
          <a:prstGeom prst="rect">
            <a:avLst/>
          </a:prstGeom>
        </p:spPr>
        <p:txBody>
          <a:bodyPr wrap="square">
            <a:spAutoFit/>
          </a:bodyPr>
          <a:lstStyle/>
          <a:p>
            <a:pPr marL="171450" indent="-171450" algn="just">
              <a:lnSpc>
                <a:spcPct val="115000"/>
              </a:lnSpc>
              <a:spcAft>
                <a:spcPts val="1000"/>
              </a:spcAft>
              <a:buFont typeface="Arial" panose="020B0604020202020204" pitchFamily="34" charset="0"/>
              <a:buChar char="•"/>
            </a:pPr>
            <a:r>
              <a:rPr lang="tr-TR" sz="2000" b="1" dirty="0" smtClean="0">
                <a:ea typeface="Calibri" panose="020F0502020204030204" pitchFamily="34" charset="0"/>
                <a:cs typeface="Tahoma" panose="020B0604030504040204" pitchFamily="34" charset="0"/>
              </a:rPr>
              <a:t>Ülkelerin Coğrafi Sınırları ve Coğrafi Bütünlüğü</a:t>
            </a:r>
          </a:p>
          <a:p>
            <a:pPr algn="just">
              <a:lnSpc>
                <a:spcPct val="115000"/>
              </a:lnSpc>
              <a:spcAft>
                <a:spcPts val="1000"/>
              </a:spcAft>
            </a:pPr>
            <a:r>
              <a:rPr lang="tr-TR" sz="2000" dirty="0" smtClean="0">
                <a:ea typeface="Calibri" panose="020F0502020204030204" pitchFamily="34" charset="0"/>
                <a:cs typeface="Tahoma" panose="020B0604030504040204" pitchFamily="34" charset="0"/>
              </a:rPr>
              <a:t>Bir devleti oluşturan üç temel unsur bulunmaktadır. Bunlar</a:t>
            </a:r>
            <a:r>
              <a:rPr lang="tr-TR" sz="2000" dirty="0">
                <a:ea typeface="Calibri" panose="020F0502020204030204" pitchFamily="34" charset="0"/>
                <a:cs typeface="Tahoma" panose="020B0604030504040204" pitchFamily="34" charset="0"/>
              </a:rPr>
              <a:t>, belli bir toprak parçası, bu toprak parçası üzerinde yaşayan insan kitlesi ve bu ortamda faaliyet gösteren idari teşkilattır. Devletlerin egemenlik sahaları üzerinde yaşadıkları topraktır. Devletlerin egemenlik alanlarını da siyasi sınırlar(hudutlar) belirlemekte, diğer devletlerden ayırmaktadır. </a:t>
            </a:r>
            <a:endParaRPr lang="tr-TR" sz="2000" dirty="0">
              <a:ea typeface="Calibri" panose="020F0502020204030204" pitchFamily="34" charset="0"/>
              <a:cs typeface="Times New Roman" panose="02020603050405020304" pitchFamily="18" charset="0"/>
            </a:endParaRPr>
          </a:p>
          <a:p>
            <a:pPr indent="449580" algn="just">
              <a:lnSpc>
                <a:spcPct val="115000"/>
              </a:lnSpc>
              <a:spcAft>
                <a:spcPts val="1000"/>
              </a:spcAft>
            </a:pPr>
            <a:r>
              <a:rPr lang="tr-TR" sz="2000" dirty="0">
                <a:ea typeface="Calibri" panose="020F0502020204030204" pitchFamily="34" charset="0"/>
                <a:cs typeface="Tahoma" panose="020B0604030504040204" pitchFamily="34" charset="0"/>
              </a:rPr>
              <a:t>Burada önemli olan ise, sınırların geçirgen bir yapıya sahip olup olmadığıdır. Sınırlar, tarihi süreçte farklı şekillerde oluşturulmuştur. </a:t>
            </a:r>
            <a:r>
              <a:rPr lang="tr-TR" sz="2000" dirty="0" err="1" smtClean="0">
                <a:ea typeface="Calibri" panose="020F0502020204030204" pitchFamily="34" charset="0"/>
                <a:cs typeface="Tahoma" panose="020B0604030504040204" pitchFamily="34" charset="0"/>
              </a:rPr>
              <a:t>dır</a:t>
            </a:r>
            <a:r>
              <a:rPr lang="tr-TR" sz="2000" dirty="0">
                <a:ea typeface="Calibri" panose="020F0502020204030204" pitchFamily="34" charset="0"/>
                <a:cs typeface="Tahoma" panose="020B0604030504040204" pitchFamily="34" charset="0"/>
              </a:rPr>
              <a:t>.</a:t>
            </a:r>
            <a:endParaRPr lang="tr-TR" sz="2000" dirty="0">
              <a:effectLst/>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6935492" y="1208867"/>
            <a:ext cx="3974486" cy="2232938"/>
          </a:xfrm>
          <a:prstGeom prst="rect">
            <a:avLst/>
          </a:prstGeom>
        </p:spPr>
      </p:pic>
      <p:pic>
        <p:nvPicPr>
          <p:cNvPr id="4" name="Resim 3"/>
          <p:cNvPicPr>
            <a:picLocks noChangeAspect="1"/>
          </p:cNvPicPr>
          <p:nvPr/>
        </p:nvPicPr>
        <p:blipFill>
          <a:blip r:embed="rId3"/>
          <a:stretch>
            <a:fillRect/>
          </a:stretch>
        </p:blipFill>
        <p:spPr>
          <a:xfrm>
            <a:off x="6935492" y="3642102"/>
            <a:ext cx="3974486" cy="2324744"/>
          </a:xfrm>
          <a:prstGeom prst="rect">
            <a:avLst/>
          </a:prstGeom>
        </p:spPr>
      </p:pic>
    </p:spTree>
    <p:extLst>
      <p:ext uri="{BB962C8B-B14F-4D97-AF65-F5344CB8AC3E}">
        <p14:creationId xmlns:p14="http://schemas.microsoft.com/office/powerpoint/2010/main" val="423273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945397" y="929898"/>
            <a:ext cx="5618135" cy="5016758"/>
          </a:xfrm>
          <a:prstGeom prst="rect">
            <a:avLst/>
          </a:prstGeom>
        </p:spPr>
        <p:txBody>
          <a:bodyPr wrap="square">
            <a:spAutoFit/>
          </a:bodyPr>
          <a:lstStyle/>
          <a:p>
            <a:r>
              <a:rPr lang="tr-TR" sz="2000" dirty="0">
                <a:ea typeface="Calibri" panose="020F0502020204030204" pitchFamily="34" charset="0"/>
                <a:cs typeface="Tahoma" panose="020B0604030504040204" pitchFamily="34" charset="0"/>
              </a:rPr>
              <a:t>Sınırlar doğal engellere (denizler, nehirler, dağlar) göre belirlenebilir, bir etnik ya da dini grubun yaşadığı bölgeye göre belirlenebilir, bir savaş sonrasında imzalanan barış antlaşmasıyla iki taraf ordusunun ilerlemesi sonucunda oluşturdukları hat sınır kabul edilebilir ya da 1916 yılında Kahire'de </a:t>
            </a:r>
            <a:r>
              <a:rPr lang="tr-TR" sz="2000" dirty="0" err="1">
                <a:ea typeface="Calibri" panose="020F0502020204030204" pitchFamily="34" charset="0"/>
                <a:cs typeface="Tahoma" panose="020B0604030504040204" pitchFamily="34" charset="0"/>
              </a:rPr>
              <a:t>Sykess</a:t>
            </a:r>
            <a:r>
              <a:rPr lang="tr-TR" sz="2000" dirty="0">
                <a:ea typeface="Calibri" panose="020F0502020204030204" pitchFamily="34" charset="0"/>
                <a:cs typeface="Tahoma" panose="020B0604030504040204" pitchFamily="34" charset="0"/>
              </a:rPr>
              <a:t> ve </a:t>
            </a:r>
            <a:r>
              <a:rPr lang="tr-TR" sz="2000" dirty="0" err="1">
                <a:ea typeface="Calibri" panose="020F0502020204030204" pitchFamily="34" charset="0"/>
                <a:cs typeface="Tahoma" panose="020B0604030504040204" pitchFamily="34" charset="0"/>
              </a:rPr>
              <a:t>Picott</a:t>
            </a:r>
            <a:r>
              <a:rPr lang="tr-TR" sz="2000" dirty="0">
                <a:ea typeface="Calibri" panose="020F0502020204030204" pitchFamily="34" charset="0"/>
                <a:cs typeface="Tahoma" panose="020B0604030504040204" pitchFamily="34" charset="0"/>
              </a:rPr>
              <a:t> adlı bir İngiliz ve Fransız subayının ellerine cetvel alarak çizdikleri Ortadoğu ülkeleri sınırları gibi bütünüyle sıra dışı şekilde belirlenir. Ancak belirtmek gerekir ki, bu tarihte çizilen Ortadoğu sınırları klasik "böl ve yönet" politikasını uygulayabilmek için önemli bir araç haline gelmiştir. Arzu edilen durum, sınırların önemli doğal engellere dayanması ve o ülke halkıyla aynı etnik veya dini kökenden olan insanların sınırlara dâhil edilmesidir. Bugün dünyada pek çok ülkenin komşularıyla sınır anlaşmazlıkları </a:t>
            </a:r>
            <a:r>
              <a:rPr lang="tr-TR" sz="2000" dirty="0" smtClean="0">
                <a:ea typeface="Calibri" panose="020F0502020204030204" pitchFamily="34" charset="0"/>
                <a:cs typeface="Tahoma" panose="020B0604030504040204" pitchFamily="34" charset="0"/>
              </a:rPr>
              <a:t>bulunmaktadır.</a:t>
            </a:r>
            <a:endParaRPr lang="tr-TR" sz="2000" dirty="0"/>
          </a:p>
        </p:txBody>
      </p:sp>
      <p:pic>
        <p:nvPicPr>
          <p:cNvPr id="3" name="Resim 2"/>
          <p:cNvPicPr>
            <a:picLocks noChangeAspect="1"/>
          </p:cNvPicPr>
          <p:nvPr/>
        </p:nvPicPr>
        <p:blipFill>
          <a:blip r:embed="rId2"/>
          <a:stretch>
            <a:fillRect/>
          </a:stretch>
        </p:blipFill>
        <p:spPr>
          <a:xfrm>
            <a:off x="6766559" y="805911"/>
            <a:ext cx="4308271" cy="2585795"/>
          </a:xfrm>
          <a:prstGeom prst="rect">
            <a:avLst/>
          </a:prstGeom>
        </p:spPr>
      </p:pic>
      <p:pic>
        <p:nvPicPr>
          <p:cNvPr id="4" name="Resim 3"/>
          <p:cNvPicPr>
            <a:picLocks noChangeAspect="1"/>
          </p:cNvPicPr>
          <p:nvPr/>
        </p:nvPicPr>
        <p:blipFill>
          <a:blip r:embed="rId3"/>
          <a:stretch>
            <a:fillRect/>
          </a:stretch>
        </p:blipFill>
        <p:spPr>
          <a:xfrm>
            <a:off x="7634258" y="3580333"/>
            <a:ext cx="2603356" cy="2359291"/>
          </a:xfrm>
          <a:prstGeom prst="rect">
            <a:avLst/>
          </a:prstGeom>
        </p:spPr>
      </p:pic>
    </p:spTree>
    <p:extLst>
      <p:ext uri="{BB962C8B-B14F-4D97-AF65-F5344CB8AC3E}">
        <p14:creationId xmlns:p14="http://schemas.microsoft.com/office/powerpoint/2010/main" val="386097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50790" y="1001864"/>
            <a:ext cx="6337189" cy="5007525"/>
          </a:xfrm>
          <a:prstGeom prst="rect">
            <a:avLst/>
          </a:prstGeom>
        </p:spPr>
        <p:txBody>
          <a:bodyPr wrap="square">
            <a:spAutoFit/>
          </a:bodyPr>
          <a:lstStyle/>
          <a:p>
            <a:pPr algn="just">
              <a:lnSpc>
                <a:spcPct val="115000"/>
              </a:lnSpc>
              <a:spcAft>
                <a:spcPts val="1000"/>
              </a:spcAft>
              <a:tabLst>
                <a:tab pos="678180" algn="l"/>
              </a:tabLst>
            </a:pPr>
            <a:r>
              <a:rPr lang="tr-TR" sz="2000" b="1" dirty="0">
                <a:ea typeface="Calibri" panose="020F0502020204030204" pitchFamily="34" charset="0"/>
                <a:cs typeface="Tahoma" panose="020B0604030504040204" pitchFamily="34" charset="0"/>
              </a:rPr>
              <a:t>JEOPOLİTİĞİN DEĞİŞMEYEN UNSURLARI</a:t>
            </a:r>
          </a:p>
          <a:p>
            <a:pPr marL="342900" lvl="0" indent="-342900" algn="just">
              <a:lnSpc>
                <a:spcPct val="115000"/>
              </a:lnSpc>
              <a:spcAft>
                <a:spcPts val="1000"/>
              </a:spcAft>
              <a:buFont typeface="Arial" panose="020B0604020202020204" pitchFamily="34" charset="0"/>
              <a:buChar char="•"/>
              <a:tabLst>
                <a:tab pos="678180" algn="l"/>
              </a:tabLst>
            </a:pPr>
            <a:r>
              <a:rPr lang="tr-TR" sz="2000" b="1" dirty="0" smtClean="0">
                <a:ea typeface="Calibri" panose="020F0502020204030204" pitchFamily="34" charset="0"/>
                <a:cs typeface="Tahoma" panose="020B0604030504040204" pitchFamily="34" charset="0"/>
              </a:rPr>
              <a:t>Politik Değerler ve Özelikleri</a:t>
            </a:r>
            <a:endParaRPr lang="tr-TR" sz="2000" dirty="0">
              <a:ea typeface="Calibri" panose="020F0502020204030204" pitchFamily="34" charset="0"/>
              <a:cs typeface="Times New Roman" panose="02020603050405020304" pitchFamily="18" charset="0"/>
            </a:endParaRPr>
          </a:p>
          <a:p>
            <a:pPr algn="just">
              <a:lnSpc>
                <a:spcPct val="115000"/>
              </a:lnSpc>
              <a:spcAft>
                <a:spcPts val="1000"/>
              </a:spcAft>
            </a:pPr>
            <a:r>
              <a:rPr lang="tr-TR" sz="2000" dirty="0">
                <a:ea typeface="Calibri" panose="020F0502020204030204" pitchFamily="34" charset="0"/>
                <a:cs typeface="Times New Roman" panose="02020603050405020304" pitchFamily="18" charset="0"/>
              </a:rPr>
              <a:t> </a:t>
            </a:r>
            <a:r>
              <a:rPr lang="tr-TR" sz="2000" dirty="0" smtClean="0">
                <a:ea typeface="Calibri" panose="020F0502020204030204" pitchFamily="34" charset="0"/>
                <a:cs typeface="Times New Roman" panose="02020603050405020304" pitchFamily="18" charset="0"/>
              </a:rPr>
              <a:t>Ülke </a:t>
            </a:r>
            <a:r>
              <a:rPr lang="tr-TR" sz="2000" dirty="0">
                <a:ea typeface="Calibri" panose="020F0502020204030204" pitchFamily="34" charset="0"/>
                <a:cs typeface="Times New Roman" panose="02020603050405020304" pitchFamily="18" charset="0"/>
              </a:rPr>
              <a:t>yönetimi ile ilgili tarihi </a:t>
            </a:r>
            <a:r>
              <a:rPr lang="tr-TR" sz="2000" dirty="0" smtClean="0">
                <a:ea typeface="Calibri" panose="020F0502020204030204" pitchFamily="34" charset="0"/>
                <a:cs typeface="Times New Roman" panose="02020603050405020304" pitchFamily="18" charset="0"/>
              </a:rPr>
              <a:t>birikim, yönetimin </a:t>
            </a:r>
            <a:r>
              <a:rPr lang="tr-TR" sz="2000" dirty="0">
                <a:ea typeface="Calibri" panose="020F0502020204030204" pitchFamily="34" charset="0"/>
                <a:cs typeface="Times New Roman" panose="02020603050405020304" pitchFamily="18" charset="0"/>
              </a:rPr>
              <a:t>kalitesi ve benimsenen model, hukuki yapı, birey hak ve özgürlüklerinin düzeyi ve vatandaşların yönetime katılma heves ve derecesi, jeopolitiğin coğrafi unsurlarını bir güç haline getirme ve diğer beşeri unsurları bu gücü kullanması için örgütleme imkan ve fırsatını verir. Bir ülkenin siyasi yapısı, o ülkenin motor gücüdür. Bu yapıdaki aksaklıklar ve bozukluklar o ülkenin jeopolitik değerlendirmesini olumsuz etkiler. Güçlü ve etkili siyasi yapı ise coğrafyanın pek çok noktasını kapatır ve hatta o noksanlıkları bir güç haline dönüştürebilir. </a:t>
            </a:r>
          </a:p>
          <a:p>
            <a:pPr marL="449580" algn="just">
              <a:lnSpc>
                <a:spcPct val="115000"/>
              </a:lnSpc>
              <a:spcAft>
                <a:spcPts val="1000"/>
              </a:spcAft>
            </a:pPr>
            <a:r>
              <a:rPr lang="tr-TR" sz="1600" b="1" dirty="0">
                <a:latin typeface="Calibri" panose="020F0502020204030204" pitchFamily="34"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7311443" y="2226364"/>
            <a:ext cx="3828376" cy="2242765"/>
          </a:xfrm>
          <a:prstGeom prst="rect">
            <a:avLst/>
          </a:prstGeom>
        </p:spPr>
      </p:pic>
    </p:spTree>
    <p:extLst>
      <p:ext uri="{BB962C8B-B14F-4D97-AF65-F5344CB8AC3E}">
        <p14:creationId xmlns:p14="http://schemas.microsoft.com/office/powerpoint/2010/main" val="920549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63325" y="787179"/>
            <a:ext cx="5709037" cy="5406608"/>
          </a:xfrm>
          <a:prstGeom prst="rect">
            <a:avLst/>
          </a:prstGeom>
        </p:spPr>
        <p:txBody>
          <a:bodyPr wrap="square">
            <a:spAutoFit/>
          </a:bodyPr>
          <a:lstStyle/>
          <a:p>
            <a:pPr marL="342900" lvl="0" indent="-342900" algn="just">
              <a:lnSpc>
                <a:spcPct val="115000"/>
              </a:lnSpc>
              <a:spcAft>
                <a:spcPts val="1000"/>
              </a:spcAft>
              <a:buFont typeface="Arial" panose="020B0604020202020204" pitchFamily="34" charset="0"/>
              <a:buChar char="•"/>
              <a:tabLst>
                <a:tab pos="678180" algn="l"/>
              </a:tabLst>
            </a:pPr>
            <a:r>
              <a:rPr lang="tr-TR" sz="2000" b="1" dirty="0" smtClean="0">
                <a:ea typeface="Calibri" panose="020F0502020204030204" pitchFamily="34" charset="0"/>
                <a:cs typeface="Tahoma" panose="020B0604030504040204" pitchFamily="34" charset="0"/>
              </a:rPr>
              <a:t>Kültürel –Toplumsal Yapı ve Özellikler </a:t>
            </a:r>
          </a:p>
          <a:p>
            <a:r>
              <a:rPr lang="tr-TR" sz="2000" dirty="0" smtClean="0"/>
              <a:t>Dünyada insan </a:t>
            </a:r>
            <a:r>
              <a:rPr lang="tr-TR" sz="2000" dirty="0"/>
              <a:t>toplulukları veya devletlerin dağılışı bağlamında </a:t>
            </a:r>
            <a:r>
              <a:rPr lang="tr-TR" sz="2000" dirty="0" smtClean="0"/>
              <a:t>çok farklı kültür bölgeleri vardır. Bu kültürel farklılıkların oluşmasında esas </a:t>
            </a:r>
            <a:r>
              <a:rPr lang="tr-TR" sz="2000" dirty="0"/>
              <a:t>olarak farklı doğal şartlar </a:t>
            </a:r>
            <a:r>
              <a:rPr lang="tr-TR" sz="2000" dirty="0" smtClean="0"/>
              <a:t>ve kaynaklar </a:t>
            </a:r>
            <a:r>
              <a:rPr lang="tr-TR" sz="2000" dirty="0"/>
              <a:t>temelinde olmakla birlikte tarih öncesi ve tarihi devirlerde insan </a:t>
            </a:r>
            <a:r>
              <a:rPr lang="tr-TR" sz="2000" dirty="0" smtClean="0"/>
              <a:t>toplulukları arasındaki </a:t>
            </a:r>
            <a:r>
              <a:rPr lang="tr-TR" sz="2000" dirty="0"/>
              <a:t>temas ve dolayısıyla kültürel alışverişin son yüzyıllara kadar az veya zayıf </a:t>
            </a:r>
            <a:r>
              <a:rPr lang="tr-TR" sz="2000" dirty="0" smtClean="0"/>
              <a:t>olması da </a:t>
            </a:r>
            <a:r>
              <a:rPr lang="tr-TR" sz="2000" dirty="0"/>
              <a:t>etkili olmuştur </a:t>
            </a:r>
            <a:r>
              <a:rPr lang="tr-TR" sz="2000" dirty="0" smtClean="0"/>
              <a:t>. </a:t>
            </a:r>
            <a:r>
              <a:rPr lang="tr-TR" sz="2000" dirty="0"/>
              <a:t>Bir ülkenin kültürel ve tarihi birikimi, çeşitliliği, özgünlüğü, ve bu kültürün evrensellik düzeyi jeopolitik değerlendirmede dikkate alınır. Kültürel tarihi birikim, kültür çeşitliliğini bir güç haline getirir. Ülke yönetimi ve insanların bu özellikleri koruma ve geliştirme başarısı, kültürel yapıyı jeopolitik değerlendirmeye bir güç olarak taşır</a:t>
            </a:r>
            <a:r>
              <a:rPr lang="tr-TR" dirty="0"/>
              <a:t>. </a:t>
            </a:r>
          </a:p>
          <a:p>
            <a:endParaRPr lang="tr-TR" dirty="0" smtClean="0"/>
          </a:p>
          <a:p>
            <a:endParaRPr lang="tr-TR" dirty="0"/>
          </a:p>
          <a:p>
            <a:r>
              <a:rPr lang="tr-TR" dirty="0" smtClean="0"/>
              <a:t>. </a:t>
            </a:r>
            <a:endParaRPr lang="tr-TR" dirty="0">
              <a:ea typeface="Calibri" panose="020F0502020204030204" pitchFamily="34" charset="0"/>
              <a:cs typeface="Times New Roman" panose="02020603050405020304" pitchFamily="18" charset="0"/>
            </a:endParaRPr>
          </a:p>
        </p:txBody>
      </p:sp>
      <p:pic>
        <p:nvPicPr>
          <p:cNvPr id="3" name="Resim 2"/>
          <p:cNvPicPr>
            <a:picLocks noChangeAspect="1"/>
          </p:cNvPicPr>
          <p:nvPr/>
        </p:nvPicPr>
        <p:blipFill>
          <a:blip r:embed="rId2"/>
          <a:stretch>
            <a:fillRect/>
          </a:stretch>
        </p:blipFill>
        <p:spPr>
          <a:xfrm>
            <a:off x="6472362" y="1977722"/>
            <a:ext cx="4876800" cy="2552700"/>
          </a:xfrm>
          <a:prstGeom prst="rect">
            <a:avLst/>
          </a:prstGeom>
        </p:spPr>
      </p:pic>
    </p:spTree>
    <p:extLst>
      <p:ext uri="{BB962C8B-B14F-4D97-AF65-F5344CB8AC3E}">
        <p14:creationId xmlns:p14="http://schemas.microsoft.com/office/powerpoint/2010/main" val="1601140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250</TotalTime>
  <Words>1015</Words>
  <Application>Microsoft Office PowerPoint</Application>
  <PresentationFormat>Geniş ekran</PresentationFormat>
  <Paragraphs>34</Paragraphs>
  <Slides>15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15</vt:i4>
      </vt:variant>
    </vt:vector>
  </HeadingPairs>
  <TitlesOfParts>
    <vt:vector size="21" baseType="lpstr">
      <vt:lpstr>Arial</vt:lpstr>
      <vt:lpstr>Calibri</vt:lpstr>
      <vt:lpstr>Garamond</vt:lpstr>
      <vt:lpstr>Tahoma</vt:lpstr>
      <vt:lpstr>Times New Roman</vt:lpstr>
      <vt:lpstr>Organik</vt:lpstr>
      <vt:lpstr>COG 338 SİYASİ COĞRAFYA</vt:lpstr>
      <vt:lpstr>Jeopolitiğin Değişmeyen ve Değişen Unsurları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 338 SİYASİ COĞRAFYA</dc:title>
  <dc:creator>Windows Kullanıcısı</dc:creator>
  <cp:lastModifiedBy>Windows Kullanıcısı</cp:lastModifiedBy>
  <cp:revision>27</cp:revision>
  <dcterms:created xsi:type="dcterms:W3CDTF">2020-05-08T10:22:32Z</dcterms:created>
  <dcterms:modified xsi:type="dcterms:W3CDTF">2020-05-10T12:16:37Z</dcterms:modified>
</cp:coreProperties>
</file>