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-178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9D21D778-B565-4D7E-94D7-64010A445B68}" type="datetimeFigureOut">
              <a:rPr lang="en-US" smtClean="0"/>
              <a:pPr algn="r" eaLnBrk="1" latinLnBrk="0" hangingPunct="1"/>
              <a:t>19.01.21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sz="1600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ProF.</a:t>
            </a:r>
            <a:r>
              <a:rPr lang="en-US" dirty="0" smtClean="0"/>
              <a:t> DR. Dilek </a:t>
            </a:r>
            <a:r>
              <a:rPr lang="en-US" smtClean="0"/>
              <a:t>ÖZKÖK ÇUBUKÇU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Hukuku</a:t>
            </a:r>
            <a:r>
              <a:rPr lang="en-US" dirty="0" smtClean="0"/>
              <a:t> I </a:t>
            </a:r>
            <a:br>
              <a:rPr lang="en-US" dirty="0" smtClean="0"/>
            </a:br>
            <a:r>
              <a:rPr lang="en-US" dirty="0" err="1" smtClean="0"/>
              <a:t>Çifte</a:t>
            </a:r>
            <a:r>
              <a:rPr lang="en-US" dirty="0" smtClean="0"/>
              <a:t> </a:t>
            </a:r>
            <a:r>
              <a:rPr lang="en-US" dirty="0" err="1" smtClean="0"/>
              <a:t>Vergilendirmeyi</a:t>
            </a:r>
            <a:r>
              <a:rPr lang="en-US" dirty="0" smtClean="0"/>
              <a:t> </a:t>
            </a:r>
            <a:r>
              <a:rPr lang="en-US" dirty="0" err="1" smtClean="0"/>
              <a:t>Önleme</a:t>
            </a:r>
            <a:r>
              <a:rPr lang="en-US" dirty="0" smtClean="0"/>
              <a:t> </a:t>
            </a:r>
            <a:r>
              <a:rPr lang="en-US" dirty="0" err="1" smtClean="0"/>
              <a:t>Yöntemleri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565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dirty="0" smtClean="0"/>
              <a:t>ULUSLALARI ÇİFTE VERGİLENDİRMEYİ ÇOK </a:t>
            </a:r>
            <a:r>
              <a:rPr lang="en-US" sz="1800" dirty="0"/>
              <a:t>TARAFLI </a:t>
            </a:r>
            <a:r>
              <a:rPr lang="en-US" sz="1800" dirty="0" smtClean="0"/>
              <a:t>ÖNLEME YÖNTEMLERİ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1. ULUSLARARASI ANLAŞMALARLA SINIRLANDIRMA:</a:t>
            </a:r>
          </a:p>
          <a:p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taraflı</a:t>
            </a:r>
            <a:r>
              <a:rPr lang="en-US" dirty="0"/>
              <a:t> </a:t>
            </a:r>
            <a:r>
              <a:rPr lang="en-US" dirty="0" err="1"/>
              <a:t>sınırlandırma</a:t>
            </a:r>
            <a:r>
              <a:rPr lang="en-US" dirty="0"/>
              <a:t> </a:t>
            </a:r>
            <a:r>
              <a:rPr lang="en-US" dirty="0" err="1"/>
              <a:t>yöntemleri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başlarına</a:t>
            </a:r>
            <a:r>
              <a:rPr lang="en-US" dirty="0"/>
              <a:t> </a:t>
            </a:r>
            <a:r>
              <a:rPr lang="en-US" dirty="0" err="1" smtClean="0"/>
              <a:t>çifte</a:t>
            </a:r>
            <a:r>
              <a:rPr lang="en-US" dirty="0"/>
              <a:t> </a:t>
            </a:r>
            <a:r>
              <a:rPr lang="en-US" dirty="0" err="1" smtClean="0"/>
              <a:t>vergilendirmeyi</a:t>
            </a:r>
            <a:r>
              <a:rPr lang="en-US" dirty="0" smtClean="0"/>
              <a:t> </a:t>
            </a:r>
            <a:r>
              <a:rPr lang="en-US" dirty="0" err="1"/>
              <a:t>tamamen</a:t>
            </a:r>
            <a:r>
              <a:rPr lang="en-US" dirty="0"/>
              <a:t> </a:t>
            </a:r>
            <a:r>
              <a:rPr lang="en-US" dirty="0" err="1"/>
              <a:t>ortadan</a:t>
            </a:r>
            <a:r>
              <a:rPr lang="en-US" dirty="0"/>
              <a:t> </a:t>
            </a:r>
            <a:r>
              <a:rPr lang="en-US" dirty="0" err="1"/>
              <a:t>kaldırmayabilir</a:t>
            </a:r>
            <a:r>
              <a:rPr lang="en-US" dirty="0"/>
              <a:t>.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 smtClean="0"/>
              <a:t>ilkeler</a:t>
            </a:r>
            <a:r>
              <a:rPr lang="en-US" dirty="0"/>
              <a:t> </a:t>
            </a:r>
            <a:r>
              <a:rPr lang="en-US" dirty="0" err="1" smtClean="0"/>
              <a:t>seçildiği</a:t>
            </a:r>
            <a:r>
              <a:rPr lang="en-US" dirty="0"/>
              <a:t>, </a:t>
            </a:r>
            <a:r>
              <a:rPr lang="en-US" dirty="0" err="1"/>
              <a:t>matrahlar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vergilendirme</a:t>
            </a:r>
            <a:r>
              <a:rPr lang="en-US" dirty="0"/>
              <a:t> </a:t>
            </a:r>
            <a:r>
              <a:rPr lang="en-US" dirty="0" err="1"/>
              <a:t>yöntemleri</a:t>
            </a:r>
            <a:r>
              <a:rPr lang="en-US" dirty="0"/>
              <a:t> </a:t>
            </a:r>
            <a:r>
              <a:rPr lang="en-US" dirty="0" err="1"/>
              <a:t>farklılaştığı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 smtClean="0"/>
              <a:t>,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kurala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olmadığı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yöntemlere</a:t>
            </a:r>
            <a:r>
              <a:rPr lang="en-US" dirty="0"/>
              <a:t> </a:t>
            </a:r>
            <a:r>
              <a:rPr lang="en-US" dirty="0" err="1" smtClean="0"/>
              <a:t>ihtiyaç</a:t>
            </a:r>
            <a:r>
              <a:rPr lang="en-US" dirty="0" smtClean="0"/>
              <a:t> </a:t>
            </a:r>
            <a:r>
              <a:rPr lang="en-US" dirty="0"/>
              <a:t> </a:t>
            </a:r>
            <a:r>
              <a:rPr lang="en-US" dirty="0" err="1" smtClean="0"/>
              <a:t>duyulur</a:t>
            </a:r>
            <a:r>
              <a:rPr lang="en-US" dirty="0" smtClean="0"/>
              <a:t>. </a:t>
            </a:r>
            <a:r>
              <a:rPr lang="en-US" dirty="0" err="1" smtClean="0"/>
              <a:t>Bunların</a:t>
            </a:r>
            <a:r>
              <a:rPr lang="en-US" dirty="0" smtClean="0"/>
              <a:t> </a:t>
            </a:r>
            <a:r>
              <a:rPr lang="en-US" dirty="0" err="1"/>
              <a:t>başında</a:t>
            </a:r>
            <a:r>
              <a:rPr lang="en-US" dirty="0"/>
              <a:t> </a:t>
            </a:r>
            <a:r>
              <a:rPr lang="en-US" dirty="0" err="1"/>
              <a:t>ikili</a:t>
            </a:r>
            <a:r>
              <a:rPr lang="en-US" dirty="0"/>
              <a:t> </a:t>
            </a:r>
            <a:r>
              <a:rPr lang="en-US" dirty="0" err="1"/>
              <a:t>çifte</a:t>
            </a:r>
            <a:r>
              <a:rPr lang="en-US" dirty="0"/>
              <a:t> </a:t>
            </a:r>
            <a:r>
              <a:rPr lang="en-US" dirty="0" err="1"/>
              <a:t>vergilendirmeyi</a:t>
            </a:r>
            <a:r>
              <a:rPr lang="en-US" dirty="0"/>
              <a:t> </a:t>
            </a:r>
            <a:r>
              <a:rPr lang="en-US" dirty="0" err="1"/>
              <a:t>önleme</a:t>
            </a:r>
            <a:r>
              <a:rPr lang="en-US" dirty="0"/>
              <a:t> </a:t>
            </a:r>
            <a:r>
              <a:rPr lang="en-US" dirty="0" err="1" smtClean="0"/>
              <a:t>anlaşmaları</a:t>
            </a:r>
            <a:r>
              <a:rPr lang="en-US" dirty="0"/>
              <a:t> </a:t>
            </a:r>
            <a:r>
              <a:rPr lang="en-US" dirty="0" err="1" smtClean="0"/>
              <a:t>gelir</a:t>
            </a:r>
            <a:r>
              <a:rPr lang="en-US" dirty="0"/>
              <a:t>. </a:t>
            </a:r>
          </a:p>
          <a:p>
            <a:r>
              <a:rPr lang="en-US" dirty="0" err="1"/>
              <a:t>U</a:t>
            </a:r>
            <a:r>
              <a:rPr lang="en-US" dirty="0" err="1" smtClean="0"/>
              <a:t>luslararası</a:t>
            </a:r>
            <a:r>
              <a:rPr lang="en-US" dirty="0" smtClean="0"/>
              <a:t> </a:t>
            </a:r>
            <a:r>
              <a:rPr lang="en-US" dirty="0" err="1"/>
              <a:t>hukuk</a:t>
            </a:r>
            <a:r>
              <a:rPr lang="en-US" dirty="0"/>
              <a:t> </a:t>
            </a:r>
            <a:r>
              <a:rPr lang="en-US" dirty="0" err="1"/>
              <a:t>kurallarına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 smtClean="0"/>
              <a:t>iki</a:t>
            </a:r>
            <a:r>
              <a:rPr lang="en-US" dirty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/>
              <a:t>ÇİFTE VERGİLENDİRMEYİ ÖNLEME </a:t>
            </a:r>
            <a:r>
              <a:rPr lang="en-US" dirty="0" smtClean="0"/>
              <a:t>ANLAŞMASI </a:t>
            </a:r>
            <a:r>
              <a:rPr lang="en-US" dirty="0" err="1" smtClean="0"/>
              <a:t>imzalayarak</a:t>
            </a:r>
            <a:r>
              <a:rPr lang="en-US" dirty="0" smtClean="0"/>
              <a:t> </a:t>
            </a:r>
            <a:r>
              <a:rPr lang="en-US" dirty="0" err="1"/>
              <a:t>gelir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servet</a:t>
            </a:r>
            <a:r>
              <a:rPr lang="en-US" dirty="0"/>
              <a:t> </a:t>
            </a:r>
            <a:r>
              <a:rPr lang="en-US" dirty="0" err="1"/>
              <a:t>vergileri</a:t>
            </a:r>
            <a:r>
              <a:rPr lang="en-US" dirty="0"/>
              <a:t> </a:t>
            </a:r>
            <a:r>
              <a:rPr lang="en-US" dirty="0" err="1"/>
              <a:t>açısından</a:t>
            </a:r>
            <a:r>
              <a:rPr lang="en-US" dirty="0"/>
              <a:t> </a:t>
            </a:r>
            <a:r>
              <a:rPr lang="en-US" dirty="0" err="1" smtClean="0"/>
              <a:t>çifte</a:t>
            </a:r>
            <a:r>
              <a:rPr lang="en-US" dirty="0"/>
              <a:t> </a:t>
            </a:r>
            <a:r>
              <a:rPr lang="en-US" dirty="0" err="1" smtClean="0"/>
              <a:t>vergilendirmeyi</a:t>
            </a:r>
            <a:r>
              <a:rPr lang="en-US" dirty="0" smtClean="0"/>
              <a:t> </a:t>
            </a:r>
            <a:r>
              <a:rPr lang="en-US" dirty="0" err="1"/>
              <a:t>önlemeye</a:t>
            </a:r>
            <a:r>
              <a:rPr lang="en-US" dirty="0"/>
              <a:t> </a:t>
            </a:r>
            <a:r>
              <a:rPr lang="en-US" dirty="0" err="1"/>
              <a:t>çalışırlar</a:t>
            </a:r>
            <a:r>
              <a:rPr lang="en-US" dirty="0"/>
              <a:t>. </a:t>
            </a:r>
            <a:r>
              <a:rPr lang="en-US" dirty="0" err="1"/>
              <a:t>Anlaşma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 smtClean="0"/>
              <a:t>arasında</a:t>
            </a:r>
            <a:r>
              <a:rPr lang="en-US" dirty="0"/>
              <a:t> </a:t>
            </a:r>
            <a:r>
              <a:rPr lang="en-US" dirty="0" err="1" smtClean="0"/>
              <a:t>vergilendirme</a:t>
            </a:r>
            <a:r>
              <a:rPr lang="en-US" dirty="0" smtClean="0"/>
              <a:t> </a:t>
            </a:r>
            <a:r>
              <a:rPr lang="en-US" dirty="0" err="1"/>
              <a:t>yetkisinin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kullanılacağını</a:t>
            </a:r>
            <a:r>
              <a:rPr lang="en-US" dirty="0"/>
              <a:t> </a:t>
            </a:r>
            <a:r>
              <a:rPr lang="en-US" dirty="0" err="1"/>
              <a:t>kurallara</a:t>
            </a:r>
            <a:r>
              <a:rPr lang="en-US" dirty="0"/>
              <a:t> </a:t>
            </a:r>
            <a:r>
              <a:rPr lang="en-US" dirty="0" err="1"/>
              <a:t>bağlar</a:t>
            </a:r>
            <a:r>
              <a:rPr lang="en-US" dirty="0"/>
              <a:t>. </a:t>
            </a:r>
            <a:r>
              <a:rPr lang="en-US" dirty="0" smtClean="0"/>
              <a:t>Bu </a:t>
            </a:r>
            <a:r>
              <a:rPr lang="en-US" dirty="0" err="1" smtClean="0"/>
              <a:t>durumda</a:t>
            </a:r>
            <a:r>
              <a:rPr lang="en-US" dirty="0" smtClean="0"/>
              <a:t> </a:t>
            </a:r>
            <a:r>
              <a:rPr lang="en-US" dirty="0" err="1"/>
              <a:t>anlaşmalar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ortak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hukuku</a:t>
            </a:r>
            <a:r>
              <a:rPr lang="en-US" dirty="0"/>
              <a:t> </a:t>
            </a:r>
            <a:r>
              <a:rPr lang="en-US" dirty="0" err="1" smtClean="0"/>
              <a:t>yaratmış</a:t>
            </a:r>
            <a:r>
              <a:rPr lang="en-US" dirty="0"/>
              <a:t> </a:t>
            </a:r>
            <a:r>
              <a:rPr lang="en-US" dirty="0" err="1" smtClean="0"/>
              <a:t>kabul</a:t>
            </a:r>
            <a:r>
              <a:rPr lang="en-US" dirty="0" smtClean="0"/>
              <a:t> </a:t>
            </a:r>
            <a:r>
              <a:rPr lang="en-US" dirty="0" err="1"/>
              <a:t>edilir</a:t>
            </a:r>
            <a:r>
              <a:rPr lang="en-US" dirty="0"/>
              <a:t>.</a:t>
            </a:r>
          </a:p>
          <a:p>
            <a:r>
              <a:rPr lang="en-US" dirty="0"/>
              <a:t>HATIRLAMA: A. </a:t>
            </a:r>
            <a:r>
              <a:rPr lang="en-US" dirty="0" err="1"/>
              <a:t>md.</a:t>
            </a:r>
            <a:r>
              <a:rPr lang="en-US" dirty="0"/>
              <a:t> 90</a:t>
            </a:r>
          </a:p>
        </p:txBody>
      </p:sp>
    </p:spTree>
    <p:extLst>
      <p:ext uri="{BB962C8B-B14F-4D97-AF65-F5344CB8AC3E}">
        <p14:creationId xmlns:p14="http://schemas.microsoft.com/office/powerpoint/2010/main" val="433125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ÇIFTE </a:t>
            </a:r>
            <a:r>
              <a:rPr lang="en-US" sz="2000" dirty="0" smtClean="0"/>
              <a:t>VERGILENDIRMEYI ÖNLEME ANLAŞMA MODELLERI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1921 </a:t>
            </a:r>
            <a:r>
              <a:rPr lang="en-US" dirty="0" err="1"/>
              <a:t>yılından</a:t>
            </a:r>
            <a:r>
              <a:rPr lang="en-US" dirty="0"/>
              <a:t> </a:t>
            </a:r>
            <a:r>
              <a:rPr lang="en-US" dirty="0" err="1"/>
              <a:t>itibaren</a:t>
            </a:r>
            <a:r>
              <a:rPr lang="en-US" dirty="0"/>
              <a:t> model </a:t>
            </a:r>
            <a:r>
              <a:rPr lang="en-US" dirty="0" err="1"/>
              <a:t>anlaşma</a:t>
            </a:r>
            <a:r>
              <a:rPr lang="en-US" dirty="0"/>
              <a:t> </a:t>
            </a:r>
            <a:r>
              <a:rPr lang="en-US" dirty="0" err="1"/>
              <a:t>çalışmaları</a:t>
            </a:r>
            <a:r>
              <a:rPr lang="en-US" dirty="0"/>
              <a:t> </a:t>
            </a:r>
            <a:r>
              <a:rPr lang="en-US" dirty="0" err="1"/>
              <a:t>yapılmaya</a:t>
            </a:r>
            <a:r>
              <a:rPr lang="en-US" dirty="0"/>
              <a:t> </a:t>
            </a:r>
            <a:r>
              <a:rPr lang="en-US" dirty="0" err="1" smtClean="0"/>
              <a:t>çalışılmıştır</a:t>
            </a:r>
            <a:r>
              <a:rPr lang="en-US" dirty="0" smtClean="0"/>
              <a:t>.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/>
              <a:t>uluslararası</a:t>
            </a:r>
            <a:r>
              <a:rPr lang="en-US" dirty="0"/>
              <a:t> </a:t>
            </a:r>
            <a:r>
              <a:rPr lang="en-US" dirty="0" err="1" smtClean="0"/>
              <a:t>örgüt</a:t>
            </a:r>
            <a:r>
              <a:rPr lang="en-US" dirty="0" smtClean="0"/>
              <a:t> </a:t>
            </a:r>
            <a:r>
              <a:rPr lang="en-US" dirty="0" err="1"/>
              <a:t>ekseninde</a:t>
            </a:r>
            <a:r>
              <a:rPr lang="en-US" dirty="0"/>
              <a:t> </a:t>
            </a:r>
            <a:r>
              <a:rPr lang="en-US" dirty="0" err="1"/>
              <a:t>günümüzde</a:t>
            </a:r>
            <a:r>
              <a:rPr lang="en-US" dirty="0"/>
              <a:t> </a:t>
            </a:r>
            <a:r>
              <a:rPr lang="en-US" dirty="0" err="1"/>
              <a:t>geçerli</a:t>
            </a:r>
            <a:r>
              <a:rPr lang="en-US" dirty="0"/>
              <a:t> 2 </a:t>
            </a:r>
            <a:r>
              <a:rPr lang="en-US" dirty="0" smtClean="0"/>
              <a:t>model </a:t>
            </a:r>
            <a:r>
              <a:rPr lang="en-US" dirty="0" err="1" smtClean="0"/>
              <a:t>anlaşmadan</a:t>
            </a:r>
            <a:r>
              <a:rPr lang="en-US" dirty="0" smtClean="0"/>
              <a:t> </a:t>
            </a:r>
            <a:r>
              <a:rPr lang="en-US" dirty="0" err="1"/>
              <a:t>söz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</a:t>
            </a:r>
            <a:r>
              <a:rPr lang="en-US" dirty="0" err="1"/>
              <a:t>mümkündür</a:t>
            </a:r>
            <a:r>
              <a:rPr lang="en-US" dirty="0" smtClean="0"/>
              <a:t>:</a:t>
            </a:r>
          </a:p>
          <a:p>
            <a:r>
              <a:rPr lang="en-US" dirty="0" smtClean="0"/>
              <a:t>A.  OECD </a:t>
            </a:r>
            <a:r>
              <a:rPr lang="en-US" dirty="0"/>
              <a:t>MODELİ:</a:t>
            </a:r>
          </a:p>
          <a:p>
            <a:pPr marL="0" indent="0">
              <a:buNone/>
            </a:pP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vergilendirme</a:t>
            </a:r>
            <a:r>
              <a:rPr lang="en-US" dirty="0"/>
              <a:t> </a:t>
            </a:r>
            <a:r>
              <a:rPr lang="en-US" dirty="0" err="1"/>
              <a:t>yetkisini</a:t>
            </a:r>
            <a:r>
              <a:rPr lang="en-US" dirty="0"/>
              <a:t> </a:t>
            </a:r>
            <a:r>
              <a:rPr lang="en-US" dirty="0" err="1"/>
              <a:t>ikamet</a:t>
            </a:r>
            <a:r>
              <a:rPr lang="en-US" dirty="0"/>
              <a:t> </a:t>
            </a:r>
            <a:r>
              <a:rPr lang="en-US" dirty="0" err="1"/>
              <a:t>ilkesine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dağıtır</a:t>
            </a:r>
            <a:r>
              <a:rPr lang="en-US" dirty="0"/>
              <a:t>. </a:t>
            </a:r>
            <a:r>
              <a:rPr lang="en-US" dirty="0" err="1" smtClean="0"/>
              <a:t>istisnai</a:t>
            </a:r>
            <a:r>
              <a:rPr lang="en-US" dirty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kaynak</a:t>
            </a:r>
            <a:r>
              <a:rPr lang="en-US" dirty="0"/>
              <a:t> </a:t>
            </a:r>
            <a:r>
              <a:rPr lang="en-US" dirty="0" err="1"/>
              <a:t>ilkesi</a:t>
            </a:r>
            <a:r>
              <a:rPr lang="en-US" dirty="0"/>
              <a:t> </a:t>
            </a:r>
            <a:r>
              <a:rPr lang="en-US" dirty="0" err="1"/>
              <a:t>uygulanır</a:t>
            </a:r>
            <a:r>
              <a:rPr lang="en-US" dirty="0"/>
              <a:t>. (</a:t>
            </a:r>
            <a:r>
              <a:rPr lang="en-US" dirty="0" err="1"/>
              <a:t>örn</a:t>
            </a:r>
            <a:r>
              <a:rPr lang="en-US" dirty="0"/>
              <a:t> </a:t>
            </a:r>
            <a:r>
              <a:rPr lang="en-US" dirty="0" err="1"/>
              <a:t>gayrimenkul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menkul</a:t>
            </a:r>
            <a:r>
              <a:rPr lang="en-US" dirty="0"/>
              <a:t> </a:t>
            </a:r>
            <a:r>
              <a:rPr lang="en-US" dirty="0" err="1" smtClean="0"/>
              <a:t>gelirleri</a:t>
            </a:r>
            <a:r>
              <a:rPr lang="en-US" dirty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/>
              <a:t>servet</a:t>
            </a:r>
            <a:r>
              <a:rPr lang="en-US" dirty="0"/>
              <a:t> </a:t>
            </a:r>
            <a:r>
              <a:rPr lang="en-US" dirty="0" err="1"/>
              <a:t>vergisine</a:t>
            </a:r>
            <a:r>
              <a:rPr lang="en-US" dirty="0"/>
              <a:t> </a:t>
            </a:r>
            <a:r>
              <a:rPr lang="en-US" dirty="0" err="1"/>
              <a:t>tabi</a:t>
            </a:r>
            <a:r>
              <a:rPr lang="en-US" dirty="0"/>
              <a:t> </a:t>
            </a:r>
            <a:r>
              <a:rPr lang="en-US" dirty="0" err="1"/>
              <a:t>malvarlığı</a:t>
            </a:r>
            <a:r>
              <a:rPr lang="en-US" dirty="0"/>
              <a:t> </a:t>
            </a:r>
            <a:r>
              <a:rPr lang="en-US" dirty="0" err="1"/>
              <a:t>unsurları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OECD </a:t>
            </a:r>
            <a:r>
              <a:rPr lang="en-US" dirty="0" err="1" smtClean="0"/>
              <a:t>Modeli</a:t>
            </a:r>
            <a:r>
              <a:rPr lang="en-US" dirty="0" smtClean="0"/>
              <a:t> </a:t>
            </a:r>
            <a:r>
              <a:rPr lang="en-US" dirty="0" err="1" smtClean="0"/>
              <a:t>yapısı</a:t>
            </a:r>
            <a:r>
              <a:rPr lang="en-US" dirty="0" smtClean="0"/>
              <a:t> </a:t>
            </a:r>
            <a:r>
              <a:rPr lang="en-US" dirty="0" err="1"/>
              <a:t>nedeniyle</a:t>
            </a:r>
            <a:r>
              <a:rPr lang="en-US" dirty="0"/>
              <a:t> </a:t>
            </a:r>
            <a:r>
              <a:rPr lang="en-US" dirty="0" err="1"/>
              <a:t>genellikle</a:t>
            </a:r>
            <a:r>
              <a:rPr lang="en-US" dirty="0"/>
              <a:t> </a:t>
            </a:r>
            <a:r>
              <a:rPr lang="en-US" dirty="0" err="1"/>
              <a:t>gelişmiş</a:t>
            </a:r>
            <a:r>
              <a:rPr lang="en-US" dirty="0"/>
              <a:t> </a:t>
            </a:r>
            <a:r>
              <a:rPr lang="en-US" dirty="0" err="1"/>
              <a:t>ülkeler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 smtClean="0"/>
              <a:t>kabul</a:t>
            </a:r>
            <a:r>
              <a:rPr lang="en-US" dirty="0"/>
              <a:t> </a:t>
            </a:r>
            <a:r>
              <a:rPr lang="en-US" dirty="0" err="1" smtClean="0"/>
              <a:t>edilmektedir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B.  BİRLEŞMİŞ MİLLETLER (BM </a:t>
            </a:r>
            <a:r>
              <a:rPr lang="en-US" dirty="0" err="1" smtClean="0"/>
              <a:t>veya</a:t>
            </a:r>
            <a:r>
              <a:rPr lang="en-US" dirty="0" smtClean="0"/>
              <a:t> UN) MODELİ: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İkametgah</a:t>
            </a:r>
            <a:r>
              <a:rPr lang="en-US" dirty="0"/>
              <a:t> </a:t>
            </a:r>
            <a:r>
              <a:rPr lang="en-US" dirty="0" err="1"/>
              <a:t>ilkesinin</a:t>
            </a:r>
            <a:r>
              <a:rPr lang="en-US" dirty="0"/>
              <a:t> </a:t>
            </a:r>
            <a:r>
              <a:rPr lang="en-US" dirty="0" err="1"/>
              <a:t>ağırlığının</a:t>
            </a:r>
            <a:r>
              <a:rPr lang="en-US" dirty="0"/>
              <a:t> </a:t>
            </a:r>
            <a:r>
              <a:rPr lang="en-US" dirty="0" err="1"/>
              <a:t>azaltılıp</a:t>
            </a:r>
            <a:r>
              <a:rPr lang="en-US" dirty="0"/>
              <a:t> </a:t>
            </a:r>
            <a:r>
              <a:rPr lang="en-US" dirty="0" err="1"/>
              <a:t>kaynak</a:t>
            </a:r>
            <a:r>
              <a:rPr lang="en-US" dirty="0"/>
              <a:t> </a:t>
            </a:r>
            <a:r>
              <a:rPr lang="en-US" dirty="0" err="1"/>
              <a:t>ilkesine</a:t>
            </a:r>
            <a:r>
              <a:rPr lang="en-US" dirty="0"/>
              <a:t> </a:t>
            </a:r>
            <a:r>
              <a:rPr lang="en-US" dirty="0" err="1"/>
              <a:t>ağırlık</a:t>
            </a:r>
            <a:r>
              <a:rPr lang="en-US" dirty="0"/>
              <a:t> </a:t>
            </a:r>
            <a:r>
              <a:rPr lang="en-US" dirty="0" err="1" smtClean="0"/>
              <a:t>veren</a:t>
            </a:r>
            <a:r>
              <a:rPr lang="en-US" dirty="0"/>
              <a:t> </a:t>
            </a:r>
            <a:r>
              <a:rPr lang="en-US" dirty="0" err="1" smtClean="0"/>
              <a:t>anlaşma</a:t>
            </a:r>
            <a:r>
              <a:rPr lang="en-US" dirty="0" smtClean="0"/>
              <a:t> </a:t>
            </a:r>
            <a:r>
              <a:rPr lang="en-US" dirty="0" err="1"/>
              <a:t>modelidir</a:t>
            </a:r>
            <a:r>
              <a:rPr lang="en-US" dirty="0"/>
              <a:t>. </a:t>
            </a:r>
            <a:r>
              <a:rPr lang="en-US" dirty="0" err="1"/>
              <a:t>Gelirin</a:t>
            </a:r>
            <a:r>
              <a:rPr lang="en-US" dirty="0"/>
              <a:t> </a:t>
            </a:r>
            <a:r>
              <a:rPr lang="en-US" dirty="0" err="1"/>
              <a:t>doğduğu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servetin</a:t>
            </a:r>
            <a:r>
              <a:rPr lang="en-US" dirty="0"/>
              <a:t> </a:t>
            </a:r>
            <a:r>
              <a:rPr lang="en-US" dirty="0" err="1"/>
              <a:t>bulunduğu</a:t>
            </a:r>
            <a:r>
              <a:rPr lang="en-US" dirty="0"/>
              <a:t> </a:t>
            </a:r>
            <a:r>
              <a:rPr lang="en-US" dirty="0" err="1" smtClean="0"/>
              <a:t>yerin</a:t>
            </a:r>
            <a:r>
              <a:rPr lang="en-US" dirty="0"/>
              <a:t> </a:t>
            </a:r>
            <a:r>
              <a:rPr lang="en-US" dirty="0" err="1" smtClean="0"/>
              <a:t>vergilendirme</a:t>
            </a:r>
            <a:r>
              <a:rPr lang="en-US" dirty="0" smtClean="0"/>
              <a:t> </a:t>
            </a:r>
            <a:r>
              <a:rPr lang="en-US" dirty="0" err="1"/>
              <a:t>yetkisini</a:t>
            </a:r>
            <a:r>
              <a:rPr lang="en-US" dirty="0"/>
              <a:t> </a:t>
            </a:r>
            <a:r>
              <a:rPr lang="en-US" dirty="0" err="1"/>
              <a:t>kullanacğına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yetki</a:t>
            </a:r>
            <a:r>
              <a:rPr lang="en-US" dirty="0"/>
              <a:t> </a:t>
            </a:r>
            <a:r>
              <a:rPr lang="en-US" dirty="0" err="1"/>
              <a:t>dağıtımı</a:t>
            </a:r>
            <a:r>
              <a:rPr lang="en-US" dirty="0"/>
              <a:t> </a:t>
            </a:r>
            <a:r>
              <a:rPr lang="en-US" dirty="0" err="1" smtClean="0"/>
              <a:t>yaptığından</a:t>
            </a:r>
            <a:r>
              <a:rPr lang="en-US" dirty="0"/>
              <a:t> </a:t>
            </a:r>
            <a:r>
              <a:rPr lang="en-US" dirty="0" smtClean="0"/>
              <a:t>OECD </a:t>
            </a:r>
            <a:r>
              <a:rPr lang="en-US" dirty="0" err="1"/>
              <a:t>Modeline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</a:t>
            </a:r>
            <a:r>
              <a:rPr lang="en-US" dirty="0" err="1"/>
              <a:t>oluşturması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gelişmiş</a:t>
            </a:r>
            <a:r>
              <a:rPr lang="en-US" dirty="0"/>
              <a:t> </a:t>
            </a:r>
            <a:r>
              <a:rPr lang="en-US" dirty="0" err="1"/>
              <a:t>ülkelere</a:t>
            </a:r>
            <a:r>
              <a:rPr lang="en-US" dirty="0"/>
              <a:t> </a:t>
            </a:r>
            <a:r>
              <a:rPr lang="en-US" dirty="0" err="1" smtClean="0"/>
              <a:t>kolaylık</a:t>
            </a:r>
            <a:r>
              <a:rPr lang="en-US" dirty="0"/>
              <a:t> </a:t>
            </a:r>
            <a:r>
              <a:rPr lang="en-US" dirty="0" err="1" smtClean="0"/>
              <a:t>sağlaması</a:t>
            </a:r>
            <a:r>
              <a:rPr lang="en-US" dirty="0" smtClean="0"/>
              <a:t> </a:t>
            </a:r>
            <a:r>
              <a:rPr lang="en-US" dirty="0" err="1"/>
              <a:t>amacıyla</a:t>
            </a:r>
            <a:r>
              <a:rPr lang="en-US" dirty="0"/>
              <a:t> BM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geliştirilmiştir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122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TÜRKIYE’NIN </a:t>
            </a:r>
            <a:r>
              <a:rPr lang="en-US" sz="2000" dirty="0" smtClean="0"/>
              <a:t>ÇIFTE VERGILENDIRMEYI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ÖNLEME </a:t>
            </a:r>
            <a:r>
              <a:rPr lang="en-US" sz="2000" dirty="0" smtClean="0"/>
              <a:t>ANLAŞMALARI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Hazine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Maliye</a:t>
            </a:r>
            <a:r>
              <a:rPr lang="en-US" dirty="0"/>
              <a:t> </a:t>
            </a:r>
            <a:r>
              <a:rPr lang="en-US" dirty="0" err="1"/>
              <a:t>Bakanlığı</a:t>
            </a:r>
            <a:r>
              <a:rPr lang="en-US" dirty="0"/>
              <a:t> </a:t>
            </a:r>
            <a:r>
              <a:rPr lang="en-US" dirty="0" err="1"/>
              <a:t>anlaşma</a:t>
            </a:r>
            <a:r>
              <a:rPr lang="en-US" dirty="0"/>
              <a:t> </a:t>
            </a:r>
            <a:r>
              <a:rPr lang="en-US" dirty="0" err="1"/>
              <a:t>modelleri</a:t>
            </a:r>
            <a:r>
              <a:rPr lang="en-US" dirty="0"/>
              <a:t> </a:t>
            </a:r>
            <a:r>
              <a:rPr lang="en-US" dirty="0" err="1"/>
              <a:t>üzerine</a:t>
            </a:r>
            <a:r>
              <a:rPr lang="en-US" dirty="0"/>
              <a:t> </a:t>
            </a:r>
            <a:r>
              <a:rPr lang="en-US" dirty="0" err="1"/>
              <a:t>çalışır</a:t>
            </a:r>
            <a:r>
              <a:rPr lang="en-US" dirty="0"/>
              <a:t>.</a:t>
            </a:r>
          </a:p>
          <a:p>
            <a:r>
              <a:rPr lang="en-US" dirty="0"/>
              <a:t>Ilk </a:t>
            </a:r>
            <a:r>
              <a:rPr lang="en-US" dirty="0" err="1"/>
              <a:t>anlaşmalar</a:t>
            </a:r>
            <a:r>
              <a:rPr lang="en-US" dirty="0"/>
              <a:t> </a:t>
            </a:r>
            <a:r>
              <a:rPr lang="en-US" dirty="0" err="1"/>
              <a:t>Avusturya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Norveç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imzalanmıştır</a:t>
            </a:r>
            <a:r>
              <a:rPr lang="en-US" dirty="0"/>
              <a:t>.</a:t>
            </a:r>
          </a:p>
          <a:p>
            <a:r>
              <a:rPr lang="en-US" dirty="0" err="1"/>
              <a:t>Avusturya</a:t>
            </a:r>
            <a:r>
              <a:rPr lang="en-US" dirty="0"/>
              <a:t>… 3.11.1970 de </a:t>
            </a:r>
            <a:r>
              <a:rPr lang="en-US" dirty="0" err="1"/>
              <a:t>imzalanarak</a:t>
            </a:r>
            <a:r>
              <a:rPr lang="en-US" dirty="0"/>
              <a:t> 1.1.1973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 smtClean="0"/>
              <a:t>yürürlüğe</a:t>
            </a:r>
            <a:r>
              <a:rPr lang="en-US" dirty="0"/>
              <a:t> </a:t>
            </a:r>
            <a:r>
              <a:rPr lang="en-US" dirty="0" err="1" smtClean="0"/>
              <a:t>girdi</a:t>
            </a:r>
            <a:r>
              <a:rPr lang="en-US" dirty="0"/>
              <a:t>.(28.3.2008 de </a:t>
            </a:r>
            <a:r>
              <a:rPr lang="en-US" dirty="0" err="1"/>
              <a:t>revizyon</a:t>
            </a:r>
            <a:r>
              <a:rPr lang="en-US" dirty="0"/>
              <a:t> </a:t>
            </a:r>
            <a:r>
              <a:rPr lang="en-US" dirty="0" err="1"/>
              <a:t>anlaşması</a:t>
            </a:r>
            <a:r>
              <a:rPr lang="en-US" dirty="0"/>
              <a:t> </a:t>
            </a:r>
            <a:r>
              <a:rPr lang="en-US" dirty="0" smtClean="0"/>
              <a:t>1.1.2010’da </a:t>
            </a:r>
            <a:r>
              <a:rPr lang="en-US" dirty="0" err="1" smtClean="0"/>
              <a:t>yürürlüğe</a:t>
            </a:r>
            <a:r>
              <a:rPr lang="en-US" dirty="0"/>
              <a:t> </a:t>
            </a:r>
            <a:r>
              <a:rPr lang="en-US" dirty="0" err="1" smtClean="0"/>
              <a:t>girdi</a:t>
            </a:r>
            <a:r>
              <a:rPr lang="en-US" dirty="0"/>
              <a:t>)</a:t>
            </a:r>
          </a:p>
          <a:p>
            <a:r>
              <a:rPr lang="en-US" dirty="0" err="1"/>
              <a:t>Norveç</a:t>
            </a:r>
            <a:r>
              <a:rPr lang="en-US" dirty="0"/>
              <a:t>...16.12.1971de </a:t>
            </a:r>
            <a:r>
              <a:rPr lang="en-US" dirty="0" err="1"/>
              <a:t>imzalandı</a:t>
            </a:r>
            <a:r>
              <a:rPr lang="en-US" dirty="0"/>
              <a:t>, 1.1.1977de </a:t>
            </a:r>
            <a:r>
              <a:rPr lang="en-US" dirty="0" err="1"/>
              <a:t>yürürlüğe</a:t>
            </a:r>
            <a:r>
              <a:rPr lang="en-US" dirty="0"/>
              <a:t> </a:t>
            </a:r>
            <a:r>
              <a:rPr lang="en-US" dirty="0" err="1"/>
              <a:t>girdi</a:t>
            </a:r>
            <a:r>
              <a:rPr lang="en-US" dirty="0"/>
              <a:t>.</a:t>
            </a:r>
          </a:p>
          <a:p>
            <a:r>
              <a:rPr lang="en-US" dirty="0" err="1"/>
              <a:t>Türkiye</a:t>
            </a:r>
            <a:r>
              <a:rPr lang="en-US" dirty="0"/>
              <a:t> OECD-BM </a:t>
            </a:r>
            <a:r>
              <a:rPr lang="en-US" dirty="0" err="1" smtClean="0"/>
              <a:t>modellerinden</a:t>
            </a:r>
            <a:r>
              <a:rPr lang="en-US" dirty="0" smtClean="0"/>
              <a:t> </a:t>
            </a:r>
            <a:r>
              <a:rPr lang="en-US" dirty="0" err="1" smtClean="0"/>
              <a:t>geliştirdiği</a:t>
            </a:r>
            <a:r>
              <a:rPr lang="en-US" dirty="0" smtClean="0"/>
              <a:t>  </a:t>
            </a:r>
            <a:r>
              <a:rPr lang="en-US" dirty="0" err="1"/>
              <a:t>ara</a:t>
            </a:r>
            <a:r>
              <a:rPr lang="en-US" dirty="0"/>
              <a:t> </a:t>
            </a:r>
            <a:r>
              <a:rPr lang="en-US" dirty="0" err="1" smtClean="0"/>
              <a:t>modeli</a:t>
            </a:r>
            <a:r>
              <a:rPr lang="en-US" dirty="0" smtClean="0"/>
              <a:t> </a:t>
            </a:r>
            <a:r>
              <a:rPr lang="en-US" dirty="0" err="1" smtClean="0"/>
              <a:t>genellikle</a:t>
            </a:r>
            <a:r>
              <a:rPr lang="en-US" dirty="0" smtClean="0"/>
              <a:t> </a:t>
            </a:r>
            <a:r>
              <a:rPr lang="en-US" dirty="0" err="1" smtClean="0"/>
              <a:t>uygulamaktadır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663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DIĞER </a:t>
            </a:r>
            <a:r>
              <a:rPr lang="en-US" dirty="0"/>
              <a:t>ANLAŞMALAR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/>
              <a:t>Ikili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değişimi</a:t>
            </a:r>
            <a:r>
              <a:rPr lang="en-US" dirty="0"/>
              <a:t> </a:t>
            </a:r>
            <a:r>
              <a:rPr lang="en-US" dirty="0" err="1"/>
              <a:t>anlaşmaları</a:t>
            </a:r>
            <a:endParaRPr lang="en-US" dirty="0"/>
          </a:p>
          <a:p>
            <a:r>
              <a:rPr lang="en-US" dirty="0"/>
              <a:t>- NATO </a:t>
            </a:r>
            <a:r>
              <a:rPr lang="en-US" dirty="0" err="1"/>
              <a:t>kapsamında</a:t>
            </a:r>
            <a:r>
              <a:rPr lang="en-US" dirty="0"/>
              <a:t> </a:t>
            </a:r>
            <a:r>
              <a:rPr lang="en-US" dirty="0" err="1"/>
              <a:t>yapılacak</a:t>
            </a:r>
            <a:r>
              <a:rPr lang="en-US" dirty="0"/>
              <a:t> </a:t>
            </a:r>
            <a:r>
              <a:rPr lang="en-US" dirty="0" err="1"/>
              <a:t>giderler</a:t>
            </a:r>
            <a:r>
              <a:rPr lang="en-US" dirty="0"/>
              <a:t> </a:t>
            </a:r>
            <a:r>
              <a:rPr lang="en-US" dirty="0" err="1"/>
              <a:t>bakımından</a:t>
            </a:r>
            <a:r>
              <a:rPr lang="en-US" dirty="0"/>
              <a:t> ABD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 smtClean="0"/>
              <a:t>vergi</a:t>
            </a:r>
            <a:r>
              <a:rPr lang="en-US" dirty="0"/>
              <a:t> </a:t>
            </a:r>
            <a:r>
              <a:rPr lang="en-US" dirty="0" err="1" smtClean="0"/>
              <a:t>muaflığı</a:t>
            </a:r>
            <a:r>
              <a:rPr lang="en-US" dirty="0" smtClean="0"/>
              <a:t> </a:t>
            </a:r>
            <a:r>
              <a:rPr lang="en-US" dirty="0" err="1"/>
              <a:t>anlaşması</a:t>
            </a:r>
            <a:r>
              <a:rPr lang="en-US" dirty="0"/>
              <a:t> (1954) (</a:t>
            </a:r>
            <a:r>
              <a:rPr lang="en-US" dirty="0" err="1"/>
              <a:t>gider</a:t>
            </a:r>
            <a:r>
              <a:rPr lang="en-US" dirty="0"/>
              <a:t> </a:t>
            </a:r>
            <a:r>
              <a:rPr lang="en-US" dirty="0" err="1"/>
              <a:t>vergileri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damga</a:t>
            </a:r>
            <a:r>
              <a:rPr lang="en-US" dirty="0"/>
              <a:t> </a:t>
            </a:r>
            <a:r>
              <a:rPr lang="en-US" dirty="0" err="1"/>
              <a:t>vergisi</a:t>
            </a:r>
            <a:r>
              <a:rPr lang="en-US" dirty="0"/>
              <a:t>, </a:t>
            </a:r>
            <a:r>
              <a:rPr lang="en-US" dirty="0" err="1"/>
              <a:t>harç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/>
              <a:t> </a:t>
            </a:r>
            <a:r>
              <a:rPr lang="en-US" dirty="0" err="1" smtClean="0"/>
              <a:t>ithalatta</a:t>
            </a:r>
            <a:r>
              <a:rPr lang="en-US" dirty="0" smtClean="0"/>
              <a:t> </a:t>
            </a:r>
            <a:r>
              <a:rPr lang="en-US" dirty="0" err="1"/>
              <a:t>alınan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, </a:t>
            </a:r>
            <a:r>
              <a:rPr lang="en-US" dirty="0" err="1"/>
              <a:t>resim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harçlar</a:t>
            </a:r>
            <a:r>
              <a:rPr lang="en-US" dirty="0"/>
              <a:t> </a:t>
            </a:r>
            <a:r>
              <a:rPr lang="en-US" dirty="0" err="1"/>
              <a:t>açısından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muafiyeti</a:t>
            </a:r>
            <a:r>
              <a:rPr lang="en-US" dirty="0"/>
              <a:t>)</a:t>
            </a:r>
          </a:p>
          <a:p>
            <a:r>
              <a:rPr lang="en-US" dirty="0"/>
              <a:t>- 1956 </a:t>
            </a:r>
            <a:r>
              <a:rPr lang="en-US" dirty="0" err="1"/>
              <a:t>Avrupa</a:t>
            </a:r>
            <a:r>
              <a:rPr lang="en-US" dirty="0"/>
              <a:t> </a:t>
            </a:r>
            <a:r>
              <a:rPr lang="en-US" dirty="0" err="1"/>
              <a:t>Müteffik</a:t>
            </a:r>
            <a:r>
              <a:rPr lang="en-US" dirty="0"/>
              <a:t> </a:t>
            </a:r>
            <a:r>
              <a:rPr lang="en-US" dirty="0" err="1"/>
              <a:t>Kuvvetleri</a:t>
            </a:r>
            <a:r>
              <a:rPr lang="en-US" dirty="0"/>
              <a:t> </a:t>
            </a:r>
            <a:r>
              <a:rPr lang="en-US" dirty="0" err="1"/>
              <a:t>Komutanlığı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anlaşma</a:t>
            </a:r>
            <a:r>
              <a:rPr lang="en-US" dirty="0"/>
              <a:t> </a:t>
            </a:r>
            <a:r>
              <a:rPr lang="en-US" dirty="0" err="1" smtClean="0"/>
              <a:t>yine</a:t>
            </a:r>
            <a:r>
              <a:rPr lang="en-US" dirty="0"/>
              <a:t> </a:t>
            </a:r>
            <a:r>
              <a:rPr lang="en-US" dirty="0" err="1" smtClean="0"/>
              <a:t>gider</a:t>
            </a:r>
            <a:r>
              <a:rPr lang="en-US" dirty="0" smtClean="0"/>
              <a:t> </a:t>
            </a:r>
            <a:r>
              <a:rPr lang="en-US" dirty="0" err="1"/>
              <a:t>vergileri</a:t>
            </a:r>
            <a:r>
              <a:rPr lang="en-US" dirty="0"/>
              <a:t> </a:t>
            </a:r>
            <a:r>
              <a:rPr lang="en-US" dirty="0" err="1"/>
              <a:t>y.nünden</a:t>
            </a:r>
            <a:r>
              <a:rPr lang="en-US" dirty="0"/>
              <a:t> </a:t>
            </a:r>
            <a:r>
              <a:rPr lang="en-US" dirty="0" err="1"/>
              <a:t>muafiyet</a:t>
            </a:r>
            <a:r>
              <a:rPr lang="en-US" dirty="0"/>
              <a:t> </a:t>
            </a:r>
            <a:r>
              <a:rPr lang="en-US" dirty="0" err="1"/>
              <a:t>sağlamış</a:t>
            </a:r>
            <a:r>
              <a:rPr lang="en-US" dirty="0"/>
              <a:t>.</a:t>
            </a:r>
          </a:p>
          <a:p>
            <a:r>
              <a:rPr lang="en-US" dirty="0"/>
              <a:t>- </a:t>
            </a:r>
            <a:r>
              <a:rPr lang="en-US" dirty="0" err="1"/>
              <a:t>Karayolu</a:t>
            </a:r>
            <a:r>
              <a:rPr lang="en-US" dirty="0"/>
              <a:t> </a:t>
            </a:r>
            <a:r>
              <a:rPr lang="en-US" dirty="0" err="1"/>
              <a:t>taşımacılığında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muafiyeti</a:t>
            </a:r>
            <a:r>
              <a:rPr lang="en-US" dirty="0"/>
              <a:t> </a:t>
            </a:r>
            <a:r>
              <a:rPr lang="en-US" dirty="0" err="1"/>
              <a:t>anlaşmaları</a:t>
            </a:r>
            <a:r>
              <a:rPr lang="en-US" dirty="0"/>
              <a:t> (</a:t>
            </a:r>
            <a:r>
              <a:rPr lang="en-US" dirty="0" err="1"/>
              <a:t>Bulgaristan</a:t>
            </a:r>
            <a:r>
              <a:rPr lang="en-US" dirty="0"/>
              <a:t> </a:t>
            </a:r>
            <a:r>
              <a:rPr lang="en-US" dirty="0" smtClean="0"/>
              <a:t>, </a:t>
            </a:r>
            <a:r>
              <a:rPr lang="en-US" dirty="0" err="1" smtClean="0"/>
              <a:t>Irak</a:t>
            </a:r>
            <a:r>
              <a:rPr lang="en-US" dirty="0"/>
              <a:t>, </a:t>
            </a:r>
            <a:r>
              <a:rPr lang="en-US" dirty="0" err="1"/>
              <a:t>İngiltere</a:t>
            </a:r>
            <a:r>
              <a:rPr lang="en-US" dirty="0"/>
              <a:t>)</a:t>
            </a:r>
          </a:p>
          <a:p>
            <a:r>
              <a:rPr lang="en-US" dirty="0"/>
              <a:t>-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taraflı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anlaşmaları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 smtClean="0"/>
              <a:t>görülen</a:t>
            </a:r>
            <a:r>
              <a:rPr lang="en-US" dirty="0" smtClean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uygulama</a:t>
            </a:r>
            <a:r>
              <a:rPr lang="en-US" dirty="0"/>
              <a:t> </a:t>
            </a:r>
            <a:r>
              <a:rPr lang="en-US" dirty="0" err="1"/>
              <a:t>değildir</a:t>
            </a:r>
            <a:r>
              <a:rPr lang="en-US" dirty="0" smtClean="0"/>
              <a:t>. (</a:t>
            </a:r>
            <a:r>
              <a:rPr lang="en-US" dirty="0" err="1"/>
              <a:t>vergilendirme</a:t>
            </a:r>
            <a:r>
              <a:rPr lang="en-US" dirty="0"/>
              <a:t> </a:t>
            </a:r>
            <a:r>
              <a:rPr lang="en-US" dirty="0" err="1"/>
              <a:t>yetkisinin</a:t>
            </a:r>
            <a:r>
              <a:rPr lang="en-US" dirty="0"/>
              <a:t> </a:t>
            </a:r>
            <a:r>
              <a:rPr lang="en-US" dirty="0" err="1"/>
              <a:t>karşılıklı</a:t>
            </a:r>
            <a:r>
              <a:rPr lang="en-US" dirty="0"/>
              <a:t> </a:t>
            </a:r>
            <a:r>
              <a:rPr lang="en-US" dirty="0" err="1"/>
              <a:t>kısıtlanmasındaki</a:t>
            </a:r>
            <a:r>
              <a:rPr lang="en-US" dirty="0"/>
              <a:t> </a:t>
            </a:r>
            <a:r>
              <a:rPr lang="en-US" dirty="0" err="1" smtClean="0"/>
              <a:t>güçlük</a:t>
            </a:r>
            <a:r>
              <a:rPr lang="en-US" dirty="0"/>
              <a:t>)</a:t>
            </a:r>
          </a:p>
          <a:p>
            <a:r>
              <a:rPr lang="en-US" dirty="0"/>
              <a:t>- 1947 de </a:t>
            </a:r>
            <a:r>
              <a:rPr lang="en-US" dirty="0" err="1"/>
              <a:t>imzalanan</a:t>
            </a:r>
            <a:r>
              <a:rPr lang="en-US" dirty="0"/>
              <a:t> GATT </a:t>
            </a:r>
            <a:r>
              <a:rPr lang="en-US" dirty="0" err="1"/>
              <a:t>Anlaşmasına</a:t>
            </a:r>
            <a:r>
              <a:rPr lang="en-US" dirty="0"/>
              <a:t> </a:t>
            </a:r>
            <a:r>
              <a:rPr lang="en-US" dirty="0" err="1"/>
              <a:t>Türkiye</a:t>
            </a:r>
            <a:r>
              <a:rPr lang="en-US" dirty="0"/>
              <a:t> 1954 </a:t>
            </a:r>
            <a:r>
              <a:rPr lang="en-US" dirty="0" err="1"/>
              <a:t>yılında</a:t>
            </a:r>
            <a:r>
              <a:rPr lang="en-US" dirty="0"/>
              <a:t> </a:t>
            </a:r>
            <a:r>
              <a:rPr lang="en-US" dirty="0" err="1" smtClean="0"/>
              <a:t>taraf</a:t>
            </a:r>
            <a:r>
              <a:rPr lang="en-US" dirty="0"/>
              <a:t> </a:t>
            </a:r>
            <a:r>
              <a:rPr lang="en-US" dirty="0" err="1" smtClean="0"/>
              <a:t>olmuş</a:t>
            </a:r>
            <a:r>
              <a:rPr lang="en-US" dirty="0"/>
              <a:t>, </a:t>
            </a:r>
            <a:r>
              <a:rPr lang="en-US" dirty="0" err="1"/>
              <a:t>vergilendirme</a:t>
            </a:r>
            <a:r>
              <a:rPr lang="en-US" dirty="0"/>
              <a:t> </a:t>
            </a:r>
            <a:r>
              <a:rPr lang="en-US" dirty="0" err="1"/>
              <a:t>yetkisini</a:t>
            </a:r>
            <a:r>
              <a:rPr lang="en-US" dirty="0"/>
              <a:t> </a:t>
            </a:r>
            <a:r>
              <a:rPr lang="en-US" dirty="0" err="1"/>
              <a:t>ilgilendiren</a:t>
            </a:r>
            <a:r>
              <a:rPr lang="en-US" dirty="0"/>
              <a:t> </a:t>
            </a:r>
            <a:r>
              <a:rPr lang="en-US" dirty="0" err="1"/>
              <a:t>hükümleri</a:t>
            </a:r>
            <a:r>
              <a:rPr lang="en-US" dirty="0"/>
              <a:t> </a:t>
            </a:r>
            <a:r>
              <a:rPr lang="en-US" dirty="0" err="1" smtClean="0"/>
              <a:t>açısından</a:t>
            </a:r>
            <a:r>
              <a:rPr lang="en-US" dirty="0"/>
              <a:t> </a:t>
            </a:r>
            <a:r>
              <a:rPr lang="en-US" dirty="0" err="1" smtClean="0"/>
              <a:t>vergilendirme</a:t>
            </a:r>
            <a:r>
              <a:rPr lang="en-US" dirty="0" smtClean="0"/>
              <a:t> </a:t>
            </a:r>
            <a:r>
              <a:rPr lang="en-US" dirty="0" err="1"/>
              <a:t>yetkisi</a:t>
            </a:r>
            <a:r>
              <a:rPr lang="en-US" dirty="0"/>
              <a:t> </a:t>
            </a:r>
            <a:r>
              <a:rPr lang="en-US" dirty="0" err="1"/>
              <a:t>kısıtlanmış</a:t>
            </a:r>
            <a:r>
              <a:rPr lang="en-US" dirty="0"/>
              <a:t> </a:t>
            </a:r>
            <a:r>
              <a:rPr lang="en-US" dirty="0" err="1"/>
              <a:t>olmuştur</a:t>
            </a:r>
            <a:r>
              <a:rPr lang="en-US" dirty="0"/>
              <a:t>. </a:t>
            </a:r>
            <a:r>
              <a:rPr lang="en-US" dirty="0" err="1" smtClean="0"/>
              <a:t>Günümüzde</a:t>
            </a:r>
            <a:r>
              <a:rPr lang="en-US" dirty="0" smtClean="0"/>
              <a:t>  </a:t>
            </a:r>
            <a:r>
              <a:rPr lang="en-US" dirty="0" err="1"/>
              <a:t>DTÖye</a:t>
            </a:r>
            <a:r>
              <a:rPr lang="en-US" dirty="0"/>
              <a:t> </a:t>
            </a:r>
            <a:r>
              <a:rPr lang="en-US" dirty="0" err="1" smtClean="0"/>
              <a:t>dönüşmüş</a:t>
            </a:r>
            <a:r>
              <a:rPr lang="en-US" dirty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/>
              <a:t>Anlaşma</a:t>
            </a:r>
            <a:r>
              <a:rPr lang="en-US" dirty="0"/>
              <a:t> </a:t>
            </a:r>
            <a:r>
              <a:rPr lang="en-US" dirty="0" err="1"/>
              <a:t>uyarınca</a:t>
            </a:r>
            <a:r>
              <a:rPr lang="en-US" dirty="0"/>
              <a:t> </a:t>
            </a:r>
            <a:r>
              <a:rPr lang="en-US" dirty="0" err="1"/>
              <a:t>harcama</a:t>
            </a:r>
            <a:r>
              <a:rPr lang="en-US" dirty="0"/>
              <a:t> </a:t>
            </a:r>
            <a:r>
              <a:rPr lang="en-US" dirty="0" err="1"/>
              <a:t>vergilerine</a:t>
            </a:r>
            <a:r>
              <a:rPr lang="en-US" dirty="0"/>
              <a:t> </a:t>
            </a:r>
            <a:r>
              <a:rPr lang="en-US" dirty="0" err="1" smtClean="0"/>
              <a:t>özgü</a:t>
            </a:r>
            <a:r>
              <a:rPr lang="en-US" dirty="0" smtClean="0"/>
              <a:t>̈ </a:t>
            </a:r>
            <a:r>
              <a:rPr lang="en-US" b="1" dirty="0" err="1"/>
              <a:t>varış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 smtClean="0"/>
              <a:t>çıkış</a:t>
            </a:r>
            <a:r>
              <a:rPr lang="en-US" b="1" dirty="0"/>
              <a:t> </a:t>
            </a:r>
            <a:r>
              <a:rPr lang="en-US" b="1" dirty="0" err="1" smtClean="0"/>
              <a:t>ülkesinde</a:t>
            </a:r>
            <a:r>
              <a:rPr lang="en-US" b="1" dirty="0" smtClean="0"/>
              <a:t> </a:t>
            </a:r>
            <a:r>
              <a:rPr lang="en-US" b="1" dirty="0" err="1"/>
              <a:t>vergilendirme</a:t>
            </a:r>
            <a:r>
              <a:rPr lang="en-US" b="1" dirty="0"/>
              <a:t> </a:t>
            </a:r>
            <a:r>
              <a:rPr lang="en-US" b="1" dirty="0" err="1"/>
              <a:t>ilkeleri</a:t>
            </a:r>
            <a:r>
              <a:rPr lang="en-US" b="1" dirty="0"/>
              <a:t> </a:t>
            </a:r>
            <a:r>
              <a:rPr lang="en-US" dirty="0" err="1" smtClean="0"/>
              <a:t>kullanılmaktadır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349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3</a:t>
            </a:r>
            <a:r>
              <a:rPr lang="en-US" dirty="0" smtClean="0"/>
              <a:t>. EKONOMIK </a:t>
            </a:r>
            <a:r>
              <a:rPr lang="en-US" dirty="0"/>
              <a:t>BÜTÜNLEŞMELER</a:t>
            </a:r>
            <a:br>
              <a:rPr lang="en-US" dirty="0"/>
            </a:br>
            <a:r>
              <a:rPr lang="en-US" dirty="0"/>
              <a:t>YOLUYLA </a:t>
            </a:r>
            <a:r>
              <a:rPr lang="en-US" dirty="0" err="1"/>
              <a:t>SıNıRLANDıRMA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bütünleşme</a:t>
            </a:r>
            <a:r>
              <a:rPr lang="en-US" dirty="0"/>
              <a:t> </a:t>
            </a:r>
            <a:r>
              <a:rPr lang="en-US" dirty="0" err="1"/>
              <a:t>modelleri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 smtClean="0"/>
              <a:t>                      -</a:t>
            </a:r>
            <a:r>
              <a:rPr lang="en-US" dirty="0" err="1"/>
              <a:t>serbest</a:t>
            </a:r>
            <a:r>
              <a:rPr lang="en-US" dirty="0"/>
              <a:t> </a:t>
            </a:r>
            <a:r>
              <a:rPr lang="en-US" dirty="0" err="1"/>
              <a:t>ticaret</a:t>
            </a:r>
            <a:r>
              <a:rPr lang="en-US" dirty="0"/>
              <a:t> </a:t>
            </a:r>
            <a:r>
              <a:rPr lang="en-US" dirty="0" err="1"/>
              <a:t>bölgeleri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      -</a:t>
            </a:r>
            <a:r>
              <a:rPr lang="en-US" dirty="0" err="1"/>
              <a:t>gümrük</a:t>
            </a:r>
            <a:r>
              <a:rPr lang="en-US" dirty="0"/>
              <a:t> </a:t>
            </a:r>
            <a:r>
              <a:rPr lang="en-US" dirty="0" err="1" smtClean="0"/>
              <a:t>birliği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-</a:t>
            </a:r>
            <a:r>
              <a:rPr lang="en-US" dirty="0" err="1"/>
              <a:t>o</a:t>
            </a:r>
            <a:r>
              <a:rPr lang="en-US" dirty="0" err="1" smtClean="0"/>
              <a:t>rtak</a:t>
            </a:r>
            <a:r>
              <a:rPr lang="en-US" dirty="0" smtClean="0"/>
              <a:t> </a:t>
            </a:r>
            <a:r>
              <a:rPr lang="en-US" dirty="0" err="1"/>
              <a:t>p</a:t>
            </a:r>
            <a:r>
              <a:rPr lang="en-US" dirty="0" err="1" smtClean="0"/>
              <a:t>azar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     -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parasal</a:t>
            </a:r>
            <a:r>
              <a:rPr lang="en-US" dirty="0"/>
              <a:t> </a:t>
            </a:r>
            <a:r>
              <a:rPr lang="en-US" dirty="0" err="1"/>
              <a:t>birlik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A.B</a:t>
            </a:r>
            <a:r>
              <a:rPr lang="en-US" dirty="0"/>
              <a:t>. </a:t>
            </a:r>
            <a:r>
              <a:rPr lang="en-US" dirty="0" err="1"/>
              <a:t>örneğinde</a:t>
            </a:r>
            <a:r>
              <a:rPr lang="en-US" dirty="0"/>
              <a:t> </a:t>
            </a:r>
            <a:r>
              <a:rPr lang="en-US" dirty="0" err="1"/>
              <a:t>AB’nin</a:t>
            </a:r>
            <a:r>
              <a:rPr lang="en-US" dirty="0"/>
              <a:t> </a:t>
            </a:r>
            <a:r>
              <a:rPr lang="en-US" dirty="0" err="1"/>
              <a:t>İşleyişi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Anlaşma</a:t>
            </a:r>
            <a:r>
              <a:rPr lang="en-US" dirty="0"/>
              <a:t> </a:t>
            </a:r>
            <a:r>
              <a:rPr lang="en-US" dirty="0" err="1"/>
              <a:t>üye</a:t>
            </a:r>
            <a:r>
              <a:rPr lang="en-US" dirty="0"/>
              <a:t> </a:t>
            </a:r>
            <a:r>
              <a:rPr lang="en-US" dirty="0" err="1"/>
              <a:t>devletlerin</a:t>
            </a:r>
            <a:r>
              <a:rPr lang="en-US" dirty="0"/>
              <a:t> </a:t>
            </a:r>
            <a:r>
              <a:rPr lang="en-US" dirty="0" err="1"/>
              <a:t>vergilendirme</a:t>
            </a:r>
            <a:endParaRPr lang="en-US" dirty="0"/>
          </a:p>
          <a:p>
            <a:r>
              <a:rPr lang="en-US" dirty="0" err="1"/>
              <a:t>yetkilerinin</a:t>
            </a:r>
            <a:r>
              <a:rPr lang="en-US" dirty="0"/>
              <a:t> </a:t>
            </a:r>
            <a:r>
              <a:rPr lang="en-US" dirty="0" err="1"/>
              <a:t>sınırlandırılmasına</a:t>
            </a:r>
            <a:r>
              <a:rPr lang="en-US" dirty="0"/>
              <a:t> </a:t>
            </a:r>
            <a:r>
              <a:rPr lang="en-US" dirty="0" err="1"/>
              <a:t>sebep</a:t>
            </a:r>
            <a:r>
              <a:rPr lang="en-US" dirty="0"/>
              <a:t> </a:t>
            </a:r>
            <a:r>
              <a:rPr lang="en-US" dirty="0" err="1"/>
              <a:t>olmuştur</a:t>
            </a:r>
            <a:r>
              <a:rPr lang="en-US" dirty="0"/>
              <a:t>.</a:t>
            </a:r>
          </a:p>
          <a:p>
            <a:r>
              <a:rPr lang="en-US" dirty="0" err="1"/>
              <a:t>Harcama</a:t>
            </a:r>
            <a:r>
              <a:rPr lang="en-US" dirty="0"/>
              <a:t> </a:t>
            </a:r>
            <a:r>
              <a:rPr lang="en-US" dirty="0" err="1"/>
              <a:t>vergilerinde</a:t>
            </a:r>
            <a:r>
              <a:rPr lang="en-US" dirty="0"/>
              <a:t> 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/>
              <a:t>uyumlaştırması</a:t>
            </a:r>
            <a:r>
              <a:rPr lang="en-US" dirty="0"/>
              <a:t> (</a:t>
            </a:r>
            <a:r>
              <a:rPr lang="en-US" dirty="0" err="1"/>
              <a:t>harmonizasyon</a:t>
            </a:r>
            <a:r>
              <a:rPr lang="en-US" dirty="0"/>
              <a:t>) </a:t>
            </a:r>
            <a:r>
              <a:rPr lang="en-US" dirty="0" err="1"/>
              <a:t>ve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dirty="0" err="1" smtClean="0"/>
              <a:t>varış</a:t>
            </a:r>
            <a:r>
              <a:rPr lang="en-US" dirty="0"/>
              <a:t>/</a:t>
            </a:r>
            <a:r>
              <a:rPr lang="en-US" dirty="0" err="1"/>
              <a:t>çıkış</a:t>
            </a:r>
            <a:r>
              <a:rPr lang="en-US" dirty="0"/>
              <a:t> </a:t>
            </a:r>
            <a:r>
              <a:rPr lang="en-US" dirty="0" err="1" smtClean="0"/>
              <a:t>ülkesinde</a:t>
            </a:r>
            <a:r>
              <a:rPr lang="en-US" dirty="0"/>
              <a:t> </a:t>
            </a:r>
            <a:r>
              <a:rPr lang="en-US" dirty="0" err="1" smtClean="0"/>
              <a:t>vergilendirme</a:t>
            </a:r>
            <a:r>
              <a:rPr lang="en-US" dirty="0" smtClean="0"/>
              <a:t> </a:t>
            </a:r>
            <a:r>
              <a:rPr lang="en-US" dirty="0" err="1"/>
              <a:t>ilkeleri</a:t>
            </a:r>
            <a:endParaRPr lang="en-US" dirty="0"/>
          </a:p>
          <a:p>
            <a:r>
              <a:rPr lang="en-US" dirty="0"/>
              <a:t>OGT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ortak</a:t>
            </a:r>
            <a:r>
              <a:rPr lang="en-US" dirty="0"/>
              <a:t> </a:t>
            </a:r>
            <a:r>
              <a:rPr lang="en-US" dirty="0" err="1"/>
              <a:t>pazara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vergisel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rekabeti</a:t>
            </a:r>
            <a:r>
              <a:rPr lang="en-US" dirty="0"/>
              <a:t> </a:t>
            </a:r>
            <a:r>
              <a:rPr lang="en-US" dirty="0" err="1"/>
              <a:t>bozucu</a:t>
            </a:r>
            <a:r>
              <a:rPr lang="en-US" dirty="0"/>
              <a:t> </a:t>
            </a:r>
            <a:r>
              <a:rPr lang="en-US" dirty="0" err="1"/>
              <a:t>engellerin</a:t>
            </a:r>
            <a:r>
              <a:rPr lang="en-US" dirty="0"/>
              <a:t> </a:t>
            </a:r>
            <a:r>
              <a:rPr lang="en-US" dirty="0" err="1"/>
              <a:t>kaldırılması</a:t>
            </a:r>
            <a:endParaRPr lang="en-US" dirty="0"/>
          </a:p>
          <a:p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yardımlarına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kısıtlamalar</a:t>
            </a:r>
            <a:endParaRPr lang="en-US" dirty="0"/>
          </a:p>
          <a:p>
            <a:r>
              <a:rPr lang="en-US" dirty="0" err="1"/>
              <a:t>Sektörel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teşviklerine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sınırlamalar</a:t>
            </a:r>
            <a:endParaRPr lang="en-US" dirty="0"/>
          </a:p>
          <a:p>
            <a:r>
              <a:rPr lang="en-US" dirty="0" err="1"/>
              <a:t>Ayırmcı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 smtClean="0"/>
              <a:t>yasakları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ilke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kurallar</a:t>
            </a:r>
            <a:r>
              <a:rPr lang="en-US" dirty="0" smtClean="0"/>
              <a:t> </a:t>
            </a:r>
            <a:r>
              <a:rPr lang="en-US" dirty="0" err="1" smtClean="0"/>
              <a:t>AB’nde</a:t>
            </a:r>
            <a:r>
              <a:rPr lang="en-US" dirty="0" smtClean="0"/>
              <a:t> </a:t>
            </a:r>
            <a:r>
              <a:rPr lang="en-US" dirty="0" err="1" smtClean="0"/>
              <a:t>üye</a:t>
            </a:r>
            <a:r>
              <a:rPr lang="en-US" dirty="0" smtClean="0"/>
              <a:t> </a:t>
            </a:r>
            <a:r>
              <a:rPr lang="en-US" dirty="0" err="1" smtClean="0"/>
              <a:t>devletlerin</a:t>
            </a:r>
            <a:r>
              <a:rPr lang="en-US" dirty="0" smtClean="0"/>
              <a:t> </a:t>
            </a:r>
            <a:r>
              <a:rPr lang="en-US" dirty="0" err="1" smtClean="0"/>
              <a:t>serbest</a:t>
            </a:r>
            <a:r>
              <a:rPr lang="en-US" dirty="0" smtClean="0"/>
              <a:t> </a:t>
            </a:r>
            <a:r>
              <a:rPr lang="en-US" dirty="0" err="1" smtClean="0"/>
              <a:t>dolaşımı</a:t>
            </a:r>
            <a:r>
              <a:rPr lang="en-US" dirty="0" smtClean="0"/>
              <a:t> </a:t>
            </a:r>
            <a:r>
              <a:rPr lang="en-US" dirty="0" err="1" smtClean="0"/>
              <a:t>engelleyen</a:t>
            </a:r>
            <a:r>
              <a:rPr lang="en-US" dirty="0" smtClean="0"/>
              <a:t>, </a:t>
            </a:r>
            <a:r>
              <a:rPr lang="en-US" dirty="0" err="1" smtClean="0"/>
              <a:t>rekabeti</a:t>
            </a:r>
            <a:r>
              <a:rPr lang="en-US" dirty="0" smtClean="0"/>
              <a:t> </a:t>
            </a:r>
            <a:r>
              <a:rPr lang="en-US" dirty="0" err="1" smtClean="0"/>
              <a:t>bozucu</a:t>
            </a:r>
            <a:r>
              <a:rPr lang="en-US" dirty="0" smtClean="0"/>
              <a:t> </a:t>
            </a:r>
            <a:r>
              <a:rPr lang="en-US" dirty="0" err="1" smtClean="0"/>
              <a:t>etki</a:t>
            </a:r>
            <a:r>
              <a:rPr lang="en-US" dirty="0" smtClean="0"/>
              <a:t> </a:t>
            </a:r>
            <a:r>
              <a:rPr lang="en-US" dirty="0" err="1" smtClean="0"/>
              <a:t>yaratan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düzenlemeri</a:t>
            </a:r>
            <a:r>
              <a:rPr lang="en-US" dirty="0" smtClean="0"/>
              <a:t> </a:t>
            </a:r>
            <a:r>
              <a:rPr lang="en-US" dirty="0" err="1" smtClean="0"/>
              <a:t>getirmelerini</a:t>
            </a:r>
            <a:r>
              <a:rPr lang="en-US" dirty="0" smtClean="0"/>
              <a:t> </a:t>
            </a:r>
            <a:r>
              <a:rPr lang="en-US" dirty="0" err="1" smtClean="0"/>
              <a:t>engellemektedir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Ayrıca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işbirlikleri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yasaları</a:t>
            </a:r>
            <a:r>
              <a:rPr lang="en-US" dirty="0" smtClean="0"/>
              <a:t> </a:t>
            </a:r>
            <a:r>
              <a:rPr lang="en-US" dirty="0" err="1" smtClean="0"/>
              <a:t>yakınlşamtımaya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düzenlemeler</a:t>
            </a:r>
            <a:r>
              <a:rPr lang="en-US" dirty="0" smtClean="0"/>
              <a:t> de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alır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alanı</a:t>
            </a:r>
            <a:r>
              <a:rPr lang="en-US" dirty="0" smtClean="0"/>
              <a:t> AB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uygulanan</a:t>
            </a:r>
            <a:r>
              <a:rPr lang="en-US" dirty="0" smtClean="0"/>
              <a:t> “</a:t>
            </a:r>
            <a:r>
              <a:rPr lang="en-US" dirty="0" err="1" smtClean="0"/>
              <a:t>oybirliği</a:t>
            </a:r>
            <a:r>
              <a:rPr lang="en-US" dirty="0" smtClean="0"/>
              <a:t>” </a:t>
            </a:r>
            <a:r>
              <a:rPr lang="en-US" dirty="0" err="1" smtClean="0"/>
              <a:t>kuralına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karar</a:t>
            </a:r>
            <a:r>
              <a:rPr lang="en-US" dirty="0" smtClean="0"/>
              <a:t> alma </a:t>
            </a:r>
            <a:r>
              <a:rPr lang="en-US" dirty="0" err="1" smtClean="0"/>
              <a:t>mekanizması</a:t>
            </a:r>
            <a:r>
              <a:rPr lang="en-US" dirty="0" smtClean="0"/>
              <a:t> </a:t>
            </a:r>
            <a:r>
              <a:rPr lang="en-US" dirty="0" err="1" smtClean="0"/>
              <a:t>nedeniyle</a:t>
            </a:r>
            <a:r>
              <a:rPr lang="en-US" dirty="0" smtClean="0"/>
              <a:t> </a:t>
            </a:r>
            <a:r>
              <a:rPr lang="en-US" dirty="0" err="1" smtClean="0"/>
              <a:t>değişime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açık</a:t>
            </a:r>
            <a:r>
              <a:rPr lang="en-US" dirty="0" smtClean="0"/>
              <a:t> </a:t>
            </a:r>
            <a:r>
              <a:rPr lang="en-US" dirty="0" err="1" smtClean="0"/>
              <a:t>bulunmamaktadır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76929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599"/>
            <a:ext cx="8534400" cy="989837"/>
          </a:xfrm>
        </p:spPr>
        <p:txBody>
          <a:bodyPr>
            <a:noAutofit/>
          </a:bodyPr>
          <a:lstStyle/>
          <a:p>
            <a:r>
              <a:rPr lang="en-US" sz="2000" dirty="0"/>
              <a:t>ULUSLARARASI VE </a:t>
            </a:r>
            <a:r>
              <a:rPr lang="en-US" sz="2000" dirty="0" smtClean="0"/>
              <a:t>ULUSLARÜSTÜ KURULUŞLARIN </a:t>
            </a:r>
            <a:r>
              <a:rPr lang="en-US" sz="2000" dirty="0"/>
              <a:t>VERGİLENDİRME</a:t>
            </a:r>
            <a:br>
              <a:rPr lang="en-US" sz="2000" dirty="0"/>
            </a:br>
            <a:r>
              <a:rPr lang="en-US" sz="2000" dirty="0"/>
              <a:t>YETKİSİ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.</a:t>
            </a:r>
            <a:r>
              <a:rPr lang="en-US" dirty="0" err="1"/>
              <a:t>rgüt</a:t>
            </a:r>
            <a:r>
              <a:rPr lang="en-US" dirty="0"/>
              <a:t> </a:t>
            </a:r>
            <a:r>
              <a:rPr lang="en-US" dirty="0" err="1"/>
              <a:t>bağımsız</a:t>
            </a:r>
            <a:r>
              <a:rPr lang="en-US" dirty="0"/>
              <a:t> </a:t>
            </a:r>
            <a:r>
              <a:rPr lang="en-US" dirty="0" err="1"/>
              <a:t>vergilendirme</a:t>
            </a:r>
            <a:r>
              <a:rPr lang="en-US" dirty="0"/>
              <a:t> </a:t>
            </a:r>
            <a:r>
              <a:rPr lang="en-US" dirty="0" err="1"/>
              <a:t>yetkisi</a:t>
            </a:r>
            <a:r>
              <a:rPr lang="en-US" dirty="0"/>
              <a:t> </a:t>
            </a:r>
            <a:r>
              <a:rPr lang="en-US" dirty="0" err="1" smtClean="0"/>
              <a:t>kullanır</a:t>
            </a:r>
            <a:r>
              <a:rPr lang="en-US" dirty="0" smtClean="0"/>
              <a:t>, </a:t>
            </a:r>
            <a:r>
              <a:rPr lang="en-US" dirty="0" err="1" smtClean="0"/>
              <a:t>çünku</a:t>
            </a:r>
            <a:r>
              <a:rPr lang="en-US" dirty="0" smtClean="0"/>
              <a:t> </a:t>
            </a:r>
            <a:r>
              <a:rPr lang="en-US" dirty="0" err="1" smtClean="0"/>
              <a:t>örgütlerin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/>
              <a:t>yetkisi</a:t>
            </a:r>
            <a:r>
              <a:rPr lang="en-US" dirty="0"/>
              <a:t> </a:t>
            </a:r>
            <a:r>
              <a:rPr lang="en-US" dirty="0" err="1"/>
              <a:t>kullanması</a:t>
            </a:r>
            <a:r>
              <a:rPr lang="en-US" dirty="0"/>
              <a:t> </a:t>
            </a:r>
            <a:r>
              <a:rPr lang="en-US" dirty="0" err="1"/>
              <a:t>mali</a:t>
            </a:r>
            <a:r>
              <a:rPr lang="en-US" dirty="0"/>
              <a:t> </a:t>
            </a:r>
            <a:r>
              <a:rPr lang="en-US" dirty="0" err="1" smtClean="0"/>
              <a:t>özerklğe</a:t>
            </a:r>
            <a:r>
              <a:rPr lang="en-US" dirty="0" smtClean="0"/>
              <a:t> </a:t>
            </a:r>
            <a:r>
              <a:rPr lang="en-US" dirty="0" err="1" smtClean="0"/>
              <a:t>sahip</a:t>
            </a:r>
            <a:r>
              <a:rPr lang="en-US" dirty="0" smtClean="0"/>
              <a:t> </a:t>
            </a:r>
            <a:r>
              <a:rPr lang="en-US" dirty="0" err="1" smtClean="0"/>
              <a:t>olmaları</a:t>
            </a:r>
            <a:r>
              <a:rPr lang="en-US" dirty="0" smtClean="0"/>
              <a:t> </a:t>
            </a:r>
            <a:r>
              <a:rPr lang="en-US" dirty="0" err="1" smtClean="0"/>
              <a:t>anlamını</a:t>
            </a:r>
            <a:r>
              <a:rPr lang="en-US" dirty="0" smtClean="0"/>
              <a:t> </a:t>
            </a:r>
            <a:r>
              <a:rPr lang="en-US" dirty="0" err="1" smtClean="0"/>
              <a:t>taşır</a:t>
            </a:r>
            <a:r>
              <a:rPr lang="en-US" dirty="0" smtClean="0"/>
              <a:t>.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deneme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örnekler</a:t>
            </a:r>
            <a:r>
              <a:rPr lang="en-US" dirty="0" smtClean="0"/>
              <a:t>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görülmüştür</a:t>
            </a:r>
            <a:r>
              <a:rPr lang="en-US" dirty="0" smtClean="0"/>
              <a:t>:</a:t>
            </a:r>
            <a:endParaRPr lang="en-US" dirty="0"/>
          </a:p>
          <a:p>
            <a:r>
              <a:rPr lang="en-US" dirty="0"/>
              <a:t>1967 </a:t>
            </a:r>
            <a:r>
              <a:rPr lang="en-US" dirty="0" err="1"/>
              <a:t>Doğu</a:t>
            </a:r>
            <a:r>
              <a:rPr lang="en-US" dirty="0"/>
              <a:t> </a:t>
            </a:r>
            <a:r>
              <a:rPr lang="en-US" dirty="0" err="1"/>
              <a:t>Afrika</a:t>
            </a:r>
            <a:r>
              <a:rPr lang="en-US" dirty="0"/>
              <a:t> </a:t>
            </a:r>
            <a:r>
              <a:rPr lang="en-US" dirty="0" err="1"/>
              <a:t>Topluluğu</a:t>
            </a:r>
            <a:r>
              <a:rPr lang="en-US" dirty="0"/>
              <a:t> (Uganda-Kenya-</a:t>
            </a:r>
            <a:r>
              <a:rPr lang="en-US" dirty="0" err="1"/>
              <a:t>Tanzanya</a:t>
            </a:r>
            <a:r>
              <a:rPr lang="en-US" dirty="0"/>
              <a:t>)</a:t>
            </a:r>
          </a:p>
          <a:p>
            <a:r>
              <a:rPr lang="en-US" dirty="0"/>
              <a:t>1951 </a:t>
            </a:r>
            <a:r>
              <a:rPr lang="en-US" dirty="0" err="1"/>
              <a:t>Avrupa</a:t>
            </a:r>
            <a:r>
              <a:rPr lang="en-US" dirty="0"/>
              <a:t> </a:t>
            </a:r>
            <a:r>
              <a:rPr lang="en-US" dirty="0" err="1"/>
              <a:t>K.mür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Çelik</a:t>
            </a:r>
            <a:r>
              <a:rPr lang="en-US" dirty="0"/>
              <a:t> </a:t>
            </a:r>
            <a:r>
              <a:rPr lang="en-US" dirty="0" err="1"/>
              <a:t>Topluluğunu</a:t>
            </a:r>
            <a:r>
              <a:rPr lang="en-US" dirty="0"/>
              <a:t> </a:t>
            </a:r>
            <a:r>
              <a:rPr lang="en-US" dirty="0" err="1"/>
              <a:t>Kuran</a:t>
            </a:r>
            <a:r>
              <a:rPr lang="en-US" dirty="0"/>
              <a:t> </a:t>
            </a:r>
            <a:r>
              <a:rPr lang="en-US" dirty="0" smtClean="0"/>
              <a:t>Paris </a:t>
            </a:r>
            <a:r>
              <a:rPr lang="en-US" dirty="0" err="1" smtClean="0"/>
              <a:t>Anlaşması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Yüksek</a:t>
            </a:r>
            <a:r>
              <a:rPr lang="en-US" dirty="0"/>
              <a:t> </a:t>
            </a:r>
            <a:r>
              <a:rPr lang="en-US" dirty="0" err="1"/>
              <a:t>Otorite’nin</a:t>
            </a:r>
            <a:r>
              <a:rPr lang="en-US" dirty="0"/>
              <a:t> </a:t>
            </a:r>
            <a:r>
              <a:rPr lang="en-US" dirty="0" err="1"/>
              <a:t>üye</a:t>
            </a:r>
            <a:r>
              <a:rPr lang="en-US" dirty="0"/>
              <a:t> </a:t>
            </a:r>
            <a:r>
              <a:rPr lang="en-US" dirty="0" err="1"/>
              <a:t>devletlerin</a:t>
            </a:r>
            <a:r>
              <a:rPr lang="en-US" dirty="0"/>
              <a:t> </a:t>
            </a:r>
            <a:r>
              <a:rPr lang="en-US" dirty="0" err="1" smtClean="0"/>
              <a:t>k</a:t>
            </a:r>
            <a:r>
              <a:rPr lang="en-US" dirty="0" err="1"/>
              <a:t>ö</a:t>
            </a:r>
            <a:r>
              <a:rPr lang="en-US" dirty="0" err="1" smtClean="0"/>
              <a:t>mür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çelik</a:t>
            </a:r>
            <a:r>
              <a:rPr lang="en-US" dirty="0"/>
              <a:t> </a:t>
            </a:r>
            <a:r>
              <a:rPr lang="en-US" dirty="0" err="1" smtClean="0"/>
              <a:t>üretimi</a:t>
            </a:r>
            <a:r>
              <a:rPr lang="en-US" dirty="0" smtClean="0"/>
              <a:t> </a:t>
            </a:r>
            <a:r>
              <a:rPr lang="en-US" dirty="0" err="1"/>
              <a:t>üzerinden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koyma</a:t>
            </a:r>
            <a:r>
              <a:rPr lang="en-US" dirty="0"/>
              <a:t> </a:t>
            </a:r>
            <a:r>
              <a:rPr lang="en-US" dirty="0" err="1"/>
              <a:t>yetkisi</a:t>
            </a:r>
            <a:r>
              <a:rPr lang="en-US" dirty="0"/>
              <a:t> </a:t>
            </a:r>
            <a:r>
              <a:rPr lang="en-US" dirty="0" err="1"/>
              <a:t>kullanmasına</a:t>
            </a:r>
            <a:r>
              <a:rPr lang="en-US" dirty="0"/>
              <a:t> </a:t>
            </a:r>
            <a:r>
              <a:rPr lang="en-US" dirty="0" err="1" smtClean="0"/>
              <a:t>izin</a:t>
            </a:r>
            <a:r>
              <a:rPr lang="en-US" dirty="0"/>
              <a:t> </a:t>
            </a:r>
            <a:r>
              <a:rPr lang="en-US" dirty="0" err="1" smtClean="0"/>
              <a:t>veriyordu</a:t>
            </a:r>
            <a:r>
              <a:rPr lang="en-US" dirty="0"/>
              <a:t>)</a:t>
            </a:r>
          </a:p>
          <a:p>
            <a:r>
              <a:rPr lang="en-US" dirty="0" err="1"/>
              <a:t>Avrupa</a:t>
            </a:r>
            <a:r>
              <a:rPr lang="en-US" dirty="0"/>
              <a:t> </a:t>
            </a:r>
            <a:r>
              <a:rPr lang="en-US" dirty="0" err="1"/>
              <a:t>Birliğini</a:t>
            </a:r>
            <a:r>
              <a:rPr lang="en-US" dirty="0"/>
              <a:t> </a:t>
            </a:r>
            <a:r>
              <a:rPr lang="en-US" dirty="0" err="1"/>
              <a:t>kuran</a:t>
            </a:r>
            <a:r>
              <a:rPr lang="en-US" dirty="0"/>
              <a:t> Roma </a:t>
            </a:r>
            <a:r>
              <a:rPr lang="en-US" dirty="0" err="1"/>
              <a:t>Anlaşması</a:t>
            </a:r>
            <a:r>
              <a:rPr lang="en-US" dirty="0"/>
              <a:t> </a:t>
            </a:r>
            <a:r>
              <a:rPr lang="en-US" dirty="0" err="1"/>
              <a:t>özkaynaklar</a:t>
            </a:r>
            <a:r>
              <a:rPr lang="en-US" dirty="0"/>
              <a:t> </a:t>
            </a:r>
            <a:r>
              <a:rPr lang="en-US" dirty="0" smtClean="0"/>
              <a:t>sistemi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/>
              <a:t>üye</a:t>
            </a:r>
            <a:r>
              <a:rPr lang="en-US" dirty="0"/>
              <a:t> </a:t>
            </a:r>
            <a:r>
              <a:rPr lang="en-US" dirty="0" err="1"/>
              <a:t>devletlerin</a:t>
            </a:r>
            <a:r>
              <a:rPr lang="en-US" dirty="0"/>
              <a:t> </a:t>
            </a:r>
            <a:r>
              <a:rPr lang="en-US" dirty="0" err="1"/>
              <a:t>başkaca</a:t>
            </a:r>
            <a:r>
              <a:rPr lang="en-US" dirty="0"/>
              <a:t> </a:t>
            </a:r>
            <a:r>
              <a:rPr lang="en-US" dirty="0" err="1"/>
              <a:t>kararı</a:t>
            </a:r>
            <a:r>
              <a:rPr lang="en-US" dirty="0"/>
              <a:t> </a:t>
            </a:r>
            <a:r>
              <a:rPr lang="en-US" dirty="0" err="1"/>
              <a:t>olmaadan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 smtClean="0"/>
              <a:t>bütçesini</a:t>
            </a:r>
            <a:r>
              <a:rPr lang="en-US" dirty="0"/>
              <a:t> </a:t>
            </a:r>
            <a:r>
              <a:rPr lang="en-US" dirty="0" err="1" smtClean="0"/>
              <a:t>finanse</a:t>
            </a:r>
            <a:r>
              <a:rPr lang="en-US" dirty="0" smtClean="0"/>
              <a:t> </a:t>
            </a:r>
            <a:r>
              <a:rPr lang="en-US" dirty="0" err="1" smtClean="0"/>
              <a:t>etmesini</a:t>
            </a:r>
            <a:r>
              <a:rPr lang="en-US" dirty="0" smtClean="0"/>
              <a:t> </a:t>
            </a:r>
            <a:r>
              <a:rPr lang="en-US" dirty="0" err="1" smtClean="0"/>
              <a:t>sağlayacak</a:t>
            </a:r>
            <a:r>
              <a:rPr lang="en-US" dirty="0" smtClean="0"/>
              <a:t>  </a:t>
            </a:r>
            <a:r>
              <a:rPr lang="en-US" dirty="0" err="1"/>
              <a:t>kaynaklar</a:t>
            </a:r>
            <a:r>
              <a:rPr lang="en-US" dirty="0"/>
              <a:t> </a:t>
            </a:r>
            <a:r>
              <a:rPr lang="en-US" dirty="0" err="1"/>
              <a:t>yaratılmıştır</a:t>
            </a:r>
            <a:r>
              <a:rPr lang="en-US" dirty="0"/>
              <a:t>. (OGT +</a:t>
            </a:r>
            <a:r>
              <a:rPr lang="en-US" dirty="0" err="1" smtClean="0"/>
              <a:t>tarım</a:t>
            </a:r>
            <a:r>
              <a:rPr lang="en-US" dirty="0"/>
              <a:t> </a:t>
            </a:r>
            <a:r>
              <a:rPr lang="en-US" dirty="0" err="1" smtClean="0"/>
              <a:t>vergileri</a:t>
            </a:r>
            <a:r>
              <a:rPr lang="en-US" dirty="0" err="1"/>
              <a:t>+KDV</a:t>
            </a:r>
            <a:r>
              <a:rPr lang="en-US" dirty="0"/>
              <a:t> </a:t>
            </a:r>
            <a:r>
              <a:rPr lang="en-US" dirty="0" err="1"/>
              <a:t>hasılatı</a:t>
            </a:r>
            <a:r>
              <a:rPr lang="en-US" dirty="0"/>
              <a:t> %1)</a:t>
            </a:r>
          </a:p>
        </p:txBody>
      </p:sp>
    </p:spTree>
    <p:extLst>
      <p:ext uri="{BB962C8B-B14F-4D97-AF65-F5344CB8AC3E}">
        <p14:creationId xmlns:p14="http://schemas.microsoft.com/office/powerpoint/2010/main" val="32592650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22</TotalTime>
  <Words>547</Words>
  <Application>Microsoft Macintosh PowerPoint</Application>
  <PresentationFormat>On-screen Show (4:3)</PresentationFormat>
  <Paragraphs>55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Civic</vt:lpstr>
      <vt:lpstr>Vergi Hukuku I  Çifte Vergilendirmeyi Önleme Yöntemleri</vt:lpstr>
      <vt:lpstr>ULUSLALARI ÇİFTE VERGİLENDİRMEYİ ÇOK TARAFLI ÖNLEME YÖNTEMLERİ</vt:lpstr>
      <vt:lpstr>ÇIFTE VERGILENDIRMEYI ÖNLEME ANLAŞMA MODELLERI</vt:lpstr>
      <vt:lpstr>TÜRKIYE’NIN ÇIFTE VERGILENDIRMEYI ÖNLEME ANLAŞMALARI</vt:lpstr>
      <vt:lpstr>2. DIĞER ANLAŞMALAR</vt:lpstr>
      <vt:lpstr>3. EKONOMIK BÜTÜNLEŞMELER YOLUYLA SıNıRLANDıRMA</vt:lpstr>
      <vt:lpstr>ULUSLARARASI VE ULUSLARÜSTÜ KURULUŞLARIN VERGİLENDİRME YETKİSİ</vt:lpstr>
    </vt:vector>
  </TitlesOfParts>
  <Company>mfa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Dilek Özkök  Çubukçu</dc:creator>
  <cp:lastModifiedBy>Dilek Özkök  Çubukçu</cp:lastModifiedBy>
  <cp:revision>8</cp:revision>
  <dcterms:created xsi:type="dcterms:W3CDTF">2021-01-18T12:06:40Z</dcterms:created>
  <dcterms:modified xsi:type="dcterms:W3CDTF">2021-01-19T11:59:52Z</dcterms:modified>
</cp:coreProperties>
</file>