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83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19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393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0154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16545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3086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43002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5348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52277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798386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9334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518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0512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16786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42657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30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47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886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35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716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6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4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40B93-BD66-4229-9316-299569B7DFB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22485-71E8-4675-815F-AA9C8E311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64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38081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/>
              <a:t>SOLUNUM SİSTEMİ HASTALIKLARINDA GÖRÜLEN GENEL SEMPTOMLAR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927350" y="4484688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7021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700214"/>
            <a:ext cx="7772400" cy="4395787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Bazı hastalıkların değişik öksürük karekteristikleri vardır</a:t>
            </a:r>
          </a:p>
          <a:p>
            <a:pPr lvl="1" eaLnBrk="1" hangingPunct="1">
              <a:defRPr/>
            </a:pPr>
            <a:r>
              <a:rPr lang="tr-TR" smtClean="0"/>
              <a:t>1. Kalp hastalıklarında öksürük genellikle gece öksürüğü şeklinde başlar</a:t>
            </a:r>
          </a:p>
          <a:p>
            <a:pPr lvl="1" eaLnBrk="1" hangingPunct="1">
              <a:defRPr/>
            </a:pPr>
            <a:r>
              <a:rPr lang="tr-TR" smtClean="0"/>
              <a:t>Trake kollapsında öksürük genellikle</a:t>
            </a:r>
          </a:p>
          <a:p>
            <a:pPr lvl="2" eaLnBrk="1" hangingPunct="1">
              <a:defRPr/>
            </a:pPr>
            <a:r>
              <a:rPr lang="tr-TR" smtClean="0"/>
              <a:t>Heyecanlanma</a:t>
            </a:r>
          </a:p>
          <a:p>
            <a:pPr lvl="2" eaLnBrk="1" hangingPunct="1">
              <a:defRPr/>
            </a:pPr>
            <a:r>
              <a:rPr lang="tr-TR" smtClean="0"/>
              <a:t>Hareket</a:t>
            </a:r>
          </a:p>
          <a:p>
            <a:pPr lvl="2" eaLnBrk="1" hangingPunct="1">
              <a:defRPr/>
            </a:pPr>
            <a:r>
              <a:rPr lang="tr-TR" smtClean="0"/>
              <a:t>Sıvı içme sonrasında kaz sesine benzer bir ses alınır.</a:t>
            </a:r>
          </a:p>
        </p:txBody>
      </p:sp>
    </p:spTree>
    <p:extLst>
      <p:ext uri="{BB962C8B-B14F-4D97-AF65-F5344CB8AC3E}">
        <p14:creationId xmlns:p14="http://schemas.microsoft.com/office/powerpoint/2010/main" val="292530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31188" cy="731837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16114"/>
            <a:ext cx="7773988" cy="4179887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İnfeksiyoz trakeobronşitiste  öksürük gürültülü, kuru, serttir.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28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Tanısal yaklaşımlar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1" y="1981200"/>
            <a:ext cx="8062913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Anemnez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Maruz kalınabilecek olası enfeksiyonlar ( diğer hayvanlarla temas 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Çevre faktörleri dikkate alınır.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Evde barındırılan hayvanlarda enfeksiyonlar seyrektir.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Büyük şehirlerde hava kirliği önemli olabilir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Kapalı alanlarda sigara dumanı önemli olabilir.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Hayvanın yapısı dikkate alınır( Küçük ırk köpeklerde trakenin kollapsı öksürük sebebi olabilir 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Bölge ve yaşama alanları önemlidir. Fungal nedenler veya dirofilaria enfeksiyonları bölgeden bölgeye fark edebilir.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3274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1.ÖKSÜRÜK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Öksürük bir korunma mekanizmasıdır</a:t>
            </a:r>
          </a:p>
          <a:p>
            <a:pPr eaLnBrk="1" hangingPunct="1">
              <a:defRPr/>
            </a:pPr>
            <a:r>
              <a:rPr lang="tr-TR" smtClean="0"/>
              <a:t>Solunum yollarındaki zararlı maddelerin dışarı atılmasını sağlar.</a:t>
            </a:r>
          </a:p>
          <a:p>
            <a:pPr eaLnBrk="1" hangingPunct="1">
              <a:defRPr/>
            </a:pPr>
            <a:r>
              <a:rPr lang="tr-TR" smtClean="0"/>
              <a:t>Öksürüğü oluşturan temel mekanizma bronkokonstrüksiyondur.</a:t>
            </a:r>
          </a:p>
          <a:p>
            <a:pPr eaLnBrk="1" hangingPunct="1">
              <a:defRPr/>
            </a:pPr>
            <a:r>
              <a:rPr lang="tr-TR" smtClean="0"/>
              <a:t>Yararlı bir refleks olmasına rağmen bazı durumlarda organizma için zararlı olur.</a:t>
            </a:r>
          </a:p>
        </p:txBody>
      </p:sp>
    </p:spTree>
    <p:extLst>
      <p:ext uri="{BB962C8B-B14F-4D97-AF65-F5344CB8AC3E}">
        <p14:creationId xmlns:p14="http://schemas.microsoft.com/office/powerpoint/2010/main" val="1420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12700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692151"/>
            <a:ext cx="7772400" cy="540067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Solunum yollarında yangı ve irritasyon ve tahrişe neden olur</a:t>
            </a:r>
          </a:p>
          <a:p>
            <a:pPr eaLnBrk="1" hangingPunct="1">
              <a:defRPr/>
            </a:pPr>
            <a:r>
              <a:rPr lang="tr-TR" smtClean="0"/>
              <a:t>Alveollerdeki gerilme nedeni ile amfizeme yol açabilir.</a:t>
            </a:r>
          </a:p>
          <a:p>
            <a:pPr eaLnBrk="1" hangingPunct="1">
              <a:defRPr/>
            </a:pPr>
            <a:r>
              <a:rPr lang="tr-TR" smtClean="0"/>
              <a:t>Hava yolları veya alveollerdeki yırtılmalar nedeniyle pnömotoraksa neden olabilir</a:t>
            </a:r>
          </a:p>
          <a:p>
            <a:pPr eaLnBrk="1" hangingPunct="1">
              <a:defRPr/>
            </a:pPr>
            <a:r>
              <a:rPr lang="tr-TR" smtClean="0"/>
              <a:t>Zayıflık ve bitkinliğe neden olur</a:t>
            </a:r>
          </a:p>
          <a:p>
            <a:pPr eaLnBrk="1" hangingPunct="1">
              <a:defRPr/>
            </a:pPr>
            <a:r>
              <a:rPr lang="tr-TR" smtClean="0"/>
              <a:t>Solunum yolları enfeksiyonlarının istemeden etrafa yayılmasına yol açar</a:t>
            </a:r>
          </a:p>
        </p:txBody>
      </p:sp>
    </p:spTree>
    <p:extLst>
      <p:ext uri="{BB962C8B-B14F-4D97-AF65-F5344CB8AC3E}">
        <p14:creationId xmlns:p14="http://schemas.microsoft.com/office/powerpoint/2010/main" val="391488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476250"/>
            <a:ext cx="7772400" cy="865188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Öksürükle ilgili reseptörler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1" y="1412876"/>
            <a:ext cx="8062913" cy="46831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/>
              <a:t>Geniş hava yollarında ( bronş, trake ve bifurkasyo bölgesi )kimyasal veya mekanik olarak uyarılan çok sayıda reseptör bulunur.</a:t>
            </a:r>
          </a:p>
          <a:p>
            <a:pPr eaLnBrk="1" hangingPunct="1">
              <a:defRPr/>
            </a:pPr>
            <a:r>
              <a:rPr lang="tr-TR" sz="2800"/>
              <a:t>Daha az sayıdaki reseptörler</a:t>
            </a:r>
          </a:p>
          <a:p>
            <a:pPr lvl="1" eaLnBrk="1" hangingPunct="1">
              <a:defRPr/>
            </a:pPr>
            <a:r>
              <a:rPr lang="tr-TR" sz="2400"/>
              <a:t>Burun</a:t>
            </a:r>
          </a:p>
          <a:p>
            <a:pPr lvl="1" eaLnBrk="1" hangingPunct="1">
              <a:defRPr/>
            </a:pPr>
            <a:r>
              <a:rPr lang="tr-TR" sz="2400"/>
              <a:t>Paranazal sinuslar</a:t>
            </a:r>
          </a:p>
          <a:p>
            <a:pPr lvl="1" eaLnBrk="1" hangingPunct="1">
              <a:defRPr/>
            </a:pPr>
            <a:r>
              <a:rPr lang="tr-TR" sz="2400"/>
              <a:t>Farenks</a:t>
            </a:r>
          </a:p>
          <a:p>
            <a:pPr lvl="1" eaLnBrk="1" hangingPunct="1">
              <a:defRPr/>
            </a:pPr>
            <a:r>
              <a:rPr lang="tr-TR" sz="2400"/>
              <a:t>Pleura</a:t>
            </a:r>
          </a:p>
          <a:p>
            <a:pPr lvl="1" eaLnBrk="1" hangingPunct="1">
              <a:defRPr/>
            </a:pPr>
            <a:r>
              <a:rPr lang="tr-TR" sz="2400"/>
              <a:t>Diyafragma</a:t>
            </a:r>
          </a:p>
          <a:p>
            <a:pPr lvl="1" eaLnBrk="1" hangingPunct="1">
              <a:defRPr/>
            </a:pPr>
            <a:r>
              <a:rPr lang="tr-TR" sz="2400"/>
              <a:t>Perikardium </a:t>
            </a:r>
          </a:p>
          <a:p>
            <a:pPr eaLnBrk="1" hangingPunct="1"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2362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zh-CN" sz="2800"/>
              <a:t>Öksürük tracheobronşial dallanmadan itibaren mukus ve içindeki partiküllerin ani ve gürültülü hava hareketi ile glottisten atılmasıdır </a:t>
            </a:r>
          </a:p>
          <a:p>
            <a:pPr eaLnBrk="1" hangingPunct="1">
              <a:defRPr/>
            </a:pPr>
            <a:r>
              <a:rPr lang="tr-TR" altLang="zh-CN" sz="2800"/>
              <a:t>Bu fonksiyonu mukosilier hareket ile birlikte yürütmektedir. Mukosilier hareket solunum yollarını döşeyen epitel hücrelerinin silyumlarının terminal bronşiyollerden başlayarak tracheaya doğru devamlı dalgalar halinde mukusu ilerletmesidir. </a:t>
            </a: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046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Kedi ve köpeklerde öksürük nedenleri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Üst solunum yolları ile ilgili nedenler</a:t>
            </a:r>
          </a:p>
          <a:p>
            <a:pPr lvl="1" eaLnBrk="1" hangingPunct="1">
              <a:defRPr/>
            </a:pPr>
            <a:r>
              <a:rPr lang="tr-TR" smtClean="0"/>
              <a:t>Farengitis</a:t>
            </a:r>
          </a:p>
          <a:p>
            <a:pPr lvl="1" eaLnBrk="1" hangingPunct="1">
              <a:defRPr/>
            </a:pPr>
            <a:r>
              <a:rPr lang="tr-TR" smtClean="0"/>
              <a:t>Tonsillitis</a:t>
            </a:r>
          </a:p>
          <a:p>
            <a:pPr lvl="1" eaLnBrk="1" hangingPunct="1">
              <a:defRPr/>
            </a:pPr>
            <a:r>
              <a:rPr lang="tr-TR" smtClean="0"/>
              <a:t>Trakeitis</a:t>
            </a:r>
          </a:p>
          <a:p>
            <a:pPr lvl="1" eaLnBrk="1" hangingPunct="1">
              <a:defRPr/>
            </a:pPr>
            <a:r>
              <a:rPr lang="tr-TR" smtClean="0"/>
              <a:t>Trakeanın kollapsı ( Köpeklerde )</a:t>
            </a:r>
          </a:p>
          <a:p>
            <a:pPr lvl="1" eaLnBrk="1" hangingPunct="1">
              <a:defRPr/>
            </a:pPr>
            <a:r>
              <a:rPr lang="tr-TR" smtClean="0"/>
              <a:t>Neoplazi</a:t>
            </a:r>
          </a:p>
          <a:p>
            <a:pPr lvl="1" eaLnBrk="1" hangingPunct="1">
              <a:defRPr/>
            </a:pPr>
            <a:r>
              <a:rPr lang="tr-TR" smtClean="0"/>
              <a:t>Travma</a:t>
            </a:r>
          </a:p>
        </p:txBody>
      </p:sp>
    </p:spTree>
    <p:extLst>
      <p:ext uri="{BB962C8B-B14F-4D97-AF65-F5344CB8AC3E}">
        <p14:creationId xmlns:p14="http://schemas.microsoft.com/office/powerpoint/2010/main" val="135688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8255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836614"/>
            <a:ext cx="8458200" cy="5259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2. Alt solunum yolları ve akciğer parenşiması ile ilgili nedenler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Akut veya kronik bronşitis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Bronşioektazi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Pneumoni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Akciğer fibrozisi veya apsesi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Hilustaki lenf yumrusu büyümeleri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tr-TR" sz="2400"/>
              <a:t>Fungal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tr-TR" sz="2400"/>
              <a:t>Neopastik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Fungal enfeksiyonlar( </a:t>
            </a:r>
            <a:r>
              <a:rPr lang="tr-TR" sz="2400"/>
              <a:t>Histoplazmozis, blastomikozis )</a:t>
            </a:r>
            <a:endParaRPr lang="tr-TR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Allerjik bronşitis</a:t>
            </a:r>
          </a:p>
        </p:txBody>
      </p:sp>
    </p:spTree>
    <p:extLst>
      <p:ext uri="{BB962C8B-B14F-4D97-AF65-F5344CB8AC3E}">
        <p14:creationId xmlns:p14="http://schemas.microsoft.com/office/powerpoint/2010/main" val="7839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155575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81076"/>
            <a:ext cx="7772400" cy="51149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Akciğerlere eozinofil infiltrasyonu</a:t>
            </a:r>
          </a:p>
          <a:p>
            <a:pPr eaLnBrk="1" hangingPunct="1">
              <a:defRPr/>
            </a:pPr>
            <a:r>
              <a:rPr lang="tr-TR" smtClean="0"/>
              <a:t>Akciğer kıl kurtları</a:t>
            </a:r>
          </a:p>
          <a:p>
            <a:pPr eaLnBrk="1" hangingPunct="1">
              <a:defRPr/>
            </a:pPr>
            <a:r>
              <a:rPr lang="tr-TR" smtClean="0"/>
              <a:t>Travma veya fiziksel irritasyon</a:t>
            </a:r>
          </a:p>
          <a:p>
            <a:pPr lvl="2" eaLnBrk="1" hangingPunct="1">
              <a:defRPr/>
            </a:pPr>
            <a:r>
              <a:rPr lang="tr-TR" smtClean="0"/>
              <a:t>Yabancı cisimler</a:t>
            </a:r>
          </a:p>
          <a:p>
            <a:pPr lvl="2" eaLnBrk="1" hangingPunct="1">
              <a:defRPr/>
            </a:pPr>
            <a:r>
              <a:rPr lang="tr-TR" smtClean="0"/>
              <a:t>Duman inhalasyonu</a:t>
            </a:r>
          </a:p>
          <a:p>
            <a:pPr eaLnBrk="1" hangingPunct="1">
              <a:defRPr/>
            </a:pPr>
            <a:r>
              <a:rPr lang="tr-TR" smtClean="0"/>
              <a:t>Neoplazi </a:t>
            </a:r>
          </a:p>
        </p:txBody>
      </p:sp>
    </p:spTree>
    <p:extLst>
      <p:ext uri="{BB962C8B-B14F-4D97-AF65-F5344CB8AC3E}">
        <p14:creationId xmlns:p14="http://schemas.microsoft.com/office/powerpoint/2010/main" val="252832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9725"/>
            <a:ext cx="8229600" cy="45212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3. Kardiyovasküler nedenler</a:t>
            </a:r>
          </a:p>
          <a:p>
            <a:pPr lvl="1" eaLnBrk="1" hangingPunct="1">
              <a:defRPr/>
            </a:pPr>
            <a:r>
              <a:rPr lang="tr-TR" smtClean="0"/>
              <a:t>Sol kalp yetmezliği</a:t>
            </a:r>
          </a:p>
          <a:p>
            <a:pPr lvl="1" eaLnBrk="1" hangingPunct="1">
              <a:defRPr/>
            </a:pPr>
            <a:r>
              <a:rPr lang="tr-TR" smtClean="0"/>
              <a:t>Sol atrium genişlemeleri</a:t>
            </a:r>
          </a:p>
          <a:p>
            <a:pPr lvl="1" eaLnBrk="1" hangingPunct="1">
              <a:defRPr/>
            </a:pPr>
            <a:r>
              <a:rPr lang="tr-TR" smtClean="0"/>
              <a:t>Heartworm </a:t>
            </a:r>
          </a:p>
          <a:p>
            <a:pPr lvl="1" eaLnBrk="1" hangingPunct="1">
              <a:defRPr/>
            </a:pPr>
            <a:r>
              <a:rPr lang="tr-TR" smtClean="0"/>
              <a:t>Pulmoner tromboz</a:t>
            </a:r>
          </a:p>
          <a:p>
            <a:pPr lvl="1" eaLnBrk="1" hangingPunct="1">
              <a:defRPr/>
            </a:pPr>
            <a:r>
              <a:rPr lang="tr-TR" smtClean="0"/>
              <a:t>Pulmoner ödem</a:t>
            </a:r>
          </a:p>
        </p:txBody>
      </p:sp>
    </p:spTree>
    <p:extLst>
      <p:ext uri="{BB962C8B-B14F-4D97-AF65-F5344CB8AC3E}">
        <p14:creationId xmlns:p14="http://schemas.microsoft.com/office/powerpoint/2010/main" val="246371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</Words>
  <Application>Microsoft Office PowerPoint</Application>
  <PresentationFormat>Geniş ekran</PresentationFormat>
  <Paragraphs>68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SOLUNUM SİSTEMİ HASTALIKLARINDA GÖRÜLEN GENEL SEMPTOMLAR</vt:lpstr>
      <vt:lpstr>1.ÖKSÜRÜK</vt:lpstr>
      <vt:lpstr>PowerPoint Sunusu</vt:lpstr>
      <vt:lpstr>Öksürükle ilgili reseptörler</vt:lpstr>
      <vt:lpstr>PowerPoint Sunusu</vt:lpstr>
      <vt:lpstr>Kedi ve köpeklerde öksürük nedenleri</vt:lpstr>
      <vt:lpstr>PowerPoint Sunusu</vt:lpstr>
      <vt:lpstr>PowerPoint Sunusu</vt:lpstr>
      <vt:lpstr>PowerPoint Sunusu</vt:lpstr>
      <vt:lpstr>PowerPoint Sunusu</vt:lpstr>
      <vt:lpstr>PowerPoint Sunusu</vt:lpstr>
      <vt:lpstr>Tanısal yaklaşımlar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SOLUNUM SİSTEMİ HASTALIKLARINDA GÖRÜLEN GENEL SEMPTOMLAR</dc:title>
  <dc:creator>Esra</dc:creator>
  <cp:lastModifiedBy>Esra</cp:lastModifiedBy>
  <cp:revision>1</cp:revision>
  <dcterms:created xsi:type="dcterms:W3CDTF">2020-05-12T07:51:24Z</dcterms:created>
  <dcterms:modified xsi:type="dcterms:W3CDTF">2020-05-12T07:51:48Z</dcterms:modified>
</cp:coreProperties>
</file>