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6</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Hindu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Bayramları</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Holi</a:t>
            </a:r>
            <a:r>
              <a:rPr lang="tr-TR" dirty="0"/>
              <a:t> bir renk bayramıdır. Kışın bittiğini ve baharın geldiğini müjdeler. Aynı zamanda İyi’nin Kötü üzerindeki üstünlüğünü sembolize eder. Neşeli insanlardan oluşan kalabalıklar cadde ve sokaklarda birbirlerine boyalı sular fışkırtırlar. Akşamleyin büyük bir şenlik ateşi yakılır. Bu, </a:t>
            </a:r>
            <a:r>
              <a:rPr lang="tr-TR" dirty="0" err="1"/>
              <a:t>Holika’nın</a:t>
            </a:r>
            <a:r>
              <a:rPr lang="tr-TR" dirty="0"/>
              <a:t>, yani kötü ruhun yok oluşunu simgelemektedir. </a:t>
            </a:r>
            <a:r>
              <a:rPr lang="tr-TR" dirty="0" err="1"/>
              <a:t>Holi</a:t>
            </a:r>
            <a:r>
              <a:rPr lang="tr-TR" dirty="0"/>
              <a:t> bayramının, </a:t>
            </a:r>
            <a:r>
              <a:rPr lang="tr-TR" dirty="0" err="1"/>
              <a:t>Krishna</a:t>
            </a:r>
            <a:r>
              <a:rPr lang="tr-TR" dirty="0"/>
              <a:t> ile </a:t>
            </a:r>
            <a:r>
              <a:rPr lang="tr-TR" dirty="0" err="1"/>
              <a:t>Radhâ’nın</a:t>
            </a:r>
            <a:r>
              <a:rPr lang="tr-TR"/>
              <a:t> aşkıyla ilgili olduğu da söylenir.</a:t>
            </a:r>
            <a:endParaRPr lang="tr-TR" dirty="0"/>
          </a:p>
        </p:txBody>
      </p:sp>
    </p:spTree>
    <p:extLst>
      <p:ext uri="{BB962C8B-B14F-4D97-AF65-F5344CB8AC3E}">
        <p14:creationId xmlns:p14="http://schemas.microsoft.com/office/powerpoint/2010/main" val="1424698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Hint takvimi bayram yönünden çok zengindir. Bazıları birtakım kahramanların </a:t>
            </a:r>
            <a:r>
              <a:rPr lang="tr-TR" dirty="0" err="1"/>
              <a:t>doğumgünü</a:t>
            </a:r>
            <a:r>
              <a:rPr lang="tr-TR" dirty="0"/>
              <a:t> ve başarıları yüzünden kutlanır, bazıları ise yaygın dinsel inançların yoğun etkisi nedeniyle kutlanır. Bazı yarı tarihsel ya da efsanevî olaylar, halkın belleğinde derin etkiler yaratmıştır. Bu bayramlarda çeşitli tanrılara ve tanrıçalara yakarılır, onlara hediyeler, sunular verilerek bağlılıklar kanıtlanmaya çalışılır. Genellikle oruç tutulur, yıkanılır, dua edilerek tapınma gerçekleştirilir.</a:t>
            </a:r>
            <a:endParaRPr lang="tr-TR" dirty="0"/>
          </a:p>
        </p:txBody>
      </p:sp>
    </p:spTree>
    <p:extLst>
      <p:ext uri="{BB962C8B-B14F-4D97-AF65-F5344CB8AC3E}">
        <p14:creationId xmlns:p14="http://schemas.microsoft.com/office/powerpoint/2010/main" val="96373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Dindar kişi çile çekerek, gece gündüz ibadet ederek zamanını geçirir; tanrılara ve kutsal sayılan kişilere hediyeler sunar. Bir Hindu için bayram, ruh temizlemek için bir fırsattır. Özünü denetlemek için bir tür sınav geçirdiğini düşünür. Oruç, bu yolda yapılan uygulamalardan en çok başvurulanıdır. Takvim sırasına göre bayramlar, kısaca, şunlardır:</a:t>
            </a:r>
          </a:p>
          <a:p>
            <a:pPr algn="ctr"/>
            <a:endParaRPr lang="tr-TR" dirty="0"/>
          </a:p>
        </p:txBody>
      </p:sp>
    </p:spTree>
    <p:extLst>
      <p:ext uri="{BB962C8B-B14F-4D97-AF65-F5344CB8AC3E}">
        <p14:creationId xmlns:p14="http://schemas.microsoft.com/office/powerpoint/2010/main" val="13338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Mahâ</a:t>
            </a:r>
            <a:r>
              <a:rPr lang="tr-TR" dirty="0"/>
              <a:t> </a:t>
            </a:r>
            <a:r>
              <a:rPr lang="tr-TR" dirty="0" err="1"/>
              <a:t>Kumbh</a:t>
            </a:r>
            <a:r>
              <a:rPr lang="tr-TR" dirty="0"/>
              <a:t> </a:t>
            </a:r>
            <a:r>
              <a:rPr lang="tr-TR" dirty="0" err="1"/>
              <a:t>Mela</a:t>
            </a:r>
            <a:r>
              <a:rPr lang="tr-TR" dirty="0" smtClean="0"/>
              <a:t>:</a:t>
            </a:r>
          </a:p>
          <a:p>
            <a:pPr algn="ctr"/>
            <a:endParaRPr lang="tr-TR" dirty="0"/>
          </a:p>
          <a:p>
            <a:pPr algn="ctr"/>
            <a:r>
              <a:rPr lang="tr-TR" dirty="0" err="1"/>
              <a:t>Oniki</a:t>
            </a:r>
            <a:r>
              <a:rPr lang="tr-TR" dirty="0"/>
              <a:t> yılda bir, Ocak ayında kutlanan çok büyük bir bayramdır. Özellikle </a:t>
            </a:r>
            <a:r>
              <a:rPr lang="tr-TR" dirty="0" err="1"/>
              <a:t>Allahabad</a:t>
            </a:r>
            <a:r>
              <a:rPr lang="tr-TR" dirty="0"/>
              <a:t>, </a:t>
            </a:r>
            <a:r>
              <a:rPr lang="tr-TR" dirty="0" err="1"/>
              <a:t>Haridvar</a:t>
            </a:r>
            <a:r>
              <a:rPr lang="tr-TR" dirty="0"/>
              <a:t>, </a:t>
            </a:r>
            <a:r>
              <a:rPr lang="tr-TR" dirty="0" err="1"/>
              <a:t>Nasik</a:t>
            </a:r>
            <a:r>
              <a:rPr lang="tr-TR" dirty="0"/>
              <a:t> ve </a:t>
            </a:r>
            <a:r>
              <a:rPr lang="tr-TR" dirty="0" err="1"/>
              <a:t>Uccain’de</a:t>
            </a:r>
            <a:r>
              <a:rPr lang="tr-TR" dirty="0"/>
              <a:t> kutlanır. Efsaneye göre Tanrılar ve Şeytanlar birlikte Okyanusu çalkaladıklarında </a:t>
            </a:r>
            <a:r>
              <a:rPr lang="tr-TR" dirty="0" err="1"/>
              <a:t>Dhanvantari</a:t>
            </a:r>
            <a:r>
              <a:rPr lang="tr-TR" dirty="0"/>
              <a:t>, elinde bir kupa (</a:t>
            </a:r>
            <a:r>
              <a:rPr lang="tr-TR" dirty="0" err="1"/>
              <a:t>kumbha</a:t>
            </a:r>
            <a:r>
              <a:rPr lang="tr-TR" dirty="0"/>
              <a:t>) ile ortaya çıkmıştı. Kupanın içinde ölümsüzlük suyu vardı. Şeytanlar da bundan isteyince tanrı </a:t>
            </a:r>
            <a:r>
              <a:rPr lang="tr-TR" dirty="0" err="1"/>
              <a:t>Vishnu</a:t>
            </a:r>
            <a:r>
              <a:rPr lang="tr-TR" dirty="0"/>
              <a:t> kupayı kaçırdı. </a:t>
            </a:r>
            <a:endParaRPr lang="tr-TR" dirty="0"/>
          </a:p>
        </p:txBody>
      </p:sp>
    </p:spTree>
    <p:extLst>
      <p:ext uri="{BB962C8B-B14F-4D97-AF65-F5344CB8AC3E}">
        <p14:creationId xmlns:p14="http://schemas.microsoft.com/office/powerpoint/2010/main" val="28705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Ama bu kavga sırasında abıhayattan dört damla yere düştü. Damlaların düştüğü yerler bugünkü </a:t>
            </a:r>
            <a:r>
              <a:rPr lang="tr-TR" dirty="0" err="1"/>
              <a:t>Allahabad</a:t>
            </a:r>
            <a:r>
              <a:rPr lang="tr-TR" dirty="0"/>
              <a:t>, </a:t>
            </a:r>
            <a:r>
              <a:rPr lang="tr-TR" dirty="0" err="1"/>
              <a:t>Haridvar</a:t>
            </a:r>
            <a:r>
              <a:rPr lang="tr-TR" dirty="0"/>
              <a:t>, </a:t>
            </a:r>
            <a:r>
              <a:rPr lang="tr-TR" dirty="0" err="1"/>
              <a:t>Nasik</a:t>
            </a:r>
            <a:r>
              <a:rPr lang="tr-TR" dirty="0"/>
              <a:t> ve </a:t>
            </a:r>
            <a:r>
              <a:rPr lang="tr-TR" dirty="0" err="1"/>
              <a:t>Uccain</a:t>
            </a:r>
            <a:r>
              <a:rPr lang="tr-TR" dirty="0"/>
              <a:t> idi. İçlerinde en çok kalabalık çeken yer </a:t>
            </a:r>
            <a:r>
              <a:rPr lang="tr-TR" dirty="0" err="1"/>
              <a:t>Allahabad’dır</a:t>
            </a:r>
            <a:r>
              <a:rPr lang="tr-TR" dirty="0"/>
              <a:t>. Buradaki </a:t>
            </a:r>
            <a:r>
              <a:rPr lang="tr-TR" dirty="0" err="1"/>
              <a:t>Kumbh</a:t>
            </a:r>
            <a:r>
              <a:rPr lang="tr-TR" dirty="0"/>
              <a:t> </a:t>
            </a:r>
            <a:r>
              <a:rPr lang="tr-TR" dirty="0" err="1"/>
              <a:t>Mela</a:t>
            </a:r>
            <a:r>
              <a:rPr lang="tr-TR" dirty="0"/>
              <a:t> bayramında binlerce yogiyi, </a:t>
            </a:r>
            <a:r>
              <a:rPr lang="tr-TR" dirty="0" err="1"/>
              <a:t>sadhuyu</a:t>
            </a:r>
            <a:r>
              <a:rPr lang="tr-TR" dirty="0"/>
              <a:t> ve </a:t>
            </a:r>
            <a:r>
              <a:rPr lang="tr-TR" dirty="0" err="1"/>
              <a:t>Himalayalardan</a:t>
            </a:r>
            <a:r>
              <a:rPr lang="tr-TR" dirty="0"/>
              <a:t> gelmiş ermişi bir arada görmek mümkündür. Bazılarına göre bu bayram, dünyada bir araya gelinerek kutlanan en büyük bayramdır.</a:t>
            </a:r>
            <a:endParaRPr lang="tr-TR" dirty="0"/>
          </a:p>
        </p:txBody>
      </p:sp>
    </p:spTree>
    <p:extLst>
      <p:ext uri="{BB962C8B-B14F-4D97-AF65-F5344CB8AC3E}">
        <p14:creationId xmlns:p14="http://schemas.microsoft.com/office/powerpoint/2010/main" val="73477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Vasanta</a:t>
            </a:r>
            <a:r>
              <a:rPr lang="tr-TR" dirty="0"/>
              <a:t> </a:t>
            </a:r>
            <a:r>
              <a:rPr lang="tr-TR" dirty="0" err="1"/>
              <a:t>Pançami</a:t>
            </a:r>
            <a:r>
              <a:rPr lang="tr-TR" dirty="0" smtClean="0"/>
              <a:t>:</a:t>
            </a:r>
          </a:p>
          <a:p>
            <a:endParaRPr lang="tr-TR" dirty="0"/>
          </a:p>
          <a:p>
            <a:pPr algn="ctr"/>
            <a:r>
              <a:rPr lang="tr-TR" dirty="0"/>
              <a:t>Ocak-Şubat ayında kutlanan Bahar Bayramı’dır. Esas olarak Kuzey Hindistan’a aittir. Bilgelik ve güzel söz söyleme tanrıçası </a:t>
            </a:r>
            <a:r>
              <a:rPr lang="tr-TR" dirty="0" err="1"/>
              <a:t>Sarasvatî’ye</a:t>
            </a:r>
            <a:r>
              <a:rPr lang="tr-TR" dirty="0"/>
              <a:t> adanmıştır. Ayrıca aşk tanrısı </a:t>
            </a:r>
            <a:r>
              <a:rPr lang="tr-TR" dirty="0" err="1"/>
              <a:t>Kâmadeva’ya</a:t>
            </a:r>
            <a:r>
              <a:rPr lang="tr-TR" dirty="0"/>
              <a:t> da dualar okunur. Bu bayramın rengi “</a:t>
            </a:r>
            <a:r>
              <a:rPr lang="tr-TR" dirty="0" err="1"/>
              <a:t>sarı”dır</a:t>
            </a:r>
            <a:r>
              <a:rPr lang="tr-TR" dirty="0"/>
              <a:t>. Açık alanlarda oyunlar oynanır ve uçurtmalar uçulur.</a:t>
            </a:r>
          </a:p>
          <a:p>
            <a:pPr algn="ctr"/>
            <a:endParaRPr lang="tr-TR" dirty="0"/>
          </a:p>
        </p:txBody>
      </p:sp>
    </p:spTree>
    <p:extLst>
      <p:ext uri="{BB962C8B-B14F-4D97-AF65-F5344CB8AC3E}">
        <p14:creationId xmlns:p14="http://schemas.microsoft.com/office/powerpoint/2010/main" val="403632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Şiva-râtri</a:t>
            </a:r>
            <a:r>
              <a:rPr lang="tr-TR" dirty="0" smtClean="0"/>
              <a:t>:</a:t>
            </a:r>
          </a:p>
          <a:p>
            <a:pPr algn="ctr"/>
            <a:endParaRPr lang="tr-TR" dirty="0"/>
          </a:p>
          <a:p>
            <a:pPr algn="ctr"/>
            <a:r>
              <a:rPr lang="tr-TR" dirty="0"/>
              <a:t>“</a:t>
            </a:r>
            <a:r>
              <a:rPr lang="tr-TR" dirty="0" err="1"/>
              <a:t>Şiva’nın</a:t>
            </a:r>
            <a:r>
              <a:rPr lang="tr-TR" dirty="0"/>
              <a:t> Gecesi” anlamına gelen, tanrı </a:t>
            </a:r>
            <a:r>
              <a:rPr lang="tr-TR" dirty="0" err="1"/>
              <a:t>Şiva’nın</a:t>
            </a:r>
            <a:r>
              <a:rPr lang="tr-TR" dirty="0"/>
              <a:t>, Himalayaların kızı </a:t>
            </a:r>
            <a:r>
              <a:rPr lang="tr-TR" dirty="0" err="1"/>
              <a:t>Pârvatî</a:t>
            </a:r>
            <a:r>
              <a:rPr lang="tr-TR" dirty="0"/>
              <a:t> ile evlenmesini kutlayan bayramdır. Tüm Hindistan’da Şubat-Mart aylarında kutlanır. Bu bayram sırasında inananlar çeşitli sözler tutarlar; tüm geceyi </a:t>
            </a:r>
            <a:r>
              <a:rPr lang="tr-TR" dirty="0" err="1"/>
              <a:t>Şiva</a:t>
            </a:r>
            <a:r>
              <a:rPr lang="tr-TR" dirty="0"/>
              <a:t> için kutsal şarkılar ve dualar okuyarak geçirirler. </a:t>
            </a:r>
            <a:r>
              <a:rPr lang="tr-TR" dirty="0" err="1"/>
              <a:t>Linga</a:t>
            </a:r>
            <a:r>
              <a:rPr lang="tr-TR" dirty="0"/>
              <a:t>, </a:t>
            </a:r>
            <a:r>
              <a:rPr lang="tr-TR" dirty="0" err="1"/>
              <a:t>Ganj’ın</a:t>
            </a:r>
            <a:r>
              <a:rPr lang="tr-TR" dirty="0"/>
              <a:t> sularında yıkanır, sonra üzerine süt, </a:t>
            </a:r>
            <a:r>
              <a:rPr lang="tr-TR" dirty="0" err="1"/>
              <a:t>tereyağ</a:t>
            </a:r>
            <a:r>
              <a:rPr lang="tr-TR" dirty="0"/>
              <a:t>, bal ve yoğurt dökülerek çiçekler serpilir.</a:t>
            </a:r>
            <a:endParaRPr lang="tr-TR" dirty="0"/>
          </a:p>
        </p:txBody>
      </p:sp>
    </p:spTree>
    <p:extLst>
      <p:ext uri="{BB962C8B-B14F-4D97-AF65-F5344CB8AC3E}">
        <p14:creationId xmlns:p14="http://schemas.microsoft.com/office/powerpoint/2010/main" val="300414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İnananlar oruç tutarlar ve orucun sonunda hurma, meyve, kuruyemiş, tatlı patates ve dövülmüş pirinç yerler. </a:t>
            </a:r>
            <a:r>
              <a:rPr lang="tr-TR" dirty="0" err="1"/>
              <a:t>Çidambaram</a:t>
            </a:r>
            <a:r>
              <a:rPr lang="tr-TR" dirty="0"/>
              <a:t>, </a:t>
            </a:r>
            <a:r>
              <a:rPr lang="tr-TR" dirty="0" err="1"/>
              <a:t>Kalahasti</a:t>
            </a:r>
            <a:r>
              <a:rPr lang="tr-TR" dirty="0"/>
              <a:t>, </a:t>
            </a:r>
            <a:r>
              <a:rPr lang="tr-TR" dirty="0" err="1"/>
              <a:t>Khacuraho</a:t>
            </a:r>
            <a:r>
              <a:rPr lang="tr-TR" dirty="0"/>
              <a:t>, </a:t>
            </a:r>
            <a:r>
              <a:rPr lang="tr-TR" dirty="0" err="1"/>
              <a:t>Varanasi</a:t>
            </a:r>
            <a:r>
              <a:rPr lang="tr-TR" dirty="0"/>
              <a:t> ve Keşmir’deki </a:t>
            </a:r>
            <a:r>
              <a:rPr lang="tr-TR" dirty="0" err="1"/>
              <a:t>Şiva</a:t>
            </a:r>
            <a:r>
              <a:rPr lang="tr-TR" dirty="0"/>
              <a:t> </a:t>
            </a:r>
            <a:r>
              <a:rPr lang="tr-TR" dirty="0" err="1"/>
              <a:t>tapmaklarında</a:t>
            </a:r>
            <a:r>
              <a:rPr lang="tr-TR" dirty="0"/>
              <a:t> özel kutlamalar yapılır.</a:t>
            </a:r>
          </a:p>
          <a:p>
            <a:pPr algn="ctr"/>
            <a:endParaRPr lang="tr-TR" dirty="0"/>
          </a:p>
        </p:txBody>
      </p:sp>
    </p:spTree>
    <p:extLst>
      <p:ext uri="{BB962C8B-B14F-4D97-AF65-F5344CB8AC3E}">
        <p14:creationId xmlns:p14="http://schemas.microsoft.com/office/powerpoint/2010/main" val="3239288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lnSpcReduction="10000"/>
          </a:bodyPr>
          <a:lstStyle/>
          <a:p>
            <a:pPr algn="ctr"/>
            <a:r>
              <a:rPr lang="tr-TR" dirty="0" err="1"/>
              <a:t>Holi</a:t>
            </a:r>
            <a:r>
              <a:rPr lang="tr-TR" dirty="0" smtClean="0"/>
              <a:t>:</a:t>
            </a:r>
          </a:p>
          <a:p>
            <a:pPr algn="ctr"/>
            <a:endParaRPr lang="tr-TR" dirty="0"/>
          </a:p>
          <a:p>
            <a:pPr algn="ctr"/>
            <a:r>
              <a:rPr lang="tr-TR" dirty="0"/>
              <a:t>Şubat-Mart aylarında neşeyle kutlanan bir bahar bayramıdır. Çıkışıyla ilgili </a:t>
            </a:r>
            <a:r>
              <a:rPr lang="tr-TR" dirty="0" err="1"/>
              <a:t>pekçok</a:t>
            </a:r>
            <a:r>
              <a:rPr lang="tr-TR" dirty="0"/>
              <a:t> efsane anlatılır. Bunlardan en popüleri, kötü kral </a:t>
            </a:r>
            <a:r>
              <a:rPr lang="tr-TR" dirty="0" err="1"/>
              <a:t>Hiranyakaşipu’nun</a:t>
            </a:r>
            <a:r>
              <a:rPr lang="tr-TR" dirty="0"/>
              <a:t> oğlu </a:t>
            </a:r>
            <a:r>
              <a:rPr lang="tr-TR" dirty="0" err="1"/>
              <a:t>Prahlâda</a:t>
            </a:r>
            <a:r>
              <a:rPr lang="tr-TR" dirty="0"/>
              <a:t> efsanesidir. Kral tüm zalimliğine rağmen oğlunu </a:t>
            </a:r>
            <a:r>
              <a:rPr lang="tr-TR" dirty="0" err="1"/>
              <a:t>Vishnu</a:t>
            </a:r>
            <a:r>
              <a:rPr lang="tr-TR" dirty="0"/>
              <a:t> inancından caydıramamıştır. Zulmedenler arasında ifrit halası </a:t>
            </a:r>
            <a:r>
              <a:rPr lang="tr-TR" dirty="0" err="1"/>
              <a:t>Holika</a:t>
            </a:r>
            <a:r>
              <a:rPr lang="tr-TR" dirty="0"/>
              <a:t> da vardır. </a:t>
            </a:r>
            <a:r>
              <a:rPr lang="tr-TR" dirty="0" err="1"/>
              <a:t>Holika’nın</a:t>
            </a:r>
            <a:r>
              <a:rPr lang="tr-TR" dirty="0"/>
              <a:t> ateşte yanmama özelliği vardır. Sırf </a:t>
            </a:r>
            <a:r>
              <a:rPr lang="tr-TR" dirty="0" err="1"/>
              <a:t>Prahlâda</a:t>
            </a:r>
            <a:r>
              <a:rPr lang="tr-TR" dirty="0"/>
              <a:t> ölsün diye onu kucağına alıp ateşe girer, ama </a:t>
            </a:r>
            <a:r>
              <a:rPr lang="tr-TR" dirty="0" err="1"/>
              <a:t>Vishnu’nun</a:t>
            </a:r>
            <a:r>
              <a:rPr lang="tr-TR" dirty="0"/>
              <a:t> kutsal gücü </a:t>
            </a:r>
            <a:r>
              <a:rPr lang="tr-TR" dirty="0" err="1"/>
              <a:t>Prahlâda’yı</a:t>
            </a:r>
            <a:r>
              <a:rPr lang="tr-TR" dirty="0"/>
              <a:t> ateşten korur ve beklenenin tam tersine </a:t>
            </a:r>
            <a:r>
              <a:rPr lang="tr-TR" dirty="0" err="1"/>
              <a:t>Holika</a:t>
            </a:r>
            <a:r>
              <a:rPr lang="tr-TR" dirty="0"/>
              <a:t> yanıp kül olur. </a:t>
            </a:r>
            <a:endParaRPr lang="tr-TR" dirty="0"/>
          </a:p>
        </p:txBody>
      </p:sp>
    </p:spTree>
    <p:extLst>
      <p:ext uri="{BB962C8B-B14F-4D97-AF65-F5344CB8AC3E}">
        <p14:creationId xmlns:p14="http://schemas.microsoft.com/office/powerpoint/2010/main" val="901799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1378</TotalTime>
  <Words>581</Words>
  <Application>Microsoft Office PowerPoint</Application>
  <PresentationFormat>Ekran Gösterisi (4:3)</PresentationFormat>
  <Paragraphs>34</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417 HİNDUİZM  6. HAFTA  Hindu Bayramları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147</cp:revision>
  <dcterms:created xsi:type="dcterms:W3CDTF">2014-11-21T09:52:05Z</dcterms:created>
  <dcterms:modified xsi:type="dcterms:W3CDTF">2020-03-03T13:52:05Z</dcterms:modified>
</cp:coreProperties>
</file>