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0" r:id="rId2"/>
    <p:sldId id="291" r:id="rId3"/>
    <p:sldId id="292" r:id="rId4"/>
    <p:sldId id="293" r:id="rId5"/>
    <p:sldId id="294" r:id="rId6"/>
    <p:sldId id="295" r:id="rId7"/>
    <p:sldId id="296" r:id="rId8"/>
    <p:sldId id="297" r:id="rId9"/>
    <p:sldId id="298" r:id="rId10"/>
    <p:sldId id="299"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7E9B3B-2C38-4E6F-B108-BED9EE5A5789}"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567D7A9B-EF3E-43BE-89EE-5B837B37E6CD}">
      <dgm:prSet/>
      <dgm:spPr/>
      <dgm:t>
        <a:bodyPr/>
        <a:lstStyle/>
        <a:p>
          <a:r>
            <a:rPr lang="tr-TR" dirty="0"/>
            <a:t>1897’de Birinci Siyonizm Kongresi İsviçre'nin Basel şehrinde toplandı.</a:t>
          </a:r>
          <a:endParaRPr lang="en-US" dirty="0"/>
        </a:p>
      </dgm:t>
    </dgm:pt>
    <dgm:pt modelId="{D5FD605A-635E-4FE8-B5F4-BE8D2D5FABE2}" type="parTrans" cxnId="{C4AA0A8F-ABED-4118-9461-9F548F85213B}">
      <dgm:prSet/>
      <dgm:spPr/>
      <dgm:t>
        <a:bodyPr/>
        <a:lstStyle/>
        <a:p>
          <a:endParaRPr lang="en-US"/>
        </a:p>
      </dgm:t>
    </dgm:pt>
    <dgm:pt modelId="{37BCB01D-617E-4EF1-ACC9-227D802A9EE5}" type="sibTrans" cxnId="{C4AA0A8F-ABED-4118-9461-9F548F85213B}">
      <dgm:prSet/>
      <dgm:spPr/>
      <dgm:t>
        <a:bodyPr/>
        <a:lstStyle/>
        <a:p>
          <a:endParaRPr lang="en-US"/>
        </a:p>
      </dgm:t>
    </dgm:pt>
    <dgm:pt modelId="{E94A8EC3-7BD1-4974-A0B8-C0D340D45573}">
      <dgm:prSet/>
      <dgm:spPr/>
      <dgm:t>
        <a:bodyPr/>
        <a:lstStyle/>
        <a:p>
          <a:r>
            <a:rPr lang="en-US"/>
            <a:t>Kongrenin sonunda</a:t>
          </a:r>
          <a:r>
            <a:rPr lang="tr-TR"/>
            <a:t> Filistin’de bir Yahudi vatanının kurulması ve Dünya Siyonizm Teşkilatı’nın bu amaca ulaşmak için faaliyete geçilmesine karar verildi.</a:t>
          </a:r>
          <a:endParaRPr lang="en-US"/>
        </a:p>
      </dgm:t>
    </dgm:pt>
    <dgm:pt modelId="{89C3FCBE-4E4D-471B-8203-02F74E1895A8}" type="parTrans" cxnId="{50821EA3-B3B7-4E5A-B27F-0FFA6BF83D11}">
      <dgm:prSet/>
      <dgm:spPr/>
      <dgm:t>
        <a:bodyPr/>
        <a:lstStyle/>
        <a:p>
          <a:endParaRPr lang="en-US"/>
        </a:p>
      </dgm:t>
    </dgm:pt>
    <dgm:pt modelId="{377C4709-A841-4401-939E-0390A4D21E37}" type="sibTrans" cxnId="{50821EA3-B3B7-4E5A-B27F-0FFA6BF83D11}">
      <dgm:prSet/>
      <dgm:spPr/>
      <dgm:t>
        <a:bodyPr/>
        <a:lstStyle/>
        <a:p>
          <a:endParaRPr lang="en-US"/>
        </a:p>
      </dgm:t>
    </dgm:pt>
    <dgm:pt modelId="{E2F09812-E4B8-49D4-8262-4D31310105AB}" type="pres">
      <dgm:prSet presAssocID="{507E9B3B-2C38-4E6F-B108-BED9EE5A5789}" presName="hierChild1" presStyleCnt="0">
        <dgm:presLayoutVars>
          <dgm:chPref val="1"/>
          <dgm:dir/>
          <dgm:animOne val="branch"/>
          <dgm:animLvl val="lvl"/>
          <dgm:resizeHandles/>
        </dgm:presLayoutVars>
      </dgm:prSet>
      <dgm:spPr/>
      <dgm:t>
        <a:bodyPr/>
        <a:lstStyle/>
        <a:p>
          <a:endParaRPr lang="tr-TR"/>
        </a:p>
      </dgm:t>
    </dgm:pt>
    <dgm:pt modelId="{85C21568-5087-44D5-8C58-38A9FEA3E608}" type="pres">
      <dgm:prSet presAssocID="{567D7A9B-EF3E-43BE-89EE-5B837B37E6CD}" presName="hierRoot1" presStyleCnt="0"/>
      <dgm:spPr/>
    </dgm:pt>
    <dgm:pt modelId="{A183D1BC-A77E-485B-86D6-BAF2F1E410B8}" type="pres">
      <dgm:prSet presAssocID="{567D7A9B-EF3E-43BE-89EE-5B837B37E6CD}" presName="composite" presStyleCnt="0"/>
      <dgm:spPr/>
    </dgm:pt>
    <dgm:pt modelId="{C211D7CB-401C-4087-AC87-BB142F750308}" type="pres">
      <dgm:prSet presAssocID="{567D7A9B-EF3E-43BE-89EE-5B837B37E6CD}" presName="background" presStyleLbl="node0" presStyleIdx="0" presStyleCnt="2"/>
      <dgm:spPr/>
    </dgm:pt>
    <dgm:pt modelId="{6F2BB5DC-588A-4B31-8240-8C7E7A0898D5}" type="pres">
      <dgm:prSet presAssocID="{567D7A9B-EF3E-43BE-89EE-5B837B37E6CD}" presName="text" presStyleLbl="fgAcc0" presStyleIdx="0" presStyleCnt="2">
        <dgm:presLayoutVars>
          <dgm:chPref val="3"/>
        </dgm:presLayoutVars>
      </dgm:prSet>
      <dgm:spPr/>
      <dgm:t>
        <a:bodyPr/>
        <a:lstStyle/>
        <a:p>
          <a:endParaRPr lang="tr-TR"/>
        </a:p>
      </dgm:t>
    </dgm:pt>
    <dgm:pt modelId="{0F9193B2-7132-4EB2-9371-30DFD9CE3F4F}" type="pres">
      <dgm:prSet presAssocID="{567D7A9B-EF3E-43BE-89EE-5B837B37E6CD}" presName="hierChild2" presStyleCnt="0"/>
      <dgm:spPr/>
    </dgm:pt>
    <dgm:pt modelId="{23BB6E72-E19C-43C4-A1FB-F5F9C21A7170}" type="pres">
      <dgm:prSet presAssocID="{E94A8EC3-7BD1-4974-A0B8-C0D340D45573}" presName="hierRoot1" presStyleCnt="0"/>
      <dgm:spPr/>
    </dgm:pt>
    <dgm:pt modelId="{DF616F74-CC73-44A2-B844-13C457AA8383}" type="pres">
      <dgm:prSet presAssocID="{E94A8EC3-7BD1-4974-A0B8-C0D340D45573}" presName="composite" presStyleCnt="0"/>
      <dgm:spPr/>
    </dgm:pt>
    <dgm:pt modelId="{B8B85188-CA6E-4784-A510-543D86751D72}" type="pres">
      <dgm:prSet presAssocID="{E94A8EC3-7BD1-4974-A0B8-C0D340D45573}" presName="background" presStyleLbl="node0" presStyleIdx="1" presStyleCnt="2"/>
      <dgm:spPr/>
    </dgm:pt>
    <dgm:pt modelId="{099FB3E1-89EF-40A6-AC06-767CF0BAE703}" type="pres">
      <dgm:prSet presAssocID="{E94A8EC3-7BD1-4974-A0B8-C0D340D45573}" presName="text" presStyleLbl="fgAcc0" presStyleIdx="1" presStyleCnt="2">
        <dgm:presLayoutVars>
          <dgm:chPref val="3"/>
        </dgm:presLayoutVars>
      </dgm:prSet>
      <dgm:spPr/>
      <dgm:t>
        <a:bodyPr/>
        <a:lstStyle/>
        <a:p>
          <a:endParaRPr lang="tr-TR"/>
        </a:p>
      </dgm:t>
    </dgm:pt>
    <dgm:pt modelId="{83AFA926-903A-4B9F-854E-7B1B0EE43A52}" type="pres">
      <dgm:prSet presAssocID="{E94A8EC3-7BD1-4974-A0B8-C0D340D45573}" presName="hierChild2" presStyleCnt="0"/>
      <dgm:spPr/>
    </dgm:pt>
  </dgm:ptLst>
  <dgm:cxnLst>
    <dgm:cxn modelId="{5CC6B801-71B6-4857-A2C4-60BB2792D681}" type="presOf" srcId="{567D7A9B-EF3E-43BE-89EE-5B837B37E6CD}" destId="{6F2BB5DC-588A-4B31-8240-8C7E7A0898D5}" srcOrd="0" destOrd="0" presId="urn:microsoft.com/office/officeart/2005/8/layout/hierarchy1"/>
    <dgm:cxn modelId="{50821EA3-B3B7-4E5A-B27F-0FFA6BF83D11}" srcId="{507E9B3B-2C38-4E6F-B108-BED9EE5A5789}" destId="{E94A8EC3-7BD1-4974-A0B8-C0D340D45573}" srcOrd="1" destOrd="0" parTransId="{89C3FCBE-4E4D-471B-8203-02F74E1895A8}" sibTransId="{377C4709-A841-4401-939E-0390A4D21E37}"/>
    <dgm:cxn modelId="{07293D5F-0621-42CA-9ED5-111440C51BFF}" type="presOf" srcId="{507E9B3B-2C38-4E6F-B108-BED9EE5A5789}" destId="{E2F09812-E4B8-49D4-8262-4D31310105AB}" srcOrd="0" destOrd="0" presId="urn:microsoft.com/office/officeart/2005/8/layout/hierarchy1"/>
    <dgm:cxn modelId="{C4AA0A8F-ABED-4118-9461-9F548F85213B}" srcId="{507E9B3B-2C38-4E6F-B108-BED9EE5A5789}" destId="{567D7A9B-EF3E-43BE-89EE-5B837B37E6CD}" srcOrd="0" destOrd="0" parTransId="{D5FD605A-635E-4FE8-B5F4-BE8D2D5FABE2}" sibTransId="{37BCB01D-617E-4EF1-ACC9-227D802A9EE5}"/>
    <dgm:cxn modelId="{157C8427-FCB9-41B1-8FDC-E131B031DB6A}" type="presOf" srcId="{E94A8EC3-7BD1-4974-A0B8-C0D340D45573}" destId="{099FB3E1-89EF-40A6-AC06-767CF0BAE703}" srcOrd="0" destOrd="0" presId="urn:microsoft.com/office/officeart/2005/8/layout/hierarchy1"/>
    <dgm:cxn modelId="{C3801866-09A7-4896-91FA-E0E9C506B268}" type="presParOf" srcId="{E2F09812-E4B8-49D4-8262-4D31310105AB}" destId="{85C21568-5087-44D5-8C58-38A9FEA3E608}" srcOrd="0" destOrd="0" presId="urn:microsoft.com/office/officeart/2005/8/layout/hierarchy1"/>
    <dgm:cxn modelId="{D70251B1-4DF3-4EE2-A9F5-059B9DB940A7}" type="presParOf" srcId="{85C21568-5087-44D5-8C58-38A9FEA3E608}" destId="{A183D1BC-A77E-485B-86D6-BAF2F1E410B8}" srcOrd="0" destOrd="0" presId="urn:microsoft.com/office/officeart/2005/8/layout/hierarchy1"/>
    <dgm:cxn modelId="{B9F5CED9-74F4-47D4-9EEE-A2E3EDFB385F}" type="presParOf" srcId="{A183D1BC-A77E-485B-86D6-BAF2F1E410B8}" destId="{C211D7CB-401C-4087-AC87-BB142F750308}" srcOrd="0" destOrd="0" presId="urn:microsoft.com/office/officeart/2005/8/layout/hierarchy1"/>
    <dgm:cxn modelId="{0ACB8427-A7B7-48B0-A304-DE41CD82B24B}" type="presParOf" srcId="{A183D1BC-A77E-485B-86D6-BAF2F1E410B8}" destId="{6F2BB5DC-588A-4B31-8240-8C7E7A0898D5}" srcOrd="1" destOrd="0" presId="urn:microsoft.com/office/officeart/2005/8/layout/hierarchy1"/>
    <dgm:cxn modelId="{AEFFBBA2-9653-4AB3-9AD5-9EDF749E816A}" type="presParOf" srcId="{85C21568-5087-44D5-8C58-38A9FEA3E608}" destId="{0F9193B2-7132-4EB2-9371-30DFD9CE3F4F}" srcOrd="1" destOrd="0" presId="urn:microsoft.com/office/officeart/2005/8/layout/hierarchy1"/>
    <dgm:cxn modelId="{85D8FBAC-FF2B-44C7-A694-3EB94EC401C1}" type="presParOf" srcId="{E2F09812-E4B8-49D4-8262-4D31310105AB}" destId="{23BB6E72-E19C-43C4-A1FB-F5F9C21A7170}" srcOrd="1" destOrd="0" presId="urn:microsoft.com/office/officeart/2005/8/layout/hierarchy1"/>
    <dgm:cxn modelId="{9DBC14E3-B628-40CF-AE4F-9F880940E1D3}" type="presParOf" srcId="{23BB6E72-E19C-43C4-A1FB-F5F9C21A7170}" destId="{DF616F74-CC73-44A2-B844-13C457AA8383}" srcOrd="0" destOrd="0" presId="urn:microsoft.com/office/officeart/2005/8/layout/hierarchy1"/>
    <dgm:cxn modelId="{A78E6BFA-B9C7-4070-80A1-A59974FAA6C8}" type="presParOf" srcId="{DF616F74-CC73-44A2-B844-13C457AA8383}" destId="{B8B85188-CA6E-4784-A510-543D86751D72}" srcOrd="0" destOrd="0" presId="urn:microsoft.com/office/officeart/2005/8/layout/hierarchy1"/>
    <dgm:cxn modelId="{08F99D4B-9702-44AF-A373-135023757FC0}" type="presParOf" srcId="{DF616F74-CC73-44A2-B844-13C457AA8383}" destId="{099FB3E1-89EF-40A6-AC06-767CF0BAE703}" srcOrd="1" destOrd="0" presId="urn:microsoft.com/office/officeart/2005/8/layout/hierarchy1"/>
    <dgm:cxn modelId="{3001F846-22BF-40BA-8F8D-2B5CE597E280}" type="presParOf" srcId="{23BB6E72-E19C-43C4-A1FB-F5F9C21A7170}" destId="{83AFA926-903A-4B9F-854E-7B1B0EE43A5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1D7CB-401C-4087-AC87-BB142F750308}">
      <dsp:nvSpPr>
        <dsp:cNvPr id="0" name=""/>
        <dsp:cNvSpPr/>
      </dsp:nvSpPr>
      <dsp:spPr>
        <a:xfrm>
          <a:off x="893" y="146680"/>
          <a:ext cx="3136963" cy="199197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2BB5DC-588A-4B31-8240-8C7E7A0898D5}">
      <dsp:nvSpPr>
        <dsp:cNvPr id="0" name=""/>
        <dsp:cNvSpPr/>
      </dsp:nvSpPr>
      <dsp:spPr>
        <a:xfrm>
          <a:off x="349445" y="477804"/>
          <a:ext cx="3136963" cy="1991971"/>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kern="1200" dirty="0"/>
            <a:t>1897’de Birinci Siyonizm Kongresi İsviçre'nin Basel şehrinde toplandı.</a:t>
          </a:r>
          <a:endParaRPr lang="en-US" sz="1900" kern="1200" dirty="0"/>
        </a:p>
      </dsp:txBody>
      <dsp:txXfrm>
        <a:off x="407788" y="536147"/>
        <a:ext cx="3020277" cy="1875285"/>
      </dsp:txXfrm>
    </dsp:sp>
    <dsp:sp modelId="{B8B85188-CA6E-4784-A510-543D86751D72}">
      <dsp:nvSpPr>
        <dsp:cNvPr id="0" name=""/>
        <dsp:cNvSpPr/>
      </dsp:nvSpPr>
      <dsp:spPr>
        <a:xfrm>
          <a:off x="3834959" y="146680"/>
          <a:ext cx="3136963" cy="199197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9FB3E1-89EF-40A6-AC06-767CF0BAE703}">
      <dsp:nvSpPr>
        <dsp:cNvPr id="0" name=""/>
        <dsp:cNvSpPr/>
      </dsp:nvSpPr>
      <dsp:spPr>
        <a:xfrm>
          <a:off x="4183511" y="477804"/>
          <a:ext cx="3136963" cy="1991971"/>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Kongrenin sonunda</a:t>
          </a:r>
          <a:r>
            <a:rPr lang="tr-TR" sz="1900" kern="1200"/>
            <a:t> Filistin’de bir Yahudi vatanının kurulması ve Dünya Siyonizm Teşkilatı’nın bu amaca ulaşmak için faaliyete geçilmesine karar verildi.</a:t>
          </a:r>
          <a:endParaRPr lang="en-US" sz="1900" kern="1200"/>
        </a:p>
      </dsp:txBody>
      <dsp:txXfrm>
        <a:off x="4241854" y="536147"/>
        <a:ext cx="3020277" cy="18752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4" name="13 Başlık"/>
          <p:cNvSpPr>
            <a:spLocks noGrp="1"/>
          </p:cNvSpPr>
          <p:nvPr>
            <p:ph type="ctrTitle"/>
          </p:nvPr>
        </p:nvSpPr>
        <p:spPr>
          <a:xfrm>
            <a:off x="1432560" y="359898"/>
            <a:ext cx="7406640" cy="1472184"/>
          </a:xfrm>
        </p:spPr>
        <p:txBody>
          <a:bodyPr anchor="b"/>
          <a:lstStyle>
            <a:lvl1pPr algn="l">
              <a:defRPr/>
            </a:lvl1pPr>
            <a:extLst/>
          </a:lstStyle>
          <a:p>
            <a:r>
              <a:rPr kumimoji="0" lang="tr-TR" smtClean="0"/>
              <a:t>Asıl başlık stili için tıklatın</a:t>
            </a:r>
            <a:endParaRPr kumimoji="0" lang="en-US"/>
          </a:p>
        </p:txBody>
      </p:sp>
      <p:sp>
        <p:nvSpPr>
          <p:cNvPr id="22" name="21 Alt Başlık"/>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20" name="19 Altbilgi Yer Tutucusu"/>
          <p:cNvSpPr>
            <a:spLocks noGrp="1"/>
          </p:cNvSpPr>
          <p:nvPr>
            <p:ph type="ftr" sz="quarter" idx="11"/>
          </p:nvPr>
        </p:nvSpPr>
        <p:spPr/>
        <p:txBody>
          <a:bodyPr/>
          <a:lstStyle/>
          <a:p>
            <a:endParaRPr lang="tr-TR"/>
          </a:p>
        </p:txBody>
      </p:sp>
      <p:sp>
        <p:nvSpPr>
          <p:cNvPr id="10" name="9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8" name="7 Oval"/>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8 Oval"/>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274639"/>
            <a:ext cx="18288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1143000" y="274640"/>
            <a:ext cx="55626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6 Dikdörtgen"/>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10" name="9 Dikdörtgen"/>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Oval"/>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8 Oval"/>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nchor="ct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4 Dikdörtgen"/>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6" name="5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11.05.2020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8" name="7 Dikdörtgen"/>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Resim Yer Tutucusu"/>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tr-TR" smtClean="0"/>
              <a:t>Resim eklemek için simgeyi tıklatın</a:t>
            </a:r>
            <a:endParaRPr kumimoji="0" lang="en-US" dirty="0"/>
          </a:p>
        </p:txBody>
      </p:sp>
      <p:sp>
        <p:nvSpPr>
          <p:cNvPr id="9" name="8 Akış Çizelgesi: İşlem"/>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Akış Çizelgesi: İşlem"/>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3 Metin Yer Tutucusu"/>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Pasta"/>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Oval"/>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Halka"/>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ikdörtgen"/>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4 Başlık Yer Tutucusu"/>
          <p:cNvSpPr>
            <a:spLocks noGrp="1"/>
          </p:cNvSpPr>
          <p:nvPr>
            <p:ph type="title"/>
          </p:nvPr>
        </p:nvSpPr>
        <p:spPr>
          <a:xfrm>
            <a:off x="1435608" y="274638"/>
            <a:ext cx="7498080" cy="1143000"/>
          </a:xfrm>
          <a:prstGeom prst="rect">
            <a:avLst/>
          </a:prstGeom>
        </p:spPr>
        <p:txBody>
          <a:bodyPr anchor="ctr">
            <a:normAutofit/>
          </a:bodyPr>
          <a:lstStyle/>
          <a:p>
            <a:r>
              <a:rPr kumimoji="0" lang="tr-TR" smtClean="0"/>
              <a:t>Asıl başlık stili için tıklatın</a:t>
            </a:r>
            <a:endParaRPr kumimoji="0" lang="en-US"/>
          </a:p>
        </p:txBody>
      </p:sp>
      <p:sp>
        <p:nvSpPr>
          <p:cNvPr id="9" name="8 Metin Yer Tutucusu"/>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24" name="23 Veri Yer Tutucusu"/>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9F75050-0E15-4C5B-92B0-66D068882F1F}" type="datetimeFigureOut">
              <a:rPr lang="tr-TR" smtClean="0"/>
              <a:pPr/>
              <a:t>11.05.2020</a:t>
            </a:fld>
            <a:endParaRPr lang="tr-TR"/>
          </a:p>
        </p:txBody>
      </p:sp>
      <p:sp>
        <p:nvSpPr>
          <p:cNvPr id="10" name="9 Altbilgi Yer Tutucusu"/>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tr-TR"/>
          </a:p>
        </p:txBody>
      </p:sp>
      <p:sp>
        <p:nvSpPr>
          <p:cNvPr id="22" name="21 Slayt Numarası Yer Tutucusu"/>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1DEFA8C-F947-479F-BE07-76B6B3F80BF1}" type="slidenum">
              <a:rPr lang="tr-TR" smtClean="0"/>
              <a:pPr/>
              <a:t>‹#›</a:t>
            </a:fld>
            <a:endParaRPr lang="tr-TR"/>
          </a:p>
        </p:txBody>
      </p:sp>
      <p:sp>
        <p:nvSpPr>
          <p:cNvPr id="15" name="14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4">
            <a:extLst>
              <a:ext uri="{FF2B5EF4-FFF2-40B4-BE49-F238E27FC236}">
                <a16:creationId xmlns:a16="http://schemas.microsoft.com/office/drawing/2014/main" id="{1738C273-F9CB-4C75-B942-D706FE0AD8B2}"/>
              </a:ext>
            </a:extLst>
          </p:cNvPr>
          <p:cNvSpPr txBox="1"/>
          <p:nvPr/>
        </p:nvSpPr>
        <p:spPr>
          <a:xfrm>
            <a:off x="3214678" y="214290"/>
            <a:ext cx="3429024" cy="923330"/>
          </a:xfrm>
          <a:prstGeom prst="rect">
            <a:avLst/>
          </a:prstGeom>
          <a:noFill/>
        </p:spPr>
        <p:txBody>
          <a:bodyPr wrap="square" rtlCol="0">
            <a:spAutoFit/>
          </a:bodyPr>
          <a:lstStyle/>
          <a:p>
            <a:pPr algn="ctr"/>
            <a:r>
              <a:rPr lang="tr-TR" dirty="0">
                <a:solidFill>
                  <a:srgbClr val="3B419B"/>
                </a:solidFill>
              </a:rPr>
              <a:t>Ankara Üniversitesi </a:t>
            </a:r>
          </a:p>
          <a:p>
            <a:pPr algn="ctr"/>
            <a:r>
              <a:rPr lang="tr-TR" dirty="0">
                <a:solidFill>
                  <a:srgbClr val="3B419B"/>
                </a:solidFill>
              </a:rPr>
              <a:t>Dil ve Tarih-Coğrafya Fakültesi </a:t>
            </a:r>
          </a:p>
          <a:p>
            <a:pPr algn="ctr"/>
            <a:r>
              <a:rPr lang="tr-TR" dirty="0">
                <a:solidFill>
                  <a:srgbClr val="3B419B"/>
                </a:solidFill>
              </a:rPr>
              <a:t>Coğrafya Bölümü</a:t>
            </a:r>
          </a:p>
        </p:txBody>
      </p:sp>
      <p:sp>
        <p:nvSpPr>
          <p:cNvPr id="3" name="Alt Başlık 2">
            <a:extLst>
              <a:ext uri="{FF2B5EF4-FFF2-40B4-BE49-F238E27FC236}">
                <a16:creationId xmlns:a16="http://schemas.microsoft.com/office/drawing/2014/main" id="{25BF0E46-5E7F-4448-8AE2-C0F2B5FE990C}"/>
              </a:ext>
            </a:extLst>
          </p:cNvPr>
          <p:cNvSpPr txBox="1">
            <a:spLocks/>
          </p:cNvSpPr>
          <p:nvPr/>
        </p:nvSpPr>
        <p:spPr>
          <a:xfrm>
            <a:off x="3143240" y="6215082"/>
            <a:ext cx="3722703" cy="348525"/>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dirty="0">
                <a:solidFill>
                  <a:srgbClr val="3B419B"/>
                </a:solidFill>
              </a:rPr>
              <a:t>Doç. Dr. Mutlu YILMAZ</a:t>
            </a:r>
          </a:p>
        </p:txBody>
      </p:sp>
      <p:sp>
        <p:nvSpPr>
          <p:cNvPr id="4" name="3 Dikdörtgen"/>
          <p:cNvSpPr/>
          <p:nvPr/>
        </p:nvSpPr>
        <p:spPr>
          <a:xfrm>
            <a:off x="2643174" y="1428736"/>
            <a:ext cx="4572000" cy="1077218"/>
          </a:xfrm>
          <a:prstGeom prst="rect">
            <a:avLst/>
          </a:prstGeom>
        </p:spPr>
        <p:txBody>
          <a:bodyPr>
            <a:spAutoFit/>
          </a:bodyPr>
          <a:lstStyle/>
          <a:p>
            <a:pPr algn="ctr"/>
            <a:r>
              <a:rPr lang="tr-TR" sz="3200" dirty="0" smtClean="0">
                <a:solidFill>
                  <a:srgbClr val="3B419B"/>
                </a:solidFill>
                <a:latin typeface="Times New Roman" pitchFamily="18" charset="0"/>
                <a:cs typeface="Times New Roman" pitchFamily="18" charset="0"/>
              </a:rPr>
              <a:t>COG 450 </a:t>
            </a:r>
            <a:br>
              <a:rPr lang="tr-TR" sz="3200" dirty="0" smtClean="0">
                <a:solidFill>
                  <a:srgbClr val="3B419B"/>
                </a:solidFill>
                <a:latin typeface="Times New Roman" pitchFamily="18" charset="0"/>
                <a:cs typeface="Times New Roman" pitchFamily="18" charset="0"/>
              </a:rPr>
            </a:br>
            <a:r>
              <a:rPr lang="tr-TR" sz="3200" b="1" dirty="0" smtClean="0">
                <a:solidFill>
                  <a:srgbClr val="3B419B"/>
                </a:solidFill>
                <a:latin typeface="Times New Roman" pitchFamily="18" charset="0"/>
                <a:cs typeface="Times New Roman" pitchFamily="18" charset="0"/>
              </a:rPr>
              <a:t>ORTA DOĞU</a:t>
            </a:r>
            <a:endParaRPr lang="tr-TR" sz="3200" b="1" dirty="0">
              <a:solidFill>
                <a:srgbClr val="3B419B"/>
              </a:solidFill>
              <a:latin typeface="Times New Roman" pitchFamily="18" charset="0"/>
              <a:cs typeface="Times New Roman" pitchFamily="18" charset="0"/>
            </a:endParaRPr>
          </a:p>
        </p:txBody>
      </p:sp>
      <p:pic>
        <p:nvPicPr>
          <p:cNvPr id="6"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4612" y="2643182"/>
            <a:ext cx="4518325" cy="3500462"/>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F5C11D7-791F-46B4-B2BD-A37A9C689006}"/>
              </a:ext>
            </a:extLst>
          </p:cNvPr>
          <p:cNvSpPr>
            <a:spLocks noGrp="1"/>
          </p:cNvSpPr>
          <p:nvPr>
            <p:ph idx="1"/>
          </p:nvPr>
        </p:nvSpPr>
        <p:spPr>
          <a:xfrm>
            <a:off x="1063772" y="1772816"/>
            <a:ext cx="3419569" cy="2984689"/>
          </a:xfrm>
        </p:spPr>
        <p:txBody>
          <a:bodyPr anchor="ctr">
            <a:noAutofit/>
          </a:bodyPr>
          <a:lstStyle/>
          <a:p>
            <a:pPr algn="just"/>
            <a:r>
              <a:rPr lang="tr-TR" sz="1500" dirty="0"/>
              <a:t>Birinci Dünya Savaşı sırasında da Filistin ve çevresi Osmanlı idaresindeydi. İngiltere'nin desteklediği Arap güçleri Osmanlı hakimiyetine son verene kadar da bu durum sürdü.</a:t>
            </a:r>
          </a:p>
          <a:p>
            <a:pPr algn="just"/>
            <a:r>
              <a:rPr lang="tr-TR" sz="1500" dirty="0"/>
              <a:t>İngiltere savaşın sonunda, 1918'de bölgeyi işgal etti.</a:t>
            </a:r>
          </a:p>
          <a:p>
            <a:pPr algn="just"/>
            <a:r>
              <a:rPr lang="tr-TR" sz="1500" dirty="0"/>
              <a:t>25 Nisan 1920'de alınan Milletler Cemiyeti kararıyla, İngiltere'ye, bölgenin manda idaresi için yetki verildi.</a:t>
            </a:r>
          </a:p>
          <a:p>
            <a:pPr algn="just"/>
            <a:r>
              <a:rPr lang="tr-TR" sz="1500" dirty="0"/>
              <a:t>Aynı zamanda 1917'de, İngiltere Dışişleri Bakanı Arthur </a:t>
            </a:r>
            <a:r>
              <a:rPr lang="tr-TR" sz="1500" dirty="0" err="1"/>
              <a:t>Balfour</a:t>
            </a:r>
            <a:r>
              <a:rPr lang="tr-TR" sz="1500" dirty="0"/>
              <a:t>, Filistin'de Yahudi halkları için bir vatan kurulması sözü verdi. </a:t>
            </a:r>
          </a:p>
        </p:txBody>
      </p:sp>
      <p:pic>
        <p:nvPicPr>
          <p:cNvPr id="4" name="Resim 3">
            <a:extLst>
              <a:ext uri="{FF2B5EF4-FFF2-40B4-BE49-F238E27FC236}">
                <a16:creationId xmlns:a16="http://schemas.microsoft.com/office/drawing/2014/main" id="{85A8F751-EAFC-4773-B219-0429B68E0356}"/>
              </a:ext>
            </a:extLst>
          </p:cNvPr>
          <p:cNvPicPr>
            <a:picLocks noChangeAspect="1"/>
          </p:cNvPicPr>
          <p:nvPr/>
        </p:nvPicPr>
        <p:blipFill rotWithShape="1">
          <a:blip r:embed="rId2"/>
          <a:srcRect l="23570" r="12473" b="1"/>
          <a:stretch/>
        </p:blipFill>
        <p:spPr>
          <a:xfrm>
            <a:off x="4483341" y="1456764"/>
            <a:ext cx="4069058" cy="3944472"/>
          </a:xfrm>
          <a:prstGeom prst="rect">
            <a:avLst/>
          </a:prstGeom>
        </p:spPr>
      </p:pic>
    </p:spTree>
    <p:extLst>
      <p:ext uri="{BB962C8B-B14F-4D97-AF65-F5344CB8AC3E}">
        <p14:creationId xmlns:p14="http://schemas.microsoft.com/office/powerpoint/2010/main" val="1535638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62DF500C-52BE-472E-9B81-09760A95A508}"/>
              </a:ext>
            </a:extLst>
          </p:cNvPr>
          <p:cNvPicPr>
            <a:picLocks noGrp="1" noChangeAspect="1"/>
          </p:cNvPicPr>
          <p:nvPr>
            <p:ph idx="1"/>
          </p:nvPr>
        </p:nvPicPr>
        <p:blipFill rotWithShape="1">
          <a:blip r:embed="rId2"/>
          <a:srcRect t="25103" b="7330"/>
          <a:stretch/>
        </p:blipFill>
        <p:spPr>
          <a:xfrm>
            <a:off x="1259632" y="1196752"/>
            <a:ext cx="7516313" cy="4227927"/>
          </a:xfrm>
          <a:prstGeom prst="rect">
            <a:avLst/>
          </a:prstGeom>
        </p:spPr>
      </p:pic>
    </p:spTree>
    <p:extLst>
      <p:ext uri="{BB962C8B-B14F-4D97-AF65-F5344CB8AC3E}">
        <p14:creationId xmlns:p14="http://schemas.microsoft.com/office/powerpoint/2010/main" val="126846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A6FCBF70-157A-42BE-BCE4-DAA80B60475E}"/>
              </a:ext>
            </a:extLst>
          </p:cNvPr>
          <p:cNvPicPr>
            <a:picLocks noGrp="1" noChangeAspect="1"/>
          </p:cNvPicPr>
          <p:nvPr>
            <p:ph idx="1"/>
          </p:nvPr>
        </p:nvPicPr>
        <p:blipFill rotWithShape="1">
          <a:blip r:embed="rId2"/>
          <a:srcRect r="-1" b="4333"/>
          <a:stretch/>
        </p:blipFill>
        <p:spPr>
          <a:xfrm>
            <a:off x="1092858" y="1098551"/>
            <a:ext cx="7809843" cy="4202658"/>
          </a:xfrm>
          <a:prstGeom prst="rect">
            <a:avLst/>
          </a:prstGeom>
        </p:spPr>
      </p:pic>
    </p:spTree>
    <p:extLst>
      <p:ext uri="{BB962C8B-B14F-4D97-AF65-F5344CB8AC3E}">
        <p14:creationId xmlns:p14="http://schemas.microsoft.com/office/powerpoint/2010/main" val="1139344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BB2EAB4-8338-43B0-A192-59C84461D96E}"/>
              </a:ext>
            </a:extLst>
          </p:cNvPr>
          <p:cNvPicPr>
            <a:picLocks noChangeAspect="1"/>
          </p:cNvPicPr>
          <p:nvPr/>
        </p:nvPicPr>
        <p:blipFill>
          <a:blip r:embed="rId2"/>
          <a:stretch>
            <a:fillRect/>
          </a:stretch>
        </p:blipFill>
        <p:spPr>
          <a:xfrm>
            <a:off x="2300068" y="1039251"/>
            <a:ext cx="4631788" cy="4779499"/>
          </a:xfrm>
          <a:prstGeom prst="rect">
            <a:avLst/>
          </a:prstGeom>
        </p:spPr>
      </p:pic>
    </p:spTree>
    <p:extLst>
      <p:ext uri="{BB962C8B-B14F-4D97-AF65-F5344CB8AC3E}">
        <p14:creationId xmlns:p14="http://schemas.microsoft.com/office/powerpoint/2010/main" val="3568022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8F42C1-1066-4519-BE99-2899E484CBFB}"/>
              </a:ext>
            </a:extLst>
          </p:cNvPr>
          <p:cNvSpPr>
            <a:spLocks noGrp="1"/>
          </p:cNvSpPr>
          <p:nvPr>
            <p:ph type="title"/>
          </p:nvPr>
        </p:nvSpPr>
        <p:spPr>
          <a:xfrm>
            <a:off x="827584" y="1627080"/>
            <a:ext cx="3175778" cy="3697685"/>
          </a:xfrm>
        </p:spPr>
        <p:txBody>
          <a:bodyPr>
            <a:normAutofit/>
          </a:bodyPr>
          <a:lstStyle/>
          <a:p>
            <a:pPr algn="ctr"/>
            <a:r>
              <a:rPr lang="tr-TR" sz="3600" dirty="0"/>
              <a:t>EL NAKBA…</a:t>
            </a:r>
          </a:p>
        </p:txBody>
      </p:sp>
      <p:sp>
        <p:nvSpPr>
          <p:cNvPr id="3" name="İçerik Yer Tutucusu 2">
            <a:extLst>
              <a:ext uri="{FF2B5EF4-FFF2-40B4-BE49-F238E27FC236}">
                <a16:creationId xmlns:a16="http://schemas.microsoft.com/office/drawing/2014/main" id="{615482FD-4F0F-4297-9110-B078429F9943}"/>
              </a:ext>
            </a:extLst>
          </p:cNvPr>
          <p:cNvSpPr>
            <a:spLocks noGrp="1"/>
          </p:cNvSpPr>
          <p:nvPr>
            <p:ph idx="1"/>
          </p:nvPr>
        </p:nvSpPr>
        <p:spPr>
          <a:xfrm>
            <a:off x="3732024" y="1580158"/>
            <a:ext cx="4783327" cy="3697685"/>
          </a:xfrm>
        </p:spPr>
        <p:txBody>
          <a:bodyPr anchor="ctr">
            <a:normAutofit/>
          </a:bodyPr>
          <a:lstStyle/>
          <a:p>
            <a:pPr algn="just"/>
            <a:r>
              <a:rPr lang="tr-TR" sz="1800" dirty="0"/>
              <a:t>Filistin'de İngiliz manda rejiminin sona ermesinin hemen ardından 14 Mayıs 1948'de, Tel-Aviv'de toplanan Yahudi Milli Konseyi, yayınladığı bir bildiri ile İsrail Devleti’nin kurulduğunu ilan etti. Yeni kurulan devletin sınırlarıyla ilgili, “</a:t>
            </a:r>
            <a:r>
              <a:rPr lang="tr-TR" sz="1800" dirty="0" err="1"/>
              <a:t>Eretz</a:t>
            </a:r>
            <a:r>
              <a:rPr lang="tr-TR" sz="1800" dirty="0"/>
              <a:t> İsrail” dışında hiçbir bildiri yoktu. Bunun hemen ardından ABD ve ertesi gün de Sovyetler Birliği İsrail'i tanıdığını açıkladı14 Mayıs 1948’de BM paylaşım planı uyarınca David Ben-</a:t>
            </a:r>
            <a:r>
              <a:rPr lang="tr-TR" sz="1800" dirty="0" err="1"/>
              <a:t>Gurion</a:t>
            </a:r>
            <a:r>
              <a:rPr lang="tr-TR" sz="1800" dirty="0"/>
              <a:t> tarafından İsrail Devleti’nin kuruluşu ilan edildi. </a:t>
            </a:r>
            <a:r>
              <a:rPr lang="en-US" sz="1800" dirty="0"/>
              <a:t>. </a:t>
            </a:r>
            <a:r>
              <a:rPr lang="en-US" sz="1800" dirty="0" err="1"/>
              <a:t>Filistinliler</a:t>
            </a:r>
            <a:r>
              <a:rPr lang="en-US" sz="1800" dirty="0"/>
              <a:t>, 15 </a:t>
            </a:r>
            <a:r>
              <a:rPr lang="en-US" sz="1800" dirty="0" err="1"/>
              <a:t>Mayıs'ı</a:t>
            </a:r>
            <a:r>
              <a:rPr lang="en-US" sz="1800" dirty="0"/>
              <a:t> "El Nakba" </a:t>
            </a:r>
            <a:r>
              <a:rPr lang="en-US" sz="1800" dirty="0" err="1"/>
              <a:t>diye</a:t>
            </a:r>
            <a:r>
              <a:rPr lang="en-US" sz="1800" dirty="0"/>
              <a:t> </a:t>
            </a:r>
            <a:r>
              <a:rPr lang="en-US" sz="1800" dirty="0" err="1"/>
              <a:t>anarlar</a:t>
            </a:r>
            <a:r>
              <a:rPr lang="en-US" sz="1800" dirty="0"/>
              <a:t>, </a:t>
            </a:r>
            <a:r>
              <a:rPr lang="en-US" sz="1800" dirty="0" err="1"/>
              <a:t>yani</a:t>
            </a:r>
            <a:r>
              <a:rPr lang="en-US" sz="1800" dirty="0"/>
              <a:t> "</a:t>
            </a:r>
            <a:r>
              <a:rPr lang="en-US" sz="1800" dirty="0" err="1"/>
              <a:t>Felaket</a:t>
            </a:r>
            <a:r>
              <a:rPr lang="en-US" sz="1800" dirty="0"/>
              <a:t>" </a:t>
            </a:r>
            <a:r>
              <a:rPr lang="en-US" sz="1800" dirty="0" err="1"/>
              <a:t>günü</a:t>
            </a:r>
            <a:r>
              <a:rPr lang="en-US" sz="1800" dirty="0"/>
              <a:t>.</a:t>
            </a:r>
            <a:endParaRPr lang="tr-TR" sz="1800" dirty="0"/>
          </a:p>
          <a:p>
            <a:endParaRPr lang="tr-TR" sz="1800" dirty="0"/>
          </a:p>
        </p:txBody>
      </p:sp>
    </p:spTree>
    <p:extLst>
      <p:ext uri="{BB962C8B-B14F-4D97-AF65-F5344CB8AC3E}">
        <p14:creationId xmlns:p14="http://schemas.microsoft.com/office/powerpoint/2010/main" val="2735655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5EEDA162-0FEF-4F28-A96F-21EFA030D377}"/>
              </a:ext>
            </a:extLst>
          </p:cNvPr>
          <p:cNvPicPr>
            <a:picLocks noGrp="1" noChangeAspect="1"/>
          </p:cNvPicPr>
          <p:nvPr>
            <p:ph idx="1"/>
          </p:nvPr>
        </p:nvPicPr>
        <p:blipFill>
          <a:blip r:embed="rId2"/>
          <a:stretch>
            <a:fillRect/>
          </a:stretch>
        </p:blipFill>
        <p:spPr>
          <a:xfrm>
            <a:off x="628650" y="1711863"/>
            <a:ext cx="7886700" cy="2642420"/>
          </a:xfrm>
          <a:prstGeom prst="rect">
            <a:avLst/>
          </a:prstGeom>
        </p:spPr>
      </p:pic>
      <p:pic>
        <p:nvPicPr>
          <p:cNvPr id="6" name="Resim 5">
            <a:extLst>
              <a:ext uri="{FF2B5EF4-FFF2-40B4-BE49-F238E27FC236}">
                <a16:creationId xmlns:a16="http://schemas.microsoft.com/office/drawing/2014/main" id="{40EB6BA5-3F89-4693-A375-BCD62433B8CD}"/>
              </a:ext>
            </a:extLst>
          </p:cNvPr>
          <p:cNvPicPr>
            <a:picLocks noChangeAspect="1"/>
          </p:cNvPicPr>
          <p:nvPr/>
        </p:nvPicPr>
        <p:blipFill rotWithShape="1">
          <a:blip r:embed="rId3"/>
          <a:srcRect l="1" r="-989" b="3425"/>
          <a:stretch/>
        </p:blipFill>
        <p:spPr>
          <a:xfrm>
            <a:off x="1495074" y="1206573"/>
            <a:ext cx="7205844" cy="3878611"/>
          </a:xfrm>
          <a:prstGeom prst="rect">
            <a:avLst/>
          </a:prstGeom>
        </p:spPr>
      </p:pic>
    </p:spTree>
    <p:extLst>
      <p:ext uri="{BB962C8B-B14F-4D97-AF65-F5344CB8AC3E}">
        <p14:creationId xmlns:p14="http://schemas.microsoft.com/office/powerpoint/2010/main" val="2503194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AC2C37-1FD6-4B16-A5BD-255F8C252168}"/>
              </a:ext>
            </a:extLst>
          </p:cNvPr>
          <p:cNvSpPr>
            <a:spLocks noGrp="1"/>
          </p:cNvSpPr>
          <p:nvPr>
            <p:ph type="title"/>
          </p:nvPr>
        </p:nvSpPr>
        <p:spPr>
          <a:xfrm>
            <a:off x="827584" y="225995"/>
            <a:ext cx="4805069" cy="1216741"/>
          </a:xfrm>
        </p:spPr>
        <p:txBody>
          <a:bodyPr>
            <a:normAutofit/>
          </a:bodyPr>
          <a:lstStyle/>
          <a:p>
            <a:r>
              <a:rPr lang="tr-TR" sz="2775" dirty="0"/>
              <a:t>1948  Birinci Arap- İsrail Savaşı</a:t>
            </a:r>
          </a:p>
        </p:txBody>
      </p:sp>
      <p:sp>
        <p:nvSpPr>
          <p:cNvPr id="3" name="İçerik Yer Tutucusu 2">
            <a:extLst>
              <a:ext uri="{FF2B5EF4-FFF2-40B4-BE49-F238E27FC236}">
                <a16:creationId xmlns:a16="http://schemas.microsoft.com/office/drawing/2014/main" id="{E07D555D-B246-4F48-B10A-3839CE52C17C}"/>
              </a:ext>
            </a:extLst>
          </p:cNvPr>
          <p:cNvSpPr>
            <a:spLocks noGrp="1"/>
          </p:cNvSpPr>
          <p:nvPr>
            <p:ph idx="1"/>
          </p:nvPr>
        </p:nvSpPr>
        <p:spPr>
          <a:xfrm>
            <a:off x="755576" y="1196753"/>
            <a:ext cx="3888432" cy="4803998"/>
          </a:xfrm>
        </p:spPr>
        <p:txBody>
          <a:bodyPr>
            <a:normAutofit fontScale="92500"/>
          </a:bodyPr>
          <a:lstStyle/>
          <a:p>
            <a:r>
              <a:rPr lang="tr-TR" sz="1300" dirty="0"/>
              <a:t>1948'e girilirken Arap ve Yahudi birlikleri birbirlerinin elindeki topraklara saldırıyordu. Yahudi güçleri daha fazla ilerleme kaydetti; Yahudi devletine ayrılmış toprakların yanı sıra, Filistinlilere ayrılmış bölgeleri de ele geçirmeye başladı.</a:t>
            </a:r>
          </a:p>
          <a:p>
            <a:r>
              <a:rPr lang="tr-TR" sz="1300" dirty="0"/>
              <a:t>İsrailli militanlar, 9 Nisan'da Kudüs yakınlarındaki </a:t>
            </a:r>
            <a:r>
              <a:rPr lang="tr-TR" sz="1300" dirty="0" err="1"/>
              <a:t>Deir</a:t>
            </a:r>
            <a:r>
              <a:rPr lang="tr-TR" sz="1300" dirty="0"/>
              <a:t> Yasin köyünde çok sayıda </a:t>
            </a:r>
            <a:r>
              <a:rPr lang="tr-TR" sz="1300" dirty="0" err="1"/>
              <a:t>Filistinli'yi</a:t>
            </a:r>
            <a:r>
              <a:rPr lang="tr-TR" sz="1300" dirty="0"/>
              <a:t> katletti. Katliam haberi, Filistinliler arasında hızla yayılıp dehşet yarattı ve yüz binlercesi Lübnan, Mısır ve şimdi Batı Şeria denen bölgeye kaçtı.</a:t>
            </a:r>
          </a:p>
          <a:p>
            <a:r>
              <a:rPr lang="tr-TR" sz="1300" dirty="0"/>
              <a:t>İsrail orduları, Necef Çölü'nde, Celile'de, Batı Kudüs'te ve sahildeki düzlüklerin birçok bölümünde galip geliyordu.</a:t>
            </a:r>
          </a:p>
          <a:p>
            <a:r>
              <a:rPr lang="tr-TR" sz="1300" dirty="0"/>
              <a:t>İsrail devleti ilan edildikten bir gün sonra, </a:t>
            </a:r>
            <a:r>
              <a:rPr lang="tr-TR" sz="1300" b="1" dirty="0"/>
              <a:t>Ürdün, Mısır, Lübnan, Irak ve Suriye</a:t>
            </a:r>
            <a:r>
              <a:rPr lang="tr-TR" sz="1300" dirty="0"/>
              <a:t> orduları, hemen İsrail'de işgale başladı ama püskürtüldüler. İsrail ordusu küçük bölgelerde süren direnişi de bastırdı. Ortaya çıkan ateşkes hatları, İngiltere mandasındaki Filistin'in çoğunluğunu İsrail'e bırakıyordu.</a:t>
            </a:r>
          </a:p>
          <a:p>
            <a:r>
              <a:rPr lang="tr-TR" sz="1300" dirty="0"/>
              <a:t>Mısır, Gazze Şeridi'ni elinde tuttu. Ürdün de Kudüs çevresindeki toprakları ve şimdi Batı Şeria denen bölgeyi ilhak etti. Bunlar, İngiltere manda topraklarının yüzde 25'ini oluşturuyordu. Bu durum 1967 savaşına dek sürdü. </a:t>
            </a:r>
          </a:p>
          <a:p>
            <a:endParaRPr lang="tr-TR" sz="750" dirty="0"/>
          </a:p>
        </p:txBody>
      </p:sp>
      <p:pic>
        <p:nvPicPr>
          <p:cNvPr id="4" name="Resim 3" descr="metin, harita içeren bir resim&#10;&#10;Açıklama otomatik olarak oluşturuldu">
            <a:extLst>
              <a:ext uri="{FF2B5EF4-FFF2-40B4-BE49-F238E27FC236}">
                <a16:creationId xmlns:a16="http://schemas.microsoft.com/office/drawing/2014/main" id="{4BAD9581-5433-41A2-8B4D-3D75D58A5E47}"/>
              </a:ext>
            </a:extLst>
          </p:cNvPr>
          <p:cNvPicPr>
            <a:picLocks noChangeAspect="1"/>
          </p:cNvPicPr>
          <p:nvPr/>
        </p:nvPicPr>
        <p:blipFill rotWithShape="1">
          <a:blip r:embed="rId2"/>
          <a:srcRect l="5199" r="6420" b="2"/>
          <a:stretch/>
        </p:blipFill>
        <p:spPr>
          <a:xfrm>
            <a:off x="4788024" y="1455986"/>
            <a:ext cx="4053776" cy="3929676"/>
          </a:xfrm>
          <a:prstGeom prst="rect">
            <a:avLst/>
          </a:prstGeom>
          <a:effectLst/>
        </p:spPr>
      </p:pic>
    </p:spTree>
    <p:extLst>
      <p:ext uri="{BB962C8B-B14F-4D97-AF65-F5344CB8AC3E}">
        <p14:creationId xmlns:p14="http://schemas.microsoft.com/office/powerpoint/2010/main" val="697831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94693F22-CA98-4E43-A7D6-12E168B867EF}"/>
              </a:ext>
            </a:extLst>
          </p:cNvPr>
          <p:cNvPicPr>
            <a:picLocks noGrp="1" noChangeAspect="1"/>
          </p:cNvPicPr>
          <p:nvPr>
            <p:ph idx="1"/>
          </p:nvPr>
        </p:nvPicPr>
        <p:blipFill>
          <a:blip r:embed="rId2"/>
          <a:stretch>
            <a:fillRect/>
          </a:stretch>
        </p:blipFill>
        <p:spPr>
          <a:xfrm>
            <a:off x="422745" y="1271514"/>
            <a:ext cx="1928813" cy="1146404"/>
          </a:xfrm>
          <a:prstGeom prst="rect">
            <a:avLst/>
          </a:prstGeom>
        </p:spPr>
      </p:pic>
      <p:pic>
        <p:nvPicPr>
          <p:cNvPr id="5" name="Resim 4">
            <a:extLst>
              <a:ext uri="{FF2B5EF4-FFF2-40B4-BE49-F238E27FC236}">
                <a16:creationId xmlns:a16="http://schemas.microsoft.com/office/drawing/2014/main" id="{8D29ABA6-0021-4C6D-B9B1-32EF4CD492C8}"/>
              </a:ext>
            </a:extLst>
          </p:cNvPr>
          <p:cNvPicPr>
            <a:picLocks noChangeAspect="1"/>
          </p:cNvPicPr>
          <p:nvPr/>
        </p:nvPicPr>
        <p:blipFill>
          <a:blip r:embed="rId3"/>
          <a:stretch>
            <a:fillRect/>
          </a:stretch>
        </p:blipFill>
        <p:spPr>
          <a:xfrm>
            <a:off x="1456886" y="2661046"/>
            <a:ext cx="2174809" cy="1453754"/>
          </a:xfrm>
          <a:prstGeom prst="rect">
            <a:avLst/>
          </a:prstGeom>
        </p:spPr>
      </p:pic>
      <p:pic>
        <p:nvPicPr>
          <p:cNvPr id="7" name="Resim 6">
            <a:extLst>
              <a:ext uri="{FF2B5EF4-FFF2-40B4-BE49-F238E27FC236}">
                <a16:creationId xmlns:a16="http://schemas.microsoft.com/office/drawing/2014/main" id="{2DE03ABA-4700-4A9D-81BA-F173C15E644A}"/>
              </a:ext>
            </a:extLst>
          </p:cNvPr>
          <p:cNvPicPr>
            <a:picLocks noChangeAspect="1"/>
          </p:cNvPicPr>
          <p:nvPr/>
        </p:nvPicPr>
        <p:blipFill>
          <a:blip r:embed="rId4"/>
          <a:stretch>
            <a:fillRect/>
          </a:stretch>
        </p:blipFill>
        <p:spPr>
          <a:xfrm>
            <a:off x="348178" y="4419590"/>
            <a:ext cx="1928813" cy="1146404"/>
          </a:xfrm>
          <a:prstGeom prst="rect">
            <a:avLst/>
          </a:prstGeom>
        </p:spPr>
      </p:pic>
      <p:pic>
        <p:nvPicPr>
          <p:cNvPr id="8" name="Resim 7">
            <a:extLst>
              <a:ext uri="{FF2B5EF4-FFF2-40B4-BE49-F238E27FC236}">
                <a16:creationId xmlns:a16="http://schemas.microsoft.com/office/drawing/2014/main" id="{DC41913E-68B6-4444-81ED-65CAA44709F9}"/>
              </a:ext>
            </a:extLst>
          </p:cNvPr>
          <p:cNvPicPr>
            <a:picLocks noChangeAspect="1"/>
          </p:cNvPicPr>
          <p:nvPr/>
        </p:nvPicPr>
        <p:blipFill>
          <a:blip r:embed="rId5"/>
          <a:stretch>
            <a:fillRect/>
          </a:stretch>
        </p:blipFill>
        <p:spPr>
          <a:xfrm>
            <a:off x="2624312" y="4419590"/>
            <a:ext cx="1928813" cy="1146404"/>
          </a:xfrm>
          <a:prstGeom prst="rect">
            <a:avLst/>
          </a:prstGeom>
        </p:spPr>
      </p:pic>
      <p:sp>
        <p:nvSpPr>
          <p:cNvPr id="10" name="AutoShape 2" descr="israil bayrağı ile ilgili görsel sonucu">
            <a:extLst>
              <a:ext uri="{FF2B5EF4-FFF2-40B4-BE49-F238E27FC236}">
                <a16:creationId xmlns:a16="http://schemas.microsoft.com/office/drawing/2014/main" id="{62C13FA4-76F1-494A-B07E-0CCFC39F4A8D}"/>
              </a:ext>
            </a:extLst>
          </p:cNvPr>
          <p:cNvSpPr>
            <a:spLocks noChangeAspect="1" noChangeArrowheads="1"/>
          </p:cNvSpPr>
          <p:nvPr/>
        </p:nvSpPr>
        <p:spPr bwMode="auto">
          <a:xfrm flipH="1">
            <a:off x="4686300" y="3314700"/>
            <a:ext cx="800100" cy="800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tr-TR" sz="1350"/>
          </a:p>
        </p:txBody>
      </p:sp>
      <p:pic>
        <p:nvPicPr>
          <p:cNvPr id="11" name="Resim 10">
            <a:extLst>
              <a:ext uri="{FF2B5EF4-FFF2-40B4-BE49-F238E27FC236}">
                <a16:creationId xmlns:a16="http://schemas.microsoft.com/office/drawing/2014/main" id="{A1965F62-8903-43ED-9733-06C7E456E0F3}"/>
              </a:ext>
            </a:extLst>
          </p:cNvPr>
          <p:cNvPicPr>
            <a:picLocks noChangeAspect="1"/>
          </p:cNvPicPr>
          <p:nvPr/>
        </p:nvPicPr>
        <p:blipFill>
          <a:blip r:embed="rId6"/>
          <a:stretch>
            <a:fillRect/>
          </a:stretch>
        </p:blipFill>
        <p:spPr>
          <a:xfrm>
            <a:off x="2576617" y="1271514"/>
            <a:ext cx="1884065" cy="1146403"/>
          </a:xfrm>
          <a:prstGeom prst="rect">
            <a:avLst/>
          </a:prstGeom>
        </p:spPr>
      </p:pic>
      <p:pic>
        <p:nvPicPr>
          <p:cNvPr id="12" name="Resim 11">
            <a:extLst>
              <a:ext uri="{FF2B5EF4-FFF2-40B4-BE49-F238E27FC236}">
                <a16:creationId xmlns:a16="http://schemas.microsoft.com/office/drawing/2014/main" id="{CA1CD4A2-2DE7-4C4F-9376-6A3DDFECAD4C}"/>
              </a:ext>
            </a:extLst>
          </p:cNvPr>
          <p:cNvPicPr>
            <a:picLocks noChangeAspect="1"/>
          </p:cNvPicPr>
          <p:nvPr/>
        </p:nvPicPr>
        <p:blipFill>
          <a:blip r:embed="rId7"/>
          <a:stretch>
            <a:fillRect/>
          </a:stretch>
        </p:blipFill>
        <p:spPr>
          <a:xfrm>
            <a:off x="6541006" y="2632472"/>
            <a:ext cx="1878806" cy="1364456"/>
          </a:xfrm>
          <a:prstGeom prst="rect">
            <a:avLst/>
          </a:prstGeom>
        </p:spPr>
      </p:pic>
      <p:sp>
        <p:nvSpPr>
          <p:cNvPr id="13" name="Çarpım İşareti 12">
            <a:extLst>
              <a:ext uri="{FF2B5EF4-FFF2-40B4-BE49-F238E27FC236}">
                <a16:creationId xmlns:a16="http://schemas.microsoft.com/office/drawing/2014/main" id="{59229F98-8D22-48EB-80A3-9F5FE18D4EDC}"/>
              </a:ext>
            </a:extLst>
          </p:cNvPr>
          <p:cNvSpPr/>
          <p:nvPr/>
        </p:nvSpPr>
        <p:spPr>
          <a:xfrm>
            <a:off x="4354937" y="2139722"/>
            <a:ext cx="2314741" cy="2378531"/>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Tree>
    <p:extLst>
      <p:ext uri="{BB962C8B-B14F-4D97-AF65-F5344CB8AC3E}">
        <p14:creationId xmlns:p14="http://schemas.microsoft.com/office/powerpoint/2010/main" val="221205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72DA76-2AC1-4D07-8B6F-2B7F9E0E776B}"/>
              </a:ext>
            </a:extLst>
          </p:cNvPr>
          <p:cNvSpPr>
            <a:spLocks noGrp="1"/>
          </p:cNvSpPr>
          <p:nvPr>
            <p:ph type="title"/>
          </p:nvPr>
        </p:nvSpPr>
        <p:spPr>
          <a:xfrm>
            <a:off x="1043608" y="1484784"/>
            <a:ext cx="2322320" cy="4209925"/>
          </a:xfrm>
        </p:spPr>
        <p:txBody>
          <a:bodyPr anchor="ctr">
            <a:normAutofit/>
          </a:bodyPr>
          <a:lstStyle/>
          <a:p>
            <a:r>
              <a:rPr lang="tr-TR" dirty="0">
                <a:solidFill>
                  <a:schemeClr val="tx1">
                    <a:lumMod val="95000"/>
                    <a:lumOff val="5000"/>
                  </a:schemeClr>
                </a:solidFill>
              </a:rPr>
              <a:t>1956 Süveyş Krizi</a:t>
            </a:r>
            <a:br>
              <a:rPr lang="tr-TR" dirty="0">
                <a:solidFill>
                  <a:schemeClr val="tx1">
                    <a:lumMod val="95000"/>
                    <a:lumOff val="5000"/>
                  </a:schemeClr>
                </a:solidFill>
              </a:rPr>
            </a:br>
            <a:endParaRPr lang="tr-TR" dirty="0">
              <a:solidFill>
                <a:schemeClr val="tx1">
                  <a:lumMod val="95000"/>
                  <a:lumOff val="5000"/>
                </a:schemeClr>
              </a:solidFill>
            </a:endParaRPr>
          </a:p>
        </p:txBody>
      </p:sp>
      <p:sp>
        <p:nvSpPr>
          <p:cNvPr id="3" name="İçerik Yer Tutucusu 2">
            <a:extLst>
              <a:ext uri="{FF2B5EF4-FFF2-40B4-BE49-F238E27FC236}">
                <a16:creationId xmlns:a16="http://schemas.microsoft.com/office/drawing/2014/main" id="{5AA0A2E5-E511-4BBB-ACBD-E38D6C93621E}"/>
              </a:ext>
            </a:extLst>
          </p:cNvPr>
          <p:cNvSpPr>
            <a:spLocks noGrp="1"/>
          </p:cNvSpPr>
          <p:nvPr>
            <p:ph idx="1"/>
          </p:nvPr>
        </p:nvSpPr>
        <p:spPr>
          <a:xfrm>
            <a:off x="3524864" y="1337312"/>
            <a:ext cx="5136536" cy="2326443"/>
          </a:xfrm>
        </p:spPr>
        <p:txBody>
          <a:bodyPr anchor="ctr">
            <a:noAutofit/>
          </a:bodyPr>
          <a:lstStyle/>
          <a:p>
            <a:pPr algn="just"/>
            <a:r>
              <a:rPr lang="tr-TR" sz="1800" dirty="0"/>
              <a:t>1956’da Mısır’ın Süveyş kanalını kamulaştırması üzerine yapılan gizli görüşmelerde İngilizler ve Fransızlar İsrail’in </a:t>
            </a:r>
            <a:r>
              <a:rPr lang="tr-TR" sz="1800" dirty="0" err="1"/>
              <a:t>Mısıra’a</a:t>
            </a:r>
            <a:r>
              <a:rPr lang="tr-TR" sz="1800" dirty="0"/>
              <a:t> saldırıya geçmesine karar verdiler. İsrail’in saldırısı üzerine bölgenin güvenliğini sağlamak bahanesiyle Süveyş’i işgal ettiler.</a:t>
            </a:r>
          </a:p>
          <a:p>
            <a:pPr algn="just"/>
            <a:r>
              <a:rPr lang="tr-TR" sz="1800" dirty="0"/>
              <a:t>Savaşın sonucunda mısır yenildi. BM kararı doğrultusunda İngiltere ve Fransa mısır topraklarından çekildi. İsrail savaş öncesi sınırlarına döndü. Ortadoğu, ABD ve SSCB’nin rekabet ve mücadele alanı oldu.</a:t>
            </a:r>
          </a:p>
        </p:txBody>
      </p:sp>
      <p:pic>
        <p:nvPicPr>
          <p:cNvPr id="4" name="Resim 3">
            <a:extLst>
              <a:ext uri="{FF2B5EF4-FFF2-40B4-BE49-F238E27FC236}">
                <a16:creationId xmlns:a16="http://schemas.microsoft.com/office/drawing/2014/main" id="{11046A48-7028-4DFD-836A-4667FA4710A4}"/>
              </a:ext>
            </a:extLst>
          </p:cNvPr>
          <p:cNvPicPr>
            <a:picLocks noChangeAspect="1"/>
          </p:cNvPicPr>
          <p:nvPr/>
        </p:nvPicPr>
        <p:blipFill>
          <a:blip r:embed="rId2"/>
          <a:stretch>
            <a:fillRect/>
          </a:stretch>
        </p:blipFill>
        <p:spPr>
          <a:xfrm>
            <a:off x="3490723" y="4155132"/>
            <a:ext cx="5170677" cy="1392105"/>
          </a:xfrm>
          <a:prstGeom prst="rect">
            <a:avLst/>
          </a:prstGeom>
        </p:spPr>
      </p:pic>
    </p:spTree>
    <p:extLst>
      <p:ext uri="{BB962C8B-B14F-4D97-AF65-F5344CB8AC3E}">
        <p14:creationId xmlns:p14="http://schemas.microsoft.com/office/powerpoint/2010/main" val="371226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C098668-F2A9-4BC2-A95A-40AAF96CB720}"/>
              </a:ext>
            </a:extLst>
          </p:cNvPr>
          <p:cNvSpPr>
            <a:spLocks noGrp="1"/>
          </p:cNvSpPr>
          <p:nvPr>
            <p:ph idx="1"/>
          </p:nvPr>
        </p:nvSpPr>
        <p:spPr>
          <a:xfrm>
            <a:off x="1115616" y="620688"/>
            <a:ext cx="3960440" cy="5976664"/>
          </a:xfrm>
        </p:spPr>
        <p:txBody>
          <a:bodyPr anchor="ctr">
            <a:normAutofit/>
          </a:bodyPr>
          <a:lstStyle/>
          <a:p>
            <a:pPr algn="just"/>
            <a:r>
              <a:rPr lang="tr-TR" sz="1600" dirty="0"/>
              <a:t>1964 - FKÖ'nün kuruluşu</a:t>
            </a:r>
          </a:p>
          <a:p>
            <a:pPr algn="just"/>
            <a:r>
              <a:rPr lang="tr-TR" sz="1600" dirty="0"/>
              <a:t>1948'den beri, İsrail'in ortaya çıkışına verilecek karşılığa önderlik etmek için Arap devletleri arasında rekabet vardı. Bu yüzden Filistinliler olaylara seyirci kalıyordu.</a:t>
            </a:r>
          </a:p>
          <a:p>
            <a:pPr algn="just"/>
            <a:r>
              <a:rPr lang="tr-TR" sz="1600" dirty="0"/>
              <a:t>1964'te Kudüs'te kurulan Filistin Kurtuluş Örgütü (FKÖ) hemen ardından Arap devletleri tarafından tanındı. Bu devletler FKÖ'nün esasen kendi kontrollerinde kalmasını istiyordu.</a:t>
            </a:r>
          </a:p>
          <a:p>
            <a:pPr algn="just"/>
            <a:r>
              <a:rPr lang="tr-TR" sz="1600" dirty="0"/>
              <a:t>Ama Filistinliler gerçekten bağımsız bir örgüt istiyordu ve 1969'da örgütün başkanlığını ele geçiren Yaser Arafat'ın amacı da buydu. Kendisine bağlı, beş yıl önce gizli olarak kurulmuş </a:t>
            </a:r>
            <a:r>
              <a:rPr lang="tr-TR" sz="1600" b="1" dirty="0"/>
              <a:t>El Fetih </a:t>
            </a:r>
            <a:r>
              <a:rPr lang="tr-TR" sz="1600" dirty="0"/>
              <a:t>örgütü, İsrail'e karşı operasyonlarıyla ün kazanıyordu.</a:t>
            </a:r>
          </a:p>
          <a:p>
            <a:pPr algn="just"/>
            <a:r>
              <a:rPr lang="tr-TR" sz="1600" dirty="0"/>
              <a:t>El Fetih savaşçıları, 1968'de Ürdün'de İsrail birliklerine ağır kayıplar verdirdi. </a:t>
            </a:r>
          </a:p>
          <a:p>
            <a:endParaRPr lang="tr-TR" sz="1600" dirty="0"/>
          </a:p>
        </p:txBody>
      </p:sp>
      <p:pic>
        <p:nvPicPr>
          <p:cNvPr id="4" name="Resim 3" descr="adam, giyme, iç mekan, kişi içeren bir resim&#10;&#10;Açıklama otomatik olarak oluşturuldu">
            <a:extLst>
              <a:ext uri="{FF2B5EF4-FFF2-40B4-BE49-F238E27FC236}">
                <a16:creationId xmlns:a16="http://schemas.microsoft.com/office/drawing/2014/main" id="{78852DC2-E791-44D3-A173-46EDA00DC2D3}"/>
              </a:ext>
            </a:extLst>
          </p:cNvPr>
          <p:cNvPicPr>
            <a:picLocks noChangeAspect="1"/>
          </p:cNvPicPr>
          <p:nvPr/>
        </p:nvPicPr>
        <p:blipFill rotWithShape="1">
          <a:blip r:embed="rId2"/>
          <a:srcRect l="15111" r="26863" b="2"/>
          <a:stretch/>
        </p:blipFill>
        <p:spPr>
          <a:xfrm>
            <a:off x="5255069" y="1456764"/>
            <a:ext cx="3297329" cy="3196372"/>
          </a:xfrm>
          <a:prstGeom prst="rect">
            <a:avLst/>
          </a:prstGeom>
        </p:spPr>
      </p:pic>
    </p:spTree>
    <p:extLst>
      <p:ext uri="{BB962C8B-B14F-4D97-AF65-F5344CB8AC3E}">
        <p14:creationId xmlns:p14="http://schemas.microsoft.com/office/powerpoint/2010/main" val="1681060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B02257-A3B8-44DA-951E-CDEB37A9CFC8}"/>
              </a:ext>
            </a:extLst>
          </p:cNvPr>
          <p:cNvSpPr>
            <a:spLocks noGrp="1"/>
          </p:cNvSpPr>
          <p:nvPr>
            <p:ph type="ctrTitle"/>
          </p:nvPr>
        </p:nvSpPr>
        <p:spPr>
          <a:xfrm>
            <a:off x="2195736" y="4861576"/>
            <a:ext cx="6120680" cy="943688"/>
          </a:xfrm>
        </p:spPr>
        <p:txBody>
          <a:bodyPr anchor="t">
            <a:normAutofit/>
          </a:bodyPr>
          <a:lstStyle/>
          <a:p>
            <a:pPr algn="l"/>
            <a:r>
              <a:rPr lang="tr-TR" b="1" i="1" dirty="0"/>
              <a:t>Arap – İsrail </a:t>
            </a:r>
            <a:r>
              <a:rPr lang="tr-TR" b="1" i="1" dirty="0" smtClean="0"/>
              <a:t>Savaşları </a:t>
            </a:r>
            <a:endParaRPr lang="tr-TR" b="1" i="1" dirty="0"/>
          </a:p>
        </p:txBody>
      </p:sp>
      <p:pic>
        <p:nvPicPr>
          <p:cNvPr id="5" name="Resim 4">
            <a:extLst>
              <a:ext uri="{FF2B5EF4-FFF2-40B4-BE49-F238E27FC236}">
                <a16:creationId xmlns:a16="http://schemas.microsoft.com/office/drawing/2014/main" id="{84E2AFC9-5BA7-4777-92D0-64F3B31957AA}"/>
              </a:ext>
            </a:extLst>
          </p:cNvPr>
          <p:cNvPicPr>
            <a:picLocks noChangeAspect="1"/>
          </p:cNvPicPr>
          <p:nvPr/>
        </p:nvPicPr>
        <p:blipFill rotWithShape="1">
          <a:blip r:embed="rId2"/>
          <a:srcRect l="15645" r="8391" b="-2"/>
          <a:stretch/>
        </p:blipFill>
        <p:spPr>
          <a:xfrm>
            <a:off x="2627784" y="404664"/>
            <a:ext cx="4152001" cy="4099343"/>
          </a:xfrm>
          <a:prstGeom prst="rect">
            <a:avLst/>
          </a:prstGeom>
        </p:spPr>
      </p:pic>
    </p:spTree>
    <p:extLst>
      <p:ext uri="{BB962C8B-B14F-4D97-AF65-F5344CB8AC3E}">
        <p14:creationId xmlns:p14="http://schemas.microsoft.com/office/powerpoint/2010/main" val="1198005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CB26E9-3FF1-4817-A7F7-7288030210C6}"/>
              </a:ext>
            </a:extLst>
          </p:cNvPr>
          <p:cNvSpPr>
            <a:spLocks noGrp="1"/>
          </p:cNvSpPr>
          <p:nvPr>
            <p:ph type="title"/>
          </p:nvPr>
        </p:nvSpPr>
        <p:spPr>
          <a:xfrm>
            <a:off x="971600" y="1196752"/>
            <a:ext cx="3840086" cy="1269596"/>
          </a:xfrm>
        </p:spPr>
        <p:txBody>
          <a:bodyPr>
            <a:normAutofit fontScale="90000"/>
          </a:bodyPr>
          <a:lstStyle/>
          <a:p>
            <a:r>
              <a:rPr lang="tr-TR" sz="2775" b="1" dirty="0"/>
              <a:t>1967 Arap-İsrail Savaşı: Orta Doğu'yu sarsan 6 gün</a:t>
            </a:r>
          </a:p>
        </p:txBody>
      </p:sp>
      <p:sp>
        <p:nvSpPr>
          <p:cNvPr id="3" name="İçerik Yer Tutucusu 2">
            <a:extLst>
              <a:ext uri="{FF2B5EF4-FFF2-40B4-BE49-F238E27FC236}">
                <a16:creationId xmlns:a16="http://schemas.microsoft.com/office/drawing/2014/main" id="{D1B08253-668C-491A-9A85-C43842BAE298}"/>
              </a:ext>
            </a:extLst>
          </p:cNvPr>
          <p:cNvSpPr>
            <a:spLocks noGrp="1"/>
          </p:cNvSpPr>
          <p:nvPr>
            <p:ph idx="1"/>
          </p:nvPr>
        </p:nvSpPr>
        <p:spPr>
          <a:xfrm>
            <a:off x="1115616" y="3436227"/>
            <a:ext cx="3840085" cy="3027583"/>
          </a:xfrm>
        </p:spPr>
        <p:txBody>
          <a:bodyPr>
            <a:normAutofit/>
          </a:bodyPr>
          <a:lstStyle/>
          <a:p>
            <a:r>
              <a:rPr lang="tr-TR" sz="1500" dirty="0"/>
              <a:t>İsrail ve Arap komşuları arasında artan gerginlik 5 Haziran 1967’de başlayan 6 gün savaşlarına yol açtı. Ortadoğu anlaşmazlığı bu 6 günde değişti.</a:t>
            </a:r>
          </a:p>
          <a:p>
            <a:r>
              <a:rPr lang="tr-TR" sz="1500" dirty="0"/>
              <a:t>Savaş öncesi </a:t>
            </a:r>
            <a:r>
              <a:rPr lang="tr-TR" sz="1500" dirty="0" err="1"/>
              <a:t>İsraillierin</a:t>
            </a:r>
            <a:r>
              <a:rPr lang="tr-TR" sz="1500" dirty="0"/>
              <a:t> yaşadığı </a:t>
            </a:r>
          </a:p>
          <a:p>
            <a:pPr marL="0" indent="0">
              <a:buNone/>
            </a:pPr>
            <a:endParaRPr lang="tr-TR" sz="1350" dirty="0"/>
          </a:p>
        </p:txBody>
      </p:sp>
      <p:pic>
        <p:nvPicPr>
          <p:cNvPr id="6" name="Resim 5">
            <a:extLst>
              <a:ext uri="{FF2B5EF4-FFF2-40B4-BE49-F238E27FC236}">
                <a16:creationId xmlns:a16="http://schemas.microsoft.com/office/drawing/2014/main" id="{A744FEB6-5E93-43DE-A7EF-9641ABF9B566}"/>
              </a:ext>
            </a:extLst>
          </p:cNvPr>
          <p:cNvPicPr>
            <a:picLocks noChangeAspect="1"/>
          </p:cNvPicPr>
          <p:nvPr/>
        </p:nvPicPr>
        <p:blipFill rotWithShape="1">
          <a:blip r:embed="rId2"/>
          <a:srcRect t="10192" r="-2" b="3989"/>
          <a:stretch/>
        </p:blipFill>
        <p:spPr>
          <a:xfrm>
            <a:off x="4409137" y="857258"/>
            <a:ext cx="4734863" cy="514349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529945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0977688-E193-420A-A4FF-C35A67C812F7}"/>
              </a:ext>
            </a:extLst>
          </p:cNvPr>
          <p:cNvSpPr>
            <a:spLocks noGrp="1"/>
          </p:cNvSpPr>
          <p:nvPr>
            <p:ph idx="1"/>
          </p:nvPr>
        </p:nvSpPr>
        <p:spPr>
          <a:xfrm>
            <a:off x="1835697" y="1340768"/>
            <a:ext cx="6711798" cy="4040857"/>
          </a:xfrm>
        </p:spPr>
        <p:txBody>
          <a:bodyPr anchor="ctr">
            <a:normAutofit/>
          </a:bodyPr>
          <a:lstStyle/>
          <a:p>
            <a:pPr algn="just"/>
            <a:r>
              <a:rPr lang="tr-TR" sz="1650" dirty="0">
                <a:solidFill>
                  <a:srgbClr val="000000"/>
                </a:solidFill>
              </a:rPr>
              <a:t>1966’da Suriye’de </a:t>
            </a:r>
            <a:r>
              <a:rPr lang="tr-TR" sz="1650" dirty="0" err="1">
                <a:solidFill>
                  <a:srgbClr val="000000"/>
                </a:solidFill>
              </a:rPr>
              <a:t>Baas</a:t>
            </a:r>
            <a:r>
              <a:rPr lang="tr-TR" sz="1650" dirty="0">
                <a:solidFill>
                  <a:srgbClr val="000000"/>
                </a:solidFill>
              </a:rPr>
              <a:t> Partisi’nin iktidara gelmesinden sonra artan Suriye-İsrail gerginliği arttı. Suriye ile Mısır arasında karşılıklı savunma anlaşması imzalanması, Suriye ve Ürdün’den İsrail’e yönelik olarak sürdürülen Filistin gerilla faaliyetleri nedeniyle, İsrail’in kendisini kuzeyden ve güneyden iki düşman devlet arasında sıkışmış hissetmesine yol açtı.</a:t>
            </a:r>
          </a:p>
          <a:p>
            <a:pPr algn="just"/>
            <a:r>
              <a:rPr lang="tr-TR" sz="1650" dirty="0">
                <a:solidFill>
                  <a:srgbClr val="000000"/>
                </a:solidFill>
              </a:rPr>
              <a:t>İsrail’in 7 Nisan 1967’de sınırda, </a:t>
            </a:r>
            <a:r>
              <a:rPr lang="tr-TR" sz="1650" dirty="0" err="1">
                <a:solidFill>
                  <a:srgbClr val="000000"/>
                </a:solidFill>
              </a:rPr>
              <a:t>Golan</a:t>
            </a:r>
            <a:r>
              <a:rPr lang="tr-TR" sz="1650" dirty="0">
                <a:solidFill>
                  <a:srgbClr val="000000"/>
                </a:solidFill>
              </a:rPr>
              <a:t> </a:t>
            </a:r>
            <a:r>
              <a:rPr lang="tr-TR" sz="1650" dirty="0" err="1">
                <a:solidFill>
                  <a:srgbClr val="000000"/>
                </a:solidFill>
              </a:rPr>
              <a:t>Tepeleri'ne</a:t>
            </a:r>
            <a:r>
              <a:rPr lang="tr-TR" sz="1650" dirty="0">
                <a:solidFill>
                  <a:srgbClr val="000000"/>
                </a:solidFill>
              </a:rPr>
              <a:t> gerçekleştirilen önemsiz bir hava saldırısı olayı savaşı tekrar kızıştırdı. </a:t>
            </a:r>
          </a:p>
          <a:p>
            <a:pPr algn="just"/>
            <a:endParaRPr lang="tr-TR" sz="1650" dirty="0">
              <a:solidFill>
                <a:srgbClr val="000000"/>
              </a:solidFill>
            </a:endParaRPr>
          </a:p>
          <a:p>
            <a:pPr algn="just"/>
            <a:endParaRPr lang="tr-TR" sz="1650" dirty="0">
              <a:solidFill>
                <a:srgbClr val="000000"/>
              </a:solidFill>
            </a:endParaRPr>
          </a:p>
        </p:txBody>
      </p:sp>
    </p:spTree>
    <p:extLst>
      <p:ext uri="{BB962C8B-B14F-4D97-AF65-F5344CB8AC3E}">
        <p14:creationId xmlns:p14="http://schemas.microsoft.com/office/powerpoint/2010/main" val="949827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C5C3BF1-F7D3-4A83-88F7-89813EB5C49B}"/>
              </a:ext>
            </a:extLst>
          </p:cNvPr>
          <p:cNvSpPr>
            <a:spLocks noGrp="1"/>
          </p:cNvSpPr>
          <p:nvPr>
            <p:ph idx="1"/>
          </p:nvPr>
        </p:nvSpPr>
        <p:spPr>
          <a:xfrm>
            <a:off x="553171" y="1156189"/>
            <a:ext cx="2629121" cy="3267221"/>
          </a:xfrm>
        </p:spPr>
        <p:txBody>
          <a:bodyPr>
            <a:noAutofit/>
          </a:bodyPr>
          <a:lstStyle/>
          <a:p>
            <a:pPr algn="just"/>
            <a:r>
              <a:rPr lang="tr-TR" sz="1200" dirty="0"/>
              <a:t>Suriye sendromu;</a:t>
            </a:r>
          </a:p>
          <a:p>
            <a:pPr algn="just"/>
            <a:r>
              <a:rPr lang="tr-TR" sz="1200" dirty="0"/>
              <a:t>Bölgede en büyük gerginlik İsrail'in kuzeyde Suriye ile sınırındaydı. Bu sınırda sürekli toprak anlaşmazlığı ve Suriye'nin Şeria (Ürdün) nehrinin yatağını değiştirerek İsrail'in su şebekesine girmesini engelleme çabalarından dolayı sık sık çatışma yaşanıyordu. Suriye ayrıca İsrail'e akınlar düzenleyen Filistinli gerillaları barındırıyordu</a:t>
            </a:r>
          </a:p>
          <a:p>
            <a:pPr algn="just"/>
            <a:r>
              <a:rPr lang="tr-TR" sz="1200" dirty="0" err="1"/>
              <a:t>Golan'ı</a:t>
            </a:r>
            <a:r>
              <a:rPr lang="tr-TR" sz="1200" dirty="0"/>
              <a:t> stratejik kılan sebeplerin en başında kuşkusuz İsrail'in, tatlı su ihtiyacının 3'te birini buradan karşılıyor olması geliyor.</a:t>
            </a:r>
          </a:p>
          <a:p>
            <a:pPr algn="just"/>
            <a:r>
              <a:rPr lang="tr-TR" sz="1200" dirty="0"/>
              <a:t>Bölgenin en yüksek noktalarından biri olan </a:t>
            </a:r>
            <a:r>
              <a:rPr lang="tr-TR" sz="1200" dirty="0" err="1"/>
              <a:t>Golan</a:t>
            </a:r>
            <a:r>
              <a:rPr lang="tr-TR" sz="1200" dirty="0"/>
              <a:t> Tepeleri Şam'a 60, Tel Aviv’e 100 kilometre uzaklıktadır. Uluslararası hukuka göre Suriye toprağı kabul edilir ancak fiilen İsrail işgali altındadır</a:t>
            </a:r>
          </a:p>
          <a:p>
            <a:pPr algn="just"/>
            <a:r>
              <a:rPr lang="tr-TR" sz="1200" dirty="0"/>
              <a:t>Yahudilere ait kutsal metinlerde birçok kez </a:t>
            </a:r>
            <a:r>
              <a:rPr lang="tr-TR" sz="1200" dirty="0" err="1"/>
              <a:t>Golan</a:t>
            </a:r>
            <a:r>
              <a:rPr lang="tr-TR" sz="1200" dirty="0"/>
              <a:t> bölgesine atıfta bulunulması bölgeyi çoğu dindar Yahudi'nin gözünde kutsallaştırıyor.</a:t>
            </a:r>
          </a:p>
        </p:txBody>
      </p:sp>
      <p:pic>
        <p:nvPicPr>
          <p:cNvPr id="4" name="Resim 3">
            <a:extLst>
              <a:ext uri="{FF2B5EF4-FFF2-40B4-BE49-F238E27FC236}">
                <a16:creationId xmlns:a16="http://schemas.microsoft.com/office/drawing/2014/main" id="{096AFB86-A8C1-4BA5-8BE6-D13CF6A30FD1}"/>
              </a:ext>
            </a:extLst>
          </p:cNvPr>
          <p:cNvPicPr>
            <a:picLocks noChangeAspect="1"/>
          </p:cNvPicPr>
          <p:nvPr/>
        </p:nvPicPr>
        <p:blipFill rotWithShape="1">
          <a:blip r:embed="rId2"/>
          <a:srcRect l="25964" r="16502"/>
          <a:stretch/>
        </p:blipFill>
        <p:spPr>
          <a:xfrm>
            <a:off x="4502926" y="1462945"/>
            <a:ext cx="3617439" cy="3929676"/>
          </a:xfrm>
          <a:prstGeom prst="rect">
            <a:avLst/>
          </a:prstGeom>
          <a:effectLst/>
        </p:spPr>
      </p:pic>
    </p:spTree>
    <p:extLst>
      <p:ext uri="{BB962C8B-B14F-4D97-AF65-F5344CB8AC3E}">
        <p14:creationId xmlns:p14="http://schemas.microsoft.com/office/powerpoint/2010/main" val="404149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CB6F052-EFD7-4B83-9AF5-3200BD870FB2}"/>
              </a:ext>
            </a:extLst>
          </p:cNvPr>
          <p:cNvSpPr>
            <a:spLocks noGrp="1"/>
          </p:cNvSpPr>
          <p:nvPr>
            <p:ph idx="1"/>
          </p:nvPr>
        </p:nvSpPr>
        <p:spPr>
          <a:xfrm>
            <a:off x="1042959" y="332656"/>
            <a:ext cx="3419569" cy="6525344"/>
          </a:xfrm>
        </p:spPr>
        <p:txBody>
          <a:bodyPr anchor="ctr">
            <a:normAutofit/>
          </a:bodyPr>
          <a:lstStyle/>
          <a:p>
            <a:pPr marL="82296" indent="0" algn="just">
              <a:buNone/>
            </a:pPr>
            <a:r>
              <a:rPr lang="tr-TR" sz="1600" dirty="0"/>
              <a:t>5 Haziran’da Mısır'ın güçlü hava kuvvetleri, savaşın ilk günü saf dışı bırakıldı. İsrail uçakları, daha başlangıçta Mısır hava kuvvetlerini havalanamadan yerle bir etti.</a:t>
            </a:r>
          </a:p>
          <a:p>
            <a:pPr marL="82296" indent="0" algn="just">
              <a:buNone/>
            </a:pPr>
            <a:r>
              <a:rPr lang="tr-TR" sz="1600" dirty="0"/>
              <a:t>Hava üstünlüğü 10 Haziran’a kadar süren Kara savaşında İsrail’in, Mısır, Suriye ve Ürdün’ü rahatça yenmesine yol açmıştır. İsrail'in </a:t>
            </a:r>
            <a:r>
              <a:rPr lang="tr-TR" sz="1600" dirty="0" err="1"/>
              <a:t>Golan</a:t>
            </a:r>
            <a:r>
              <a:rPr lang="tr-TR" sz="1600" dirty="0"/>
              <a:t> tepelerinde elde ettiği nihai zaferin ertesinde ateşkes imzalandı. Bu şekilde, Sina, Gazze Şeridi, Batı Şeria, </a:t>
            </a:r>
            <a:r>
              <a:rPr lang="tr-TR" sz="1600" dirty="0" err="1"/>
              <a:t>Golan</a:t>
            </a:r>
            <a:r>
              <a:rPr lang="tr-TR" sz="1600" dirty="0"/>
              <a:t> Tepeleri ve Doğu Kudüs’ün kontrolünü ele geçiren İsrail, topraklarını üç katına çıkarmış, “güvenliği için çok önem verdiği stratejik derinliği de kazanmıştır.” Kudüs’ün tamamen İsrail hâkimiyetine girmesi sadece Arap ülkelerinde değil, tüm Müslüman dünyasında tepkiye yol açmıştır.</a:t>
            </a:r>
          </a:p>
        </p:txBody>
      </p:sp>
      <p:pic>
        <p:nvPicPr>
          <p:cNvPr id="4" name="Resim 3" descr="metin, harita içeren bir resim&#10;&#10;Açıklama otomatik olarak oluşturuldu">
            <a:extLst>
              <a:ext uri="{FF2B5EF4-FFF2-40B4-BE49-F238E27FC236}">
                <a16:creationId xmlns:a16="http://schemas.microsoft.com/office/drawing/2014/main" id="{689A7542-6CBE-4484-B68B-0D3506ECBCE9}"/>
              </a:ext>
            </a:extLst>
          </p:cNvPr>
          <p:cNvPicPr>
            <a:picLocks noChangeAspect="1"/>
          </p:cNvPicPr>
          <p:nvPr/>
        </p:nvPicPr>
        <p:blipFill rotWithShape="1">
          <a:blip r:embed="rId2"/>
          <a:srcRect t="3178" r="1" b="10791"/>
          <a:stretch/>
        </p:blipFill>
        <p:spPr>
          <a:xfrm>
            <a:off x="4860032" y="1268760"/>
            <a:ext cx="4069058" cy="3944472"/>
          </a:xfrm>
          <a:prstGeom prst="rect">
            <a:avLst/>
          </a:prstGeom>
        </p:spPr>
      </p:pic>
    </p:spTree>
    <p:extLst>
      <p:ext uri="{BB962C8B-B14F-4D97-AF65-F5344CB8AC3E}">
        <p14:creationId xmlns:p14="http://schemas.microsoft.com/office/powerpoint/2010/main" val="3540834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92A95D3-4354-44CA-AD9A-618C24F62ADB}"/>
              </a:ext>
            </a:extLst>
          </p:cNvPr>
          <p:cNvPicPr>
            <a:picLocks noChangeAspect="1"/>
          </p:cNvPicPr>
          <p:nvPr/>
        </p:nvPicPr>
        <p:blipFill>
          <a:blip r:embed="rId2"/>
          <a:stretch>
            <a:fillRect/>
          </a:stretch>
        </p:blipFill>
        <p:spPr>
          <a:xfrm>
            <a:off x="2205112" y="1339850"/>
            <a:ext cx="4821701" cy="4178300"/>
          </a:xfrm>
          <a:prstGeom prst="rect">
            <a:avLst/>
          </a:prstGeom>
        </p:spPr>
      </p:pic>
    </p:spTree>
    <p:extLst>
      <p:ext uri="{BB962C8B-B14F-4D97-AF65-F5344CB8AC3E}">
        <p14:creationId xmlns:p14="http://schemas.microsoft.com/office/powerpoint/2010/main" val="3811274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0B8199A-57AA-41EA-8FAC-F63118100466}"/>
              </a:ext>
            </a:extLst>
          </p:cNvPr>
          <p:cNvSpPr>
            <a:spLocks noGrp="1"/>
          </p:cNvSpPr>
          <p:nvPr>
            <p:ph idx="1"/>
          </p:nvPr>
        </p:nvSpPr>
        <p:spPr>
          <a:xfrm>
            <a:off x="960445" y="1775168"/>
            <a:ext cx="4286250" cy="3112476"/>
          </a:xfrm>
        </p:spPr>
        <p:txBody>
          <a:bodyPr>
            <a:normAutofit/>
          </a:bodyPr>
          <a:lstStyle/>
          <a:p>
            <a:pPr algn="just"/>
            <a:r>
              <a:rPr lang="tr-TR" sz="1800" dirty="0"/>
              <a:t>Savaşta 500 bin Filistinli daha mülteci haline geldi; Mısır, Lübnan, Ürdün ve Suriye'ye göç etti. </a:t>
            </a:r>
          </a:p>
          <a:p>
            <a:pPr algn="just"/>
            <a:r>
              <a:rPr lang="tr-TR" sz="1800" dirty="0"/>
              <a:t>İsrail bölgede gücünü ispatlarken bölgedeki günümüz Amerikan hegemonyası da şekillenmeye başladı.</a:t>
            </a:r>
          </a:p>
          <a:p>
            <a:pPr algn="just"/>
            <a:r>
              <a:rPr lang="tr-TR" sz="1800" dirty="0"/>
              <a:t>Bu savaştan sonra Arap politikası da tamamıyla değişti. Artık İsrail’i yok edemeyeceğini anlayan Arap ülkeleri </a:t>
            </a:r>
            <a:r>
              <a:rPr lang="tr-TR" sz="1800" dirty="0" err="1"/>
              <a:t>Pan</a:t>
            </a:r>
            <a:r>
              <a:rPr lang="tr-TR" sz="1800" dirty="0"/>
              <a:t> </a:t>
            </a:r>
            <a:r>
              <a:rPr lang="tr-TR" sz="1800" dirty="0" err="1"/>
              <a:t>Arabizmi</a:t>
            </a:r>
            <a:r>
              <a:rPr lang="tr-TR" sz="1800" dirty="0"/>
              <a:t> terk etti. </a:t>
            </a:r>
          </a:p>
          <a:p>
            <a:pPr algn="just"/>
            <a:endParaRPr lang="tr-TR" sz="1800" dirty="0"/>
          </a:p>
        </p:txBody>
      </p:sp>
      <p:pic>
        <p:nvPicPr>
          <p:cNvPr id="4" name="Resim 3" descr="metin, harita içeren bir resim&#10;&#10;Açıklama otomatik olarak oluşturuldu">
            <a:extLst>
              <a:ext uri="{FF2B5EF4-FFF2-40B4-BE49-F238E27FC236}">
                <a16:creationId xmlns:a16="http://schemas.microsoft.com/office/drawing/2014/main" id="{4576D0C8-1C73-4960-8028-E9B44300FFE3}"/>
              </a:ext>
            </a:extLst>
          </p:cNvPr>
          <p:cNvPicPr>
            <a:picLocks noChangeAspect="1"/>
          </p:cNvPicPr>
          <p:nvPr/>
        </p:nvPicPr>
        <p:blipFill rotWithShape="1">
          <a:blip r:embed="rId2"/>
          <a:srcRect r="698" b="2"/>
          <a:stretch/>
        </p:blipFill>
        <p:spPr>
          <a:xfrm>
            <a:off x="5665358" y="1525905"/>
            <a:ext cx="2700455" cy="3803333"/>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1328780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F628FF-1F38-4B3B-97B1-C3FBBE5E584F}"/>
              </a:ext>
            </a:extLst>
          </p:cNvPr>
          <p:cNvSpPr>
            <a:spLocks noGrp="1"/>
          </p:cNvSpPr>
          <p:nvPr>
            <p:ph type="title"/>
          </p:nvPr>
        </p:nvSpPr>
        <p:spPr>
          <a:xfrm>
            <a:off x="1043608" y="188640"/>
            <a:ext cx="4921918" cy="846051"/>
          </a:xfrm>
        </p:spPr>
        <p:txBody>
          <a:bodyPr anchor="ctr">
            <a:normAutofit/>
          </a:bodyPr>
          <a:lstStyle/>
          <a:p>
            <a:r>
              <a:rPr lang="tr-TR" sz="2775" b="1" dirty="0"/>
              <a:t>1973 Yom </a:t>
            </a:r>
            <a:r>
              <a:rPr lang="tr-TR" sz="2775" b="1" dirty="0" err="1"/>
              <a:t>Kippur</a:t>
            </a:r>
            <a:r>
              <a:rPr lang="tr-TR" sz="2775" b="1" dirty="0"/>
              <a:t> Savaşı</a:t>
            </a:r>
          </a:p>
        </p:txBody>
      </p:sp>
      <p:sp>
        <p:nvSpPr>
          <p:cNvPr id="3" name="İçerik Yer Tutucusu 2">
            <a:extLst>
              <a:ext uri="{FF2B5EF4-FFF2-40B4-BE49-F238E27FC236}">
                <a16:creationId xmlns:a16="http://schemas.microsoft.com/office/drawing/2014/main" id="{90322A6D-C092-4CF0-B4EA-3F3697F873D5}"/>
              </a:ext>
            </a:extLst>
          </p:cNvPr>
          <p:cNvSpPr>
            <a:spLocks noGrp="1"/>
          </p:cNvSpPr>
          <p:nvPr>
            <p:ph idx="1"/>
          </p:nvPr>
        </p:nvSpPr>
        <p:spPr>
          <a:xfrm>
            <a:off x="1043608" y="1196753"/>
            <a:ext cx="4464496" cy="4803998"/>
          </a:xfrm>
        </p:spPr>
        <p:txBody>
          <a:bodyPr anchor="ctr">
            <a:noAutofit/>
          </a:bodyPr>
          <a:lstStyle/>
          <a:p>
            <a:pPr marL="82296" indent="0">
              <a:buNone/>
            </a:pPr>
            <a:r>
              <a:rPr lang="tr-TR" sz="1600" dirty="0"/>
              <a:t>Yom </a:t>
            </a:r>
            <a:r>
              <a:rPr lang="tr-TR" sz="1600" dirty="0" err="1"/>
              <a:t>Kippur</a:t>
            </a:r>
            <a:r>
              <a:rPr lang="tr-TR" sz="1600" dirty="0"/>
              <a:t>, yani "Kefaret Günü", Yahudilerin en önemli dini bayramı. 1967'deki savaşta kaybettikleri toprakları diplomatik yollardan geri alamayan Mısır ve Suriye, 1973'teki Yom </a:t>
            </a:r>
            <a:r>
              <a:rPr lang="tr-TR" sz="1600" dirty="0" err="1"/>
              <a:t>Kippur</a:t>
            </a:r>
            <a:r>
              <a:rPr lang="tr-TR" sz="1600" dirty="0"/>
              <a:t> bayramı sırasında İsrail'e karşı taarruza girişti. Bu çarpışmalar, Ramazan Savaşı diye de anılır.</a:t>
            </a:r>
          </a:p>
          <a:p>
            <a:pPr marL="82296" indent="0">
              <a:buNone/>
            </a:pPr>
            <a:r>
              <a:rPr lang="tr-TR" sz="1600" dirty="0"/>
              <a:t>Başlangıçta Mısır ve Suriye, Sina ve </a:t>
            </a:r>
            <a:r>
              <a:rPr lang="tr-TR" sz="1600" dirty="0" err="1"/>
              <a:t>Golan</a:t>
            </a:r>
            <a:r>
              <a:rPr lang="tr-TR" sz="1600" dirty="0"/>
              <a:t> </a:t>
            </a:r>
            <a:r>
              <a:rPr lang="tr-TR" sz="1600" dirty="0" err="1"/>
              <a:t>Tepeleri'nde</a:t>
            </a:r>
            <a:r>
              <a:rPr lang="tr-TR" sz="1600" dirty="0"/>
              <a:t> ilerleme kaydettiler. Üç hafta süren çarpışmalar sonunda bu durum değişti. İsrail neticede bazı yerlerde 1967'deki ateşkes hattının da ötesine geçti.</a:t>
            </a:r>
          </a:p>
          <a:p>
            <a:pPr marL="82296" indent="0">
              <a:buNone/>
            </a:pPr>
            <a:r>
              <a:rPr lang="tr-TR" sz="1600" dirty="0"/>
              <a:t>İsrail güçleri </a:t>
            </a:r>
            <a:r>
              <a:rPr lang="tr-TR" sz="1600" dirty="0" err="1"/>
              <a:t>Golan</a:t>
            </a:r>
            <a:r>
              <a:rPr lang="tr-TR" sz="1600" dirty="0"/>
              <a:t> </a:t>
            </a:r>
            <a:r>
              <a:rPr lang="tr-TR" sz="1600" dirty="0" err="1"/>
              <a:t>Tepeleri'ni</a:t>
            </a:r>
            <a:r>
              <a:rPr lang="tr-TR" sz="1600" dirty="0"/>
              <a:t> aşarak Suriye içinde ilerlemeye başladı. Gerçi sonradan bu toprakları bıraktılar. Mısır'da da, İsrail güçleri toprak kazandılar, Süveyş Kanalı'nın batı yakasına geçtiler.</a:t>
            </a:r>
          </a:p>
          <a:p>
            <a:pPr marL="82296" indent="0">
              <a:buNone/>
            </a:pPr>
            <a:r>
              <a:rPr lang="tr-TR" sz="1600" dirty="0"/>
              <a:t>ABD, Sovyetler Birliği ve BM, diplomatik müdahalelerle ateşkes anlaşmasına varılmasını sağladı.</a:t>
            </a:r>
          </a:p>
          <a:p>
            <a:pPr marL="0" indent="0">
              <a:buNone/>
            </a:pPr>
            <a:endParaRPr lang="tr-TR" sz="1600" dirty="0"/>
          </a:p>
        </p:txBody>
      </p:sp>
      <p:pic>
        <p:nvPicPr>
          <p:cNvPr id="4" name="Resim 3">
            <a:extLst>
              <a:ext uri="{FF2B5EF4-FFF2-40B4-BE49-F238E27FC236}">
                <a16:creationId xmlns:a16="http://schemas.microsoft.com/office/drawing/2014/main" id="{521017C2-0531-4ABE-B359-0A14A12BD8B1}"/>
              </a:ext>
            </a:extLst>
          </p:cNvPr>
          <p:cNvPicPr>
            <a:picLocks noChangeAspect="1"/>
          </p:cNvPicPr>
          <p:nvPr/>
        </p:nvPicPr>
        <p:blipFill rotWithShape="1">
          <a:blip r:embed="rId2"/>
          <a:srcRect l="23442" r="15179" b="1"/>
          <a:stretch/>
        </p:blipFill>
        <p:spPr>
          <a:xfrm>
            <a:off x="5724128" y="1556792"/>
            <a:ext cx="3188310" cy="3473744"/>
          </a:xfrm>
          <a:prstGeom prst="rect">
            <a:avLst/>
          </a:prstGeom>
        </p:spPr>
      </p:pic>
    </p:spTree>
    <p:extLst>
      <p:ext uri="{BB962C8B-B14F-4D97-AF65-F5344CB8AC3E}">
        <p14:creationId xmlns:p14="http://schemas.microsoft.com/office/powerpoint/2010/main" val="4175874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7E8A6BA-E14F-44FA-9F36-0323416B7288}"/>
              </a:ext>
            </a:extLst>
          </p:cNvPr>
          <p:cNvPicPr>
            <a:picLocks noChangeAspect="1"/>
          </p:cNvPicPr>
          <p:nvPr/>
        </p:nvPicPr>
        <p:blipFill rotWithShape="1">
          <a:blip r:embed="rId2"/>
          <a:srcRect l="22448" r="15624"/>
          <a:stretch/>
        </p:blipFill>
        <p:spPr>
          <a:xfrm>
            <a:off x="971600" y="1272318"/>
            <a:ext cx="4575487" cy="4155919"/>
          </a:xfrm>
          <a:prstGeom prst="rect">
            <a:avLst/>
          </a:prstGeom>
          <a:effectLst/>
        </p:spPr>
      </p:pic>
      <p:sp>
        <p:nvSpPr>
          <p:cNvPr id="3" name="İçerik Yer Tutucusu 2">
            <a:extLst>
              <a:ext uri="{FF2B5EF4-FFF2-40B4-BE49-F238E27FC236}">
                <a16:creationId xmlns:a16="http://schemas.microsoft.com/office/drawing/2014/main" id="{B993B20B-DDBE-4232-BB8A-1136DCCB0EEF}"/>
              </a:ext>
            </a:extLst>
          </p:cNvPr>
          <p:cNvSpPr>
            <a:spLocks noGrp="1"/>
          </p:cNvSpPr>
          <p:nvPr>
            <p:ph idx="1"/>
          </p:nvPr>
        </p:nvSpPr>
        <p:spPr>
          <a:xfrm>
            <a:off x="5662763" y="764704"/>
            <a:ext cx="3157710" cy="5832647"/>
          </a:xfrm>
        </p:spPr>
        <p:txBody>
          <a:bodyPr>
            <a:normAutofit fontScale="92500" lnSpcReduction="10000"/>
          </a:bodyPr>
          <a:lstStyle/>
          <a:p>
            <a:pPr marL="82296" indent="0" algn="just">
              <a:buNone/>
            </a:pPr>
            <a:r>
              <a:rPr lang="tr-TR" sz="1900" dirty="0"/>
              <a:t>Mısır ve Suriye, toplam 8 bin 500 asker kaybetti. İsrail'in can kaybı ise 6 bindi.</a:t>
            </a:r>
          </a:p>
          <a:p>
            <a:pPr marL="82296" indent="0" algn="just">
              <a:buNone/>
            </a:pPr>
            <a:r>
              <a:rPr lang="tr-TR" sz="1900" dirty="0"/>
              <a:t>Savaş sonunda İsrail, askeri, diplomatik ve ekonomik destek açılarından ABD'ye daha da bağımlı hale geldi. Savaşın hemen ardından Suudi Arabistan, İsrail'i destekleyen ülkelere petrol ambargosu başlattı. Petrol fiyatları bütün dünyada hızla yükselirken küresel nitelikte bir ekonomik kriz baş gösterdi ve ambargo Mart 1974'e kadar sürdü.</a:t>
            </a:r>
          </a:p>
          <a:p>
            <a:pPr marL="82296" indent="0" algn="just">
              <a:buNone/>
            </a:pPr>
            <a:r>
              <a:rPr lang="tr-TR" sz="1900" dirty="0"/>
              <a:t>Ekim 1973'te, BM Güvenlik Konseyi, 338 sayılı kararı aldı. Bunda, taraflardan, bir an önce çarpışmaları durdurmaları ve müzakerelere başlamaları isteniyordu.</a:t>
            </a:r>
          </a:p>
          <a:p>
            <a:endParaRPr lang="tr-TR" sz="1050" dirty="0"/>
          </a:p>
        </p:txBody>
      </p:sp>
    </p:spTree>
    <p:extLst>
      <p:ext uri="{BB962C8B-B14F-4D97-AF65-F5344CB8AC3E}">
        <p14:creationId xmlns:p14="http://schemas.microsoft.com/office/powerpoint/2010/main" val="248279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75D391-2B75-4150-AB90-A3DEC1648DDD}"/>
              </a:ext>
            </a:extLst>
          </p:cNvPr>
          <p:cNvSpPr>
            <a:spLocks noGrp="1"/>
          </p:cNvSpPr>
          <p:nvPr>
            <p:ph type="title"/>
          </p:nvPr>
        </p:nvSpPr>
        <p:spPr>
          <a:xfrm>
            <a:off x="874159" y="260648"/>
            <a:ext cx="5930089" cy="1010020"/>
          </a:xfrm>
        </p:spPr>
        <p:txBody>
          <a:bodyPr>
            <a:normAutofit/>
          </a:bodyPr>
          <a:lstStyle/>
          <a:p>
            <a:r>
              <a:rPr lang="tr-TR" sz="3000" b="1" dirty="0"/>
              <a:t>1978 </a:t>
            </a:r>
            <a:r>
              <a:rPr lang="tr-TR" sz="3000" b="1" dirty="0" err="1"/>
              <a:t>Camp</a:t>
            </a:r>
            <a:r>
              <a:rPr lang="tr-TR" sz="3000" b="1" dirty="0"/>
              <a:t> David Anlaşması</a:t>
            </a:r>
          </a:p>
        </p:txBody>
      </p:sp>
      <p:sp>
        <p:nvSpPr>
          <p:cNvPr id="3" name="İçerik Yer Tutucusu 2">
            <a:extLst>
              <a:ext uri="{FF2B5EF4-FFF2-40B4-BE49-F238E27FC236}">
                <a16:creationId xmlns:a16="http://schemas.microsoft.com/office/drawing/2014/main" id="{960D925C-0C5C-4EE9-87F9-1801C07CB73C}"/>
              </a:ext>
            </a:extLst>
          </p:cNvPr>
          <p:cNvSpPr>
            <a:spLocks noGrp="1"/>
          </p:cNvSpPr>
          <p:nvPr>
            <p:ph idx="1"/>
          </p:nvPr>
        </p:nvSpPr>
        <p:spPr>
          <a:xfrm>
            <a:off x="874159" y="908720"/>
            <a:ext cx="3659234" cy="2733813"/>
          </a:xfrm>
        </p:spPr>
        <p:txBody>
          <a:bodyPr>
            <a:noAutofit/>
          </a:bodyPr>
          <a:lstStyle/>
          <a:p>
            <a:r>
              <a:rPr lang="tr-TR" sz="1800" dirty="0"/>
              <a:t>Mısır ve İsrail, 1978'de </a:t>
            </a:r>
            <a:r>
              <a:rPr lang="tr-TR" sz="1800" dirty="0" err="1"/>
              <a:t>Camp</a:t>
            </a:r>
            <a:r>
              <a:rPr lang="tr-TR" sz="1800" dirty="0"/>
              <a:t> David anlaşmalarını imzaladı. Metinde Orta Doğu'da barışın çerçevesi çiziliyordu ve buna Filistinlilere sınırlı özerklik verilmesi de dahildi. İkili barış anlaşmasını da Sedat ile </a:t>
            </a:r>
            <a:r>
              <a:rPr lang="tr-TR" sz="1800" dirty="0" err="1"/>
              <a:t>Begin</a:t>
            </a:r>
            <a:r>
              <a:rPr lang="tr-TR" sz="1800" dirty="0"/>
              <a:t> Mart 1979'da imzaladılar.</a:t>
            </a:r>
          </a:p>
          <a:p>
            <a:r>
              <a:rPr lang="tr-TR" sz="1800" dirty="0"/>
              <a:t>Anlaşmayla;</a:t>
            </a:r>
          </a:p>
          <a:p>
            <a:r>
              <a:rPr lang="tr-TR" sz="1800" dirty="0"/>
              <a:t>İlk kez bir Arap ülkesi İsrail’i tanıyordu.</a:t>
            </a:r>
          </a:p>
          <a:p>
            <a:r>
              <a:rPr lang="tr-TR" sz="1800" dirty="0"/>
              <a:t>Sina yarımadası Mısır'a geri verildi.</a:t>
            </a:r>
          </a:p>
          <a:p>
            <a:r>
              <a:rPr lang="tr-TR" sz="1800" dirty="0"/>
              <a:t>İsrail'le kendi başına pazarlığa giriştiği için Mısır, Arap devletleri tarafından boykota uğradı.</a:t>
            </a:r>
          </a:p>
          <a:p>
            <a:r>
              <a:rPr lang="tr-TR" sz="1800" dirty="0"/>
              <a:t>Enver Sedat 1981'de kendi ordusundaki İslamcı unsurlar tarafından öldürüldü. </a:t>
            </a:r>
          </a:p>
          <a:p>
            <a:endParaRPr lang="tr-TR" sz="1800" dirty="0"/>
          </a:p>
        </p:txBody>
      </p:sp>
      <p:pic>
        <p:nvPicPr>
          <p:cNvPr id="4" name="Resim 3">
            <a:extLst>
              <a:ext uri="{FF2B5EF4-FFF2-40B4-BE49-F238E27FC236}">
                <a16:creationId xmlns:a16="http://schemas.microsoft.com/office/drawing/2014/main" id="{3A7492A8-5255-44BF-86B1-816CA593EBBE}"/>
              </a:ext>
            </a:extLst>
          </p:cNvPr>
          <p:cNvPicPr>
            <a:picLocks noChangeAspect="1"/>
          </p:cNvPicPr>
          <p:nvPr/>
        </p:nvPicPr>
        <p:blipFill rotWithShape="1">
          <a:blip r:embed="rId2"/>
          <a:srcRect r="11587" b="1"/>
          <a:stretch/>
        </p:blipFill>
        <p:spPr>
          <a:xfrm>
            <a:off x="4914247" y="1525905"/>
            <a:ext cx="4229753" cy="3803333"/>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1799173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7975CD-F932-4C09-B536-9D8FF2505ED8}"/>
              </a:ext>
            </a:extLst>
          </p:cNvPr>
          <p:cNvSpPr>
            <a:spLocks noGrp="1"/>
          </p:cNvSpPr>
          <p:nvPr>
            <p:ph type="title"/>
          </p:nvPr>
        </p:nvSpPr>
        <p:spPr>
          <a:xfrm>
            <a:off x="929015" y="188640"/>
            <a:ext cx="5168390" cy="851803"/>
          </a:xfrm>
        </p:spPr>
        <p:txBody>
          <a:bodyPr>
            <a:normAutofit/>
          </a:bodyPr>
          <a:lstStyle/>
          <a:p>
            <a:r>
              <a:rPr lang="tr-TR" sz="2700" b="1" dirty="0"/>
              <a:t>Birinci İntifada</a:t>
            </a:r>
          </a:p>
        </p:txBody>
      </p:sp>
      <p:sp>
        <p:nvSpPr>
          <p:cNvPr id="3" name="İçerik Yer Tutucusu 2">
            <a:extLst>
              <a:ext uri="{FF2B5EF4-FFF2-40B4-BE49-F238E27FC236}">
                <a16:creationId xmlns:a16="http://schemas.microsoft.com/office/drawing/2014/main" id="{BE685FA8-BB36-493C-8EAC-4FE5FEBE1C11}"/>
              </a:ext>
            </a:extLst>
          </p:cNvPr>
          <p:cNvSpPr>
            <a:spLocks noGrp="1"/>
          </p:cNvSpPr>
          <p:nvPr>
            <p:ph idx="1"/>
          </p:nvPr>
        </p:nvSpPr>
        <p:spPr>
          <a:xfrm>
            <a:off x="1187623" y="1124744"/>
            <a:ext cx="4463367" cy="4365229"/>
          </a:xfrm>
        </p:spPr>
        <p:txBody>
          <a:bodyPr>
            <a:normAutofit/>
          </a:bodyPr>
          <a:lstStyle/>
          <a:p>
            <a:pPr marL="82296" indent="0" algn="just">
              <a:buNone/>
            </a:pPr>
            <a:r>
              <a:rPr lang="tr-TR" sz="1500" b="1" dirty="0"/>
              <a:t>1987-93 İntifada: </a:t>
            </a:r>
            <a:r>
              <a:rPr lang="tr-TR" sz="1500" dirty="0"/>
              <a:t>Lübnan’a dönük İsrail işgaline karşı intifada, yani kitlesel ayaklanma Gazze Şeridi'nde başladı; kısa sürede Batı Şeria'ya yayıldı.</a:t>
            </a:r>
          </a:p>
          <a:p>
            <a:pPr marL="82296" indent="0" algn="just">
              <a:buNone/>
            </a:pPr>
            <a:r>
              <a:rPr lang="tr-TR" sz="1500" dirty="0"/>
              <a:t>Protestolar, sivil itaatsizlik şekline büründü. Genel grevler düzenlendi, İsrail ürünleri boykot edildi, duvarlara yazılar yazıldı ve yollarda barikatlar kuruldu. Ama uluslararası ilgi toplayan protesto şekli, ağır silahlarla donanmış İsrail askerlerine taş atan Filistinlilerdi.</a:t>
            </a:r>
          </a:p>
          <a:p>
            <a:pPr marL="82296" indent="0" algn="just">
              <a:buNone/>
            </a:pPr>
            <a:r>
              <a:rPr lang="tr-TR" sz="1500" dirty="0"/>
              <a:t>İsrail ordusu karşılık verdi; çok sayıda Filistinli sivil yaşamını yitirdi. 1993'e kadar süren protestolarda toplam can kaybı bini aştı. </a:t>
            </a:r>
          </a:p>
          <a:p>
            <a:endParaRPr lang="tr-TR" sz="1500" dirty="0"/>
          </a:p>
        </p:txBody>
      </p:sp>
      <p:pic>
        <p:nvPicPr>
          <p:cNvPr id="5" name="Resim 4" descr="açık hava, uçma, uçak, hava içeren bir resim&#10;&#10;Açıklama otomatik olarak oluşturuldu">
            <a:extLst>
              <a:ext uri="{FF2B5EF4-FFF2-40B4-BE49-F238E27FC236}">
                <a16:creationId xmlns:a16="http://schemas.microsoft.com/office/drawing/2014/main" id="{DF8A4802-A69B-48DF-850A-9B351A519DE3}"/>
              </a:ext>
            </a:extLst>
          </p:cNvPr>
          <p:cNvPicPr>
            <a:picLocks noChangeAspect="1"/>
          </p:cNvPicPr>
          <p:nvPr/>
        </p:nvPicPr>
        <p:blipFill rotWithShape="1">
          <a:blip r:embed="rId2">
            <a:extLst>
              <a:ext uri="{28A0092B-C50C-407E-A947-70E740481C1C}">
                <a14:useLocalDpi xmlns:a14="http://schemas.microsoft.com/office/drawing/2010/main" val="0"/>
              </a:ext>
            </a:extLst>
          </a:blip>
          <a:srcRect l="10593"/>
          <a:stretch/>
        </p:blipFill>
        <p:spPr>
          <a:xfrm>
            <a:off x="6097405" y="857257"/>
            <a:ext cx="3046596" cy="5143493"/>
          </a:xfrm>
          <a:prstGeom prst="rect">
            <a:avLst/>
          </a:prstGeom>
        </p:spPr>
      </p:pic>
    </p:spTree>
    <p:extLst>
      <p:ext uri="{BB962C8B-B14F-4D97-AF65-F5344CB8AC3E}">
        <p14:creationId xmlns:p14="http://schemas.microsoft.com/office/powerpoint/2010/main" val="2769369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BC97B8D0-F50C-4596-8A5E-C0D9D47247B6}"/>
              </a:ext>
            </a:extLst>
          </p:cNvPr>
          <p:cNvPicPr>
            <a:picLocks noGrp="1" noChangeAspect="1"/>
          </p:cNvPicPr>
          <p:nvPr>
            <p:ph idx="1"/>
          </p:nvPr>
        </p:nvPicPr>
        <p:blipFill rotWithShape="1">
          <a:blip r:embed="rId2"/>
          <a:srcRect b="33824"/>
          <a:stretch/>
        </p:blipFill>
        <p:spPr>
          <a:xfrm>
            <a:off x="1691680" y="1268760"/>
            <a:ext cx="6876241" cy="3867886"/>
          </a:xfrm>
          <a:prstGeom prst="rect">
            <a:avLst/>
          </a:prstGeom>
        </p:spPr>
      </p:pic>
    </p:spTree>
    <p:extLst>
      <p:ext uri="{BB962C8B-B14F-4D97-AF65-F5344CB8AC3E}">
        <p14:creationId xmlns:p14="http://schemas.microsoft.com/office/powerpoint/2010/main" val="3263310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85BC4B-80C2-49EB-B12D-F830646DDCA8}"/>
              </a:ext>
            </a:extLst>
          </p:cNvPr>
          <p:cNvSpPr>
            <a:spLocks noGrp="1"/>
          </p:cNvSpPr>
          <p:nvPr>
            <p:ph type="title"/>
          </p:nvPr>
        </p:nvSpPr>
        <p:spPr>
          <a:xfrm>
            <a:off x="827584" y="332656"/>
            <a:ext cx="5040560" cy="846051"/>
          </a:xfrm>
        </p:spPr>
        <p:txBody>
          <a:bodyPr anchor="ctr">
            <a:normAutofit fontScale="90000"/>
          </a:bodyPr>
          <a:lstStyle/>
          <a:p>
            <a:r>
              <a:rPr lang="tr-TR" sz="2550" b="1" dirty="0"/>
              <a:t>1993 - Oslo Barış Süreci</a:t>
            </a:r>
            <a:r>
              <a:rPr lang="tr-TR" sz="2550" dirty="0"/>
              <a:t/>
            </a:r>
            <a:br>
              <a:rPr lang="tr-TR" sz="2550" dirty="0"/>
            </a:br>
            <a:endParaRPr lang="tr-TR" sz="2550" dirty="0"/>
          </a:p>
        </p:txBody>
      </p:sp>
      <p:sp>
        <p:nvSpPr>
          <p:cNvPr id="3" name="İçerik Yer Tutucusu 2">
            <a:extLst>
              <a:ext uri="{FF2B5EF4-FFF2-40B4-BE49-F238E27FC236}">
                <a16:creationId xmlns:a16="http://schemas.microsoft.com/office/drawing/2014/main" id="{9D0A85E0-9305-4030-A61A-132CD073D5C2}"/>
              </a:ext>
            </a:extLst>
          </p:cNvPr>
          <p:cNvSpPr>
            <a:spLocks noGrp="1"/>
          </p:cNvSpPr>
          <p:nvPr>
            <p:ph idx="1"/>
          </p:nvPr>
        </p:nvSpPr>
        <p:spPr>
          <a:xfrm>
            <a:off x="1259632" y="836713"/>
            <a:ext cx="3024336" cy="5163562"/>
          </a:xfrm>
        </p:spPr>
        <p:txBody>
          <a:bodyPr anchor="ctr">
            <a:normAutofit/>
          </a:bodyPr>
          <a:lstStyle/>
          <a:p>
            <a:pPr marL="82296" indent="0" algn="just">
              <a:buNone/>
            </a:pPr>
            <a:r>
              <a:rPr lang="tr-TR" sz="1350" dirty="0" smtClean="0"/>
              <a:t>Haziran </a:t>
            </a:r>
            <a:r>
              <a:rPr lang="tr-TR" sz="1350" dirty="0"/>
              <a:t>1992'de İsrail'de sol kanadın, yani İşçi Partisi'nin iktidara gelmesi çok kuvvetli bir barış sürecini başlattı.</a:t>
            </a:r>
          </a:p>
          <a:p>
            <a:pPr marL="82296" indent="0" algn="just">
              <a:buNone/>
            </a:pPr>
            <a:r>
              <a:rPr lang="tr-TR" sz="1350" dirty="0"/>
              <a:t>Sertlik yanlısı olarak gösterilen Başbakan </a:t>
            </a:r>
            <a:r>
              <a:rPr lang="tr-TR" sz="1350" dirty="0" err="1"/>
              <a:t>Yitzak</a:t>
            </a:r>
            <a:r>
              <a:rPr lang="tr-TR" sz="1350" dirty="0"/>
              <a:t> Rabin ile "güvercin" olarak gösterilen </a:t>
            </a:r>
            <a:r>
              <a:rPr lang="tr-TR" sz="1350" dirty="0" err="1"/>
              <a:t>Şimon</a:t>
            </a:r>
            <a:r>
              <a:rPr lang="tr-TR" sz="1350" dirty="0"/>
              <a:t> </a:t>
            </a:r>
            <a:r>
              <a:rPr lang="tr-TR" sz="1350" dirty="0" err="1"/>
              <a:t>Peres</a:t>
            </a:r>
            <a:r>
              <a:rPr lang="tr-TR" sz="1350" dirty="0"/>
              <a:t> ve </a:t>
            </a:r>
            <a:r>
              <a:rPr lang="tr-TR" sz="1350" dirty="0" err="1"/>
              <a:t>Yosi</a:t>
            </a:r>
            <a:r>
              <a:rPr lang="tr-TR" sz="1350" dirty="0"/>
              <a:t> </a:t>
            </a:r>
            <a:r>
              <a:rPr lang="tr-TR" sz="1350" dirty="0" err="1"/>
              <a:t>Beilin</a:t>
            </a:r>
            <a:r>
              <a:rPr lang="tr-TR" sz="1350" dirty="0"/>
              <a:t>, Filistinlilerle barışı konuşacak çok uygun bir ekibi oluşturuyordu. Körfez Savaşı'ndan sonra konumu zayıflayan FKÖ bu barış pazarlığından sonuç almayı umuyordu.</a:t>
            </a:r>
          </a:p>
          <a:p>
            <a:pPr marL="82296" indent="0" algn="just">
              <a:buNone/>
            </a:pPr>
            <a:r>
              <a:rPr lang="tr-TR" sz="1350" dirty="0"/>
              <a:t>Norveç'in </a:t>
            </a:r>
            <a:r>
              <a:rPr lang="tr-TR" sz="1350" dirty="0" err="1"/>
              <a:t>Sarpsborg</a:t>
            </a:r>
            <a:r>
              <a:rPr lang="tr-TR" sz="1350" dirty="0"/>
              <a:t> kasabasında görülmemiş ilerleme kaydedildi. Filistinliler işgal topraklarından aşamalı çekilmeye başlaması karşılığında İsrail devletini tanımayı kabul ediyordu.</a:t>
            </a:r>
          </a:p>
          <a:p>
            <a:pPr marL="82296" indent="0" algn="just">
              <a:buNone/>
            </a:pPr>
            <a:r>
              <a:rPr lang="tr-TR" sz="1350" dirty="0"/>
              <a:t>Görüşmeler İlkeler Deklarasyonu'nu getirdi. </a:t>
            </a:r>
          </a:p>
          <a:p>
            <a:endParaRPr lang="tr-TR" sz="1200" dirty="0"/>
          </a:p>
        </p:txBody>
      </p:sp>
      <p:pic>
        <p:nvPicPr>
          <p:cNvPr id="5" name="Resim 4" descr="kişi, bina, açık hava, adam içeren bir resim&#10;&#10;Açıklama otomatik olarak oluşturuldu">
            <a:extLst>
              <a:ext uri="{FF2B5EF4-FFF2-40B4-BE49-F238E27FC236}">
                <a16:creationId xmlns:a16="http://schemas.microsoft.com/office/drawing/2014/main" id="{92FDCB20-FFCC-4D11-B7DB-86CC8BF1848F}"/>
              </a:ext>
            </a:extLst>
          </p:cNvPr>
          <p:cNvPicPr>
            <a:picLocks noChangeAspect="1"/>
          </p:cNvPicPr>
          <p:nvPr/>
        </p:nvPicPr>
        <p:blipFill rotWithShape="1">
          <a:blip r:embed="rId2"/>
          <a:srcRect l="25336" r="23084" b="-2"/>
          <a:stretch/>
        </p:blipFill>
        <p:spPr>
          <a:xfrm>
            <a:off x="4483341" y="1456764"/>
            <a:ext cx="4069058" cy="3944472"/>
          </a:xfrm>
          <a:prstGeom prst="rect">
            <a:avLst/>
          </a:prstGeom>
        </p:spPr>
      </p:pic>
    </p:spTree>
    <p:extLst>
      <p:ext uri="{BB962C8B-B14F-4D97-AF65-F5344CB8AC3E}">
        <p14:creationId xmlns:p14="http://schemas.microsoft.com/office/powerpoint/2010/main" val="3852659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FAF22C-1A0A-416B-AE56-FE100B792ED9}"/>
              </a:ext>
            </a:extLst>
          </p:cNvPr>
          <p:cNvSpPr>
            <a:spLocks noGrp="1"/>
          </p:cNvSpPr>
          <p:nvPr>
            <p:ph type="title"/>
          </p:nvPr>
        </p:nvSpPr>
        <p:spPr>
          <a:xfrm>
            <a:off x="1115616" y="188640"/>
            <a:ext cx="3420438" cy="846051"/>
          </a:xfrm>
        </p:spPr>
        <p:txBody>
          <a:bodyPr anchor="ctr">
            <a:normAutofit fontScale="90000"/>
          </a:bodyPr>
          <a:lstStyle/>
          <a:p>
            <a:r>
              <a:rPr lang="tr-TR" sz="3000" b="1" dirty="0"/>
              <a:t>2000 - İkinci intifada</a:t>
            </a:r>
          </a:p>
        </p:txBody>
      </p:sp>
      <p:sp>
        <p:nvSpPr>
          <p:cNvPr id="3" name="İçerik Yer Tutucusu 2">
            <a:extLst>
              <a:ext uri="{FF2B5EF4-FFF2-40B4-BE49-F238E27FC236}">
                <a16:creationId xmlns:a16="http://schemas.microsoft.com/office/drawing/2014/main" id="{56939F63-CFEB-4866-80BC-6B1419693A39}"/>
              </a:ext>
            </a:extLst>
          </p:cNvPr>
          <p:cNvSpPr>
            <a:spLocks noGrp="1"/>
          </p:cNvSpPr>
          <p:nvPr>
            <p:ph idx="1"/>
          </p:nvPr>
        </p:nvSpPr>
        <p:spPr>
          <a:xfrm>
            <a:off x="1187624" y="764705"/>
            <a:ext cx="3528392" cy="4825114"/>
          </a:xfrm>
        </p:spPr>
        <p:txBody>
          <a:bodyPr anchor="ctr">
            <a:noAutofit/>
          </a:bodyPr>
          <a:lstStyle/>
          <a:p>
            <a:pPr marL="82296" indent="0" algn="just">
              <a:buNone/>
            </a:pPr>
            <a:r>
              <a:rPr lang="tr-TR" sz="1600" dirty="0"/>
              <a:t>1993’ten beri süregelen pazarlıklarda; Kudüs'ün durumu, mülteciler, yerleşimler ve sınırlar gibi nihaî statü pazarlıkları sonuçsuz kalmıştı. Beş yıllık barış süreci sonunda pek bir şey elde edilememesi, Filistin halkında büyük bir bıkkınlık doğurdu.</a:t>
            </a:r>
          </a:p>
          <a:p>
            <a:pPr marL="82296" indent="0" algn="just">
              <a:buNone/>
            </a:pPr>
            <a:r>
              <a:rPr lang="tr-TR" sz="1600" dirty="0"/>
              <a:t>Bunun getirdiği belirsizlik içinde, 28 Eylül'de muhalefetteki </a:t>
            </a:r>
            <a:r>
              <a:rPr lang="tr-TR" sz="1600" dirty="0" err="1"/>
              <a:t>Likud</a:t>
            </a:r>
            <a:r>
              <a:rPr lang="tr-TR" sz="1600" dirty="0"/>
              <a:t> Partisi'nin </a:t>
            </a:r>
            <a:r>
              <a:rPr lang="tr-TR" sz="1600" dirty="0" err="1"/>
              <a:t>Netanyahu'dan</a:t>
            </a:r>
            <a:r>
              <a:rPr lang="tr-TR" sz="1600" dirty="0"/>
              <a:t> sonraki lideri, yılların sağcı politikacısı </a:t>
            </a:r>
            <a:r>
              <a:rPr lang="tr-TR" sz="1600" dirty="0" err="1"/>
              <a:t>Ariel</a:t>
            </a:r>
            <a:r>
              <a:rPr lang="tr-TR" sz="1600" dirty="0"/>
              <a:t> Şaron, </a:t>
            </a:r>
            <a:r>
              <a:rPr lang="tr-TR" sz="1600" dirty="0" err="1"/>
              <a:t>Mescid</a:t>
            </a:r>
            <a:r>
              <a:rPr lang="tr-TR" sz="1600" dirty="0"/>
              <a:t>-i </a:t>
            </a:r>
            <a:r>
              <a:rPr lang="tr-TR" sz="1600" dirty="0" err="1"/>
              <a:t>Aksa'nın</a:t>
            </a:r>
            <a:r>
              <a:rPr lang="tr-TR" sz="1600" dirty="0"/>
              <a:t> bulunduğu kompleksi ziyaret etti. Bunun çok tahrik edici bir hareket olduğu söylendi. Filistinliler bu ziyareti protesto için gösterilere başladı. Ve gösteriler şimdi El Aksa intifadası diye anılan ayaklanmaya dönüştü. </a:t>
            </a:r>
          </a:p>
        </p:txBody>
      </p:sp>
      <p:pic>
        <p:nvPicPr>
          <p:cNvPr id="4" name="Resim 3">
            <a:extLst>
              <a:ext uri="{FF2B5EF4-FFF2-40B4-BE49-F238E27FC236}">
                <a16:creationId xmlns:a16="http://schemas.microsoft.com/office/drawing/2014/main" id="{7FCFED8D-E610-41AC-802B-80FD4240096D}"/>
              </a:ext>
            </a:extLst>
          </p:cNvPr>
          <p:cNvPicPr>
            <a:picLocks noChangeAspect="1"/>
          </p:cNvPicPr>
          <p:nvPr/>
        </p:nvPicPr>
        <p:blipFill rotWithShape="1">
          <a:blip r:embed="rId2"/>
          <a:srcRect l="23491" r="18741"/>
          <a:stretch/>
        </p:blipFill>
        <p:spPr>
          <a:xfrm>
            <a:off x="5032223" y="1456764"/>
            <a:ext cx="3520176" cy="3412396"/>
          </a:xfrm>
          <a:prstGeom prst="rect">
            <a:avLst/>
          </a:prstGeom>
        </p:spPr>
      </p:pic>
    </p:spTree>
    <p:extLst>
      <p:ext uri="{BB962C8B-B14F-4D97-AF65-F5344CB8AC3E}">
        <p14:creationId xmlns:p14="http://schemas.microsoft.com/office/powerpoint/2010/main" val="4015400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4DE397-41DF-482B-915F-01888D848216}"/>
              </a:ext>
            </a:extLst>
          </p:cNvPr>
          <p:cNvSpPr>
            <a:spLocks noGrp="1"/>
          </p:cNvSpPr>
          <p:nvPr>
            <p:ph type="title"/>
          </p:nvPr>
        </p:nvSpPr>
        <p:spPr>
          <a:xfrm>
            <a:off x="1259632" y="260648"/>
            <a:ext cx="4680520" cy="846051"/>
          </a:xfrm>
        </p:spPr>
        <p:txBody>
          <a:bodyPr anchor="ctr">
            <a:normAutofit/>
          </a:bodyPr>
          <a:lstStyle/>
          <a:p>
            <a:r>
              <a:rPr lang="tr-TR" sz="2100" b="1" dirty="0"/>
              <a:t>2008 Dökme Kurşun Operasyonu</a:t>
            </a:r>
            <a:r>
              <a:rPr lang="tr-TR" sz="1875" dirty="0"/>
              <a:t/>
            </a:r>
            <a:br>
              <a:rPr lang="tr-TR" sz="1875" dirty="0"/>
            </a:br>
            <a:endParaRPr lang="tr-TR" sz="1875" dirty="0"/>
          </a:p>
        </p:txBody>
      </p:sp>
      <p:sp>
        <p:nvSpPr>
          <p:cNvPr id="3" name="İçerik Yer Tutucusu 2">
            <a:extLst>
              <a:ext uri="{FF2B5EF4-FFF2-40B4-BE49-F238E27FC236}">
                <a16:creationId xmlns:a16="http://schemas.microsoft.com/office/drawing/2014/main" id="{1D4CBA4C-A1AB-49A5-A0FF-60262F908E0E}"/>
              </a:ext>
            </a:extLst>
          </p:cNvPr>
          <p:cNvSpPr>
            <a:spLocks noGrp="1"/>
          </p:cNvSpPr>
          <p:nvPr>
            <p:ph idx="1"/>
          </p:nvPr>
        </p:nvSpPr>
        <p:spPr>
          <a:xfrm>
            <a:off x="1063772" y="1556792"/>
            <a:ext cx="3419569" cy="4248472"/>
          </a:xfrm>
        </p:spPr>
        <p:txBody>
          <a:bodyPr anchor="ctr">
            <a:normAutofit/>
          </a:bodyPr>
          <a:lstStyle/>
          <a:p>
            <a:pPr marL="82296" indent="0" algn="just">
              <a:buNone/>
            </a:pPr>
            <a:r>
              <a:rPr lang="tr-TR" sz="1600" dirty="0"/>
              <a:t>2006’da Gazze’de iktidara gelen radikal İslamcı </a:t>
            </a:r>
            <a:r>
              <a:rPr lang="tr-TR" sz="1600" dirty="0" err="1"/>
              <a:t>Hamas</a:t>
            </a:r>
            <a:r>
              <a:rPr lang="tr-TR" sz="1600" dirty="0"/>
              <a:t> yönetimi İsrail ile olan ilişkilerin gerilmesine yol açmıştı.</a:t>
            </a:r>
          </a:p>
          <a:p>
            <a:pPr marL="82296" indent="0" algn="just">
              <a:buNone/>
            </a:pPr>
            <a:r>
              <a:rPr lang="tr-TR" sz="1600" dirty="0"/>
              <a:t>Gazze’den İsrail’deki sınır kasabalarına durmaksızın düzenlenen roket saldırıları sonucunda, İsrail 27 Aralık 2008 tarihinde Gazze’ye dönük operasyona başladı.</a:t>
            </a:r>
          </a:p>
          <a:p>
            <a:pPr marL="82296" indent="0" algn="just">
              <a:buNone/>
            </a:pPr>
            <a:r>
              <a:rPr lang="tr-TR" sz="1600" dirty="0" smtClean="0"/>
              <a:t>İsrail'in </a:t>
            </a:r>
            <a:r>
              <a:rPr lang="tr-TR" sz="1600" dirty="0"/>
              <a:t>savaşta sadece 3 vatandaşı hayatını kaybederken yaptığı saldırılar nedeniyle Gazze'de 1133 insan hayatını kaybetmiş 4000'den fazla insan yaralanmış ve on binlerce insan evsiz kalmış ve yaşam alanını terk etmek zorunda kalmıştır.</a:t>
            </a:r>
          </a:p>
        </p:txBody>
      </p:sp>
      <p:pic>
        <p:nvPicPr>
          <p:cNvPr id="5" name="Resim 4" descr="açık hava, tren, duman, iz içeren bir resim&#10;&#10;Açıklama otomatik olarak oluşturuldu">
            <a:extLst>
              <a:ext uri="{FF2B5EF4-FFF2-40B4-BE49-F238E27FC236}">
                <a16:creationId xmlns:a16="http://schemas.microsoft.com/office/drawing/2014/main" id="{E47258A3-8ED0-4ADC-9CCB-04B9EED31D4A}"/>
              </a:ext>
            </a:extLst>
          </p:cNvPr>
          <p:cNvPicPr>
            <a:picLocks noChangeAspect="1"/>
          </p:cNvPicPr>
          <p:nvPr/>
        </p:nvPicPr>
        <p:blipFill rotWithShape="1">
          <a:blip r:embed="rId2"/>
          <a:srcRect l="21382" r="23944"/>
          <a:stretch/>
        </p:blipFill>
        <p:spPr>
          <a:xfrm>
            <a:off x="4809375" y="1456764"/>
            <a:ext cx="3743024" cy="3628420"/>
          </a:xfrm>
          <a:prstGeom prst="rect">
            <a:avLst/>
          </a:prstGeom>
        </p:spPr>
      </p:pic>
    </p:spTree>
    <p:extLst>
      <p:ext uri="{BB962C8B-B14F-4D97-AF65-F5344CB8AC3E}">
        <p14:creationId xmlns:p14="http://schemas.microsoft.com/office/powerpoint/2010/main" val="3588247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66D3D02-DA70-4F08-BC52-421CB93B6BAF}"/>
              </a:ext>
            </a:extLst>
          </p:cNvPr>
          <p:cNvSpPr>
            <a:spLocks noGrp="1"/>
          </p:cNvSpPr>
          <p:nvPr>
            <p:ph type="title"/>
          </p:nvPr>
        </p:nvSpPr>
        <p:spPr>
          <a:xfrm>
            <a:off x="827584" y="188640"/>
            <a:ext cx="5112568" cy="846051"/>
          </a:xfrm>
        </p:spPr>
        <p:txBody>
          <a:bodyPr anchor="ctr">
            <a:normAutofit fontScale="90000"/>
          </a:bodyPr>
          <a:lstStyle/>
          <a:p>
            <a:r>
              <a:rPr lang="tr-TR" sz="2775" b="1" dirty="0"/>
              <a:t>2014  Koruyucu Hat Operasyonu</a:t>
            </a:r>
          </a:p>
        </p:txBody>
      </p:sp>
      <p:sp>
        <p:nvSpPr>
          <p:cNvPr id="3" name="İçerik Yer Tutucusu 2">
            <a:extLst>
              <a:ext uri="{FF2B5EF4-FFF2-40B4-BE49-F238E27FC236}">
                <a16:creationId xmlns:a16="http://schemas.microsoft.com/office/drawing/2014/main" id="{DB5C5734-F9BB-43A0-821E-007DB01FC176}"/>
              </a:ext>
            </a:extLst>
          </p:cNvPr>
          <p:cNvSpPr>
            <a:spLocks noGrp="1"/>
          </p:cNvSpPr>
          <p:nvPr>
            <p:ph idx="1"/>
          </p:nvPr>
        </p:nvSpPr>
        <p:spPr>
          <a:xfrm>
            <a:off x="971600" y="836713"/>
            <a:ext cx="3384376" cy="4753106"/>
          </a:xfrm>
        </p:spPr>
        <p:txBody>
          <a:bodyPr anchor="ctr">
            <a:normAutofit/>
          </a:bodyPr>
          <a:lstStyle/>
          <a:p>
            <a:pPr marL="82296" indent="0" algn="just">
              <a:buNone/>
            </a:pPr>
            <a:r>
              <a:rPr lang="tr-TR" sz="1800" dirty="0" smtClean="0"/>
              <a:t>İsrail </a:t>
            </a:r>
            <a:r>
              <a:rPr lang="tr-TR" sz="1800" dirty="0"/>
              <a:t>Savunma Kuvvetleri’nin  8 Temmuz 2014'te Gazze Şeridi'ne yönelik başlattığı kara, hava ve deniz operasyonlarını içeren askeri harekat.</a:t>
            </a:r>
          </a:p>
          <a:p>
            <a:pPr marL="82296" indent="0" algn="just">
              <a:buNone/>
            </a:pPr>
            <a:r>
              <a:rPr lang="tr-TR" sz="1800" dirty="0"/>
              <a:t>İsrail Gazze’ye yönelik 51 gün sürecek saldırılarını başlattı. Saldırılarda 530’u çocuk 302’si kadın 2 bin 100’den fazla Filistinli öldü, 10 binden fazla Filistinli de yaralandı. İsrail tarafında ise 64’ü asker 70 İsrailli öldü, 720 İsrailli de yaralandı</a:t>
            </a:r>
            <a:r>
              <a:rPr lang="tr-TR" sz="1500" dirty="0"/>
              <a:t>.</a:t>
            </a:r>
          </a:p>
        </p:txBody>
      </p:sp>
      <p:pic>
        <p:nvPicPr>
          <p:cNvPr id="5" name="Resim 4" descr="yiyecek içeren bir resim&#10;&#10;Açıklama otomatik olarak oluşturuldu">
            <a:extLst>
              <a:ext uri="{FF2B5EF4-FFF2-40B4-BE49-F238E27FC236}">
                <a16:creationId xmlns:a16="http://schemas.microsoft.com/office/drawing/2014/main" id="{2B4E0FE6-3C97-41F4-B317-420DAC5075D7}"/>
              </a:ext>
            </a:extLst>
          </p:cNvPr>
          <p:cNvPicPr>
            <a:picLocks noChangeAspect="1"/>
          </p:cNvPicPr>
          <p:nvPr/>
        </p:nvPicPr>
        <p:blipFill rotWithShape="1">
          <a:blip r:embed="rId2">
            <a:extLst>
              <a:ext uri="{28A0092B-C50C-407E-A947-70E740481C1C}">
                <a14:useLocalDpi xmlns:a14="http://schemas.microsoft.com/office/drawing/2010/main" val="0"/>
              </a:ext>
            </a:extLst>
          </a:blip>
          <a:srcRect l="13445" r="17697" b="1"/>
          <a:stretch/>
        </p:blipFill>
        <p:spPr>
          <a:xfrm>
            <a:off x="4483341" y="1456764"/>
            <a:ext cx="4069058" cy="3944472"/>
          </a:xfrm>
          <a:prstGeom prst="rect">
            <a:avLst/>
          </a:prstGeom>
        </p:spPr>
      </p:pic>
    </p:spTree>
    <p:extLst>
      <p:ext uri="{BB962C8B-B14F-4D97-AF65-F5344CB8AC3E}">
        <p14:creationId xmlns:p14="http://schemas.microsoft.com/office/powerpoint/2010/main" val="1400962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CB7072-33E8-4C39-877F-BBD8F4B635DB}"/>
              </a:ext>
            </a:extLst>
          </p:cNvPr>
          <p:cNvSpPr>
            <a:spLocks noGrp="1"/>
          </p:cNvSpPr>
          <p:nvPr>
            <p:ph type="title"/>
          </p:nvPr>
        </p:nvSpPr>
        <p:spPr>
          <a:xfrm>
            <a:off x="899592" y="188640"/>
            <a:ext cx="6048672" cy="846051"/>
          </a:xfrm>
        </p:spPr>
        <p:txBody>
          <a:bodyPr anchor="ctr">
            <a:normAutofit/>
          </a:bodyPr>
          <a:lstStyle/>
          <a:p>
            <a:r>
              <a:rPr lang="tr-TR" sz="1875" b="1" dirty="0" smtClean="0"/>
              <a:t>ABD’nin  </a:t>
            </a:r>
            <a:r>
              <a:rPr lang="tr-TR" sz="1875" b="1" dirty="0"/>
              <a:t>Kudüs’ü İsrail’in Başkenti Olarak Tanıması</a:t>
            </a:r>
          </a:p>
        </p:txBody>
      </p:sp>
      <p:sp>
        <p:nvSpPr>
          <p:cNvPr id="3" name="İçerik Yer Tutucusu 2">
            <a:extLst>
              <a:ext uri="{FF2B5EF4-FFF2-40B4-BE49-F238E27FC236}">
                <a16:creationId xmlns:a16="http://schemas.microsoft.com/office/drawing/2014/main" id="{2384777B-72DC-4007-A4D3-6124F94EC365}"/>
              </a:ext>
            </a:extLst>
          </p:cNvPr>
          <p:cNvSpPr>
            <a:spLocks noGrp="1"/>
          </p:cNvSpPr>
          <p:nvPr>
            <p:ph idx="1"/>
          </p:nvPr>
        </p:nvSpPr>
        <p:spPr>
          <a:xfrm>
            <a:off x="899592" y="1124744"/>
            <a:ext cx="3419569" cy="4608512"/>
          </a:xfrm>
        </p:spPr>
        <p:txBody>
          <a:bodyPr anchor="ctr">
            <a:normAutofit/>
          </a:bodyPr>
          <a:lstStyle/>
          <a:p>
            <a:pPr marL="82296" indent="0" algn="just">
              <a:buNone/>
            </a:pPr>
            <a:r>
              <a:rPr lang="tr-TR" sz="1500" dirty="0"/>
              <a:t>ABD Başkanı </a:t>
            </a:r>
            <a:r>
              <a:rPr lang="tr-TR" sz="1500" dirty="0" err="1"/>
              <a:t>Trump</a:t>
            </a:r>
            <a:r>
              <a:rPr lang="tr-TR" sz="1500" dirty="0"/>
              <a:t>, İsrail'in başkenti olarak Kudüs'ü tanıdıklarını belirterek, İsrail ABD Büyükelçiliği'ni Tel Aviv'den Kudüs'e taşıyacaklarını açıkladı.</a:t>
            </a:r>
          </a:p>
          <a:p>
            <a:pPr marL="82296" indent="0" algn="just">
              <a:buNone/>
            </a:pPr>
            <a:r>
              <a:rPr lang="tr-TR" sz="1500" dirty="0" err="1"/>
              <a:t>Trump</a:t>
            </a:r>
            <a:r>
              <a:rPr lang="tr-TR" sz="1500" dirty="0"/>
              <a:t> ayrıca "Bu adımımız Orta Doğu barış süreci konusundaki kararlılığımızdan bir geri adım değildir" dedi.</a:t>
            </a:r>
          </a:p>
          <a:p>
            <a:pPr marL="82296" indent="0" algn="just">
              <a:buNone/>
            </a:pPr>
            <a:r>
              <a:rPr lang="tr-TR" sz="1500" dirty="0"/>
              <a:t>Bu durum bölgedeki tansiyonu daha çok arttırdı.</a:t>
            </a:r>
          </a:p>
        </p:txBody>
      </p:sp>
      <p:pic>
        <p:nvPicPr>
          <p:cNvPr id="4" name="Resim 3" descr="bina, kişi, adam, taş içeren bir resim&#10;&#10;Açıklama otomatik olarak oluşturuldu">
            <a:extLst>
              <a:ext uri="{FF2B5EF4-FFF2-40B4-BE49-F238E27FC236}">
                <a16:creationId xmlns:a16="http://schemas.microsoft.com/office/drawing/2014/main" id="{E133798A-FB28-4F1E-8B44-4A2BDC38B8BF}"/>
              </a:ext>
            </a:extLst>
          </p:cNvPr>
          <p:cNvPicPr>
            <a:picLocks noChangeAspect="1"/>
          </p:cNvPicPr>
          <p:nvPr/>
        </p:nvPicPr>
        <p:blipFill rotWithShape="1">
          <a:blip r:embed="rId2"/>
          <a:srcRect l="4027" r="37947" b="2"/>
          <a:stretch/>
        </p:blipFill>
        <p:spPr>
          <a:xfrm>
            <a:off x="4483341" y="1456764"/>
            <a:ext cx="4069058" cy="3944472"/>
          </a:xfrm>
          <a:prstGeom prst="rect">
            <a:avLst/>
          </a:prstGeom>
        </p:spPr>
      </p:pic>
    </p:spTree>
    <p:extLst>
      <p:ext uri="{BB962C8B-B14F-4D97-AF65-F5344CB8AC3E}">
        <p14:creationId xmlns:p14="http://schemas.microsoft.com/office/powerpoint/2010/main" val="4191668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DA3FFD-2128-49E8-83F9-4A0D85FE3DA3}"/>
              </a:ext>
            </a:extLst>
          </p:cNvPr>
          <p:cNvSpPr>
            <a:spLocks noGrp="1"/>
          </p:cNvSpPr>
          <p:nvPr>
            <p:ph type="title"/>
          </p:nvPr>
        </p:nvSpPr>
        <p:spPr>
          <a:xfrm>
            <a:off x="898398" y="260648"/>
            <a:ext cx="5761834" cy="1010020"/>
          </a:xfrm>
        </p:spPr>
        <p:txBody>
          <a:bodyPr>
            <a:normAutofit/>
          </a:bodyPr>
          <a:lstStyle/>
          <a:p>
            <a:r>
              <a:rPr lang="tr-TR" sz="3000" b="1" dirty="0"/>
              <a:t>2020 Yüzyılın Projesi</a:t>
            </a:r>
          </a:p>
        </p:txBody>
      </p:sp>
      <p:sp>
        <p:nvSpPr>
          <p:cNvPr id="3" name="İçerik Yer Tutucusu 2">
            <a:extLst>
              <a:ext uri="{FF2B5EF4-FFF2-40B4-BE49-F238E27FC236}">
                <a16:creationId xmlns:a16="http://schemas.microsoft.com/office/drawing/2014/main" id="{CA3072B8-95DD-45A8-8F2A-E64EF3A3CAD3}"/>
              </a:ext>
            </a:extLst>
          </p:cNvPr>
          <p:cNvSpPr>
            <a:spLocks noGrp="1"/>
          </p:cNvSpPr>
          <p:nvPr>
            <p:ph idx="1"/>
          </p:nvPr>
        </p:nvSpPr>
        <p:spPr>
          <a:xfrm>
            <a:off x="1043608" y="1270668"/>
            <a:ext cx="3514024" cy="5110659"/>
          </a:xfrm>
        </p:spPr>
        <p:txBody>
          <a:bodyPr>
            <a:noAutofit/>
          </a:bodyPr>
          <a:lstStyle/>
          <a:p>
            <a:pPr marL="82296" indent="0" algn="just">
              <a:buNone/>
            </a:pPr>
            <a:r>
              <a:rPr lang="tr-TR" sz="1800" dirty="0"/>
              <a:t>ABD Başkanı Donald </a:t>
            </a:r>
            <a:r>
              <a:rPr lang="tr-TR" sz="1800" dirty="0" err="1"/>
              <a:t>Trump</a:t>
            </a:r>
            <a:r>
              <a:rPr lang="tr-TR" sz="1800" dirty="0"/>
              <a:t> İsrail Başbakanı </a:t>
            </a:r>
            <a:r>
              <a:rPr lang="tr-TR" sz="1800" dirty="0" err="1"/>
              <a:t>Binyamin</a:t>
            </a:r>
            <a:r>
              <a:rPr lang="tr-TR" sz="1800" dirty="0"/>
              <a:t> </a:t>
            </a:r>
            <a:r>
              <a:rPr lang="tr-TR" sz="1800" dirty="0" err="1"/>
              <a:t>Netanyahu</a:t>
            </a:r>
            <a:r>
              <a:rPr lang="tr-TR" sz="1800" dirty="0"/>
              <a:t> ile kameralar karşısına geçerek tek taraflı olarak hazırlanan "Yüzyılın Anlaşması" planını açıkladı.</a:t>
            </a:r>
          </a:p>
          <a:p>
            <a:pPr marL="82296" indent="0" algn="just">
              <a:buNone/>
            </a:pPr>
            <a:r>
              <a:rPr lang="tr-TR" sz="1800" dirty="0" err="1"/>
              <a:t>Trump</a:t>
            </a:r>
            <a:r>
              <a:rPr lang="tr-TR" sz="1800" dirty="0"/>
              <a:t> Kudüs'ün bölünmeden İsrail'in başkenti olacağını söylerken "başkenti Doğu Kudüs olan bir Filistin olacak" ifadelerini kullandı.</a:t>
            </a:r>
          </a:p>
          <a:p>
            <a:pPr marL="82296" indent="0" algn="just">
              <a:buNone/>
            </a:pPr>
            <a:r>
              <a:rPr lang="tr-TR" sz="1800" dirty="0"/>
              <a:t>Donald </a:t>
            </a:r>
            <a:r>
              <a:rPr lang="tr-TR" sz="1800" dirty="0" err="1"/>
              <a:t>Trump</a:t>
            </a:r>
            <a:r>
              <a:rPr lang="tr-TR" sz="1800" dirty="0"/>
              <a:t>, planının, Filistin'e başkenti Kudüs'ün doğusunda bir bölgede yer alan bağımsız bir devlet öngördüğünü ifade etti ve anlaşmanın uygulanması halinde Filistinlilerin bugünkünden 2 kat daha fazla toprağa sahip olacağını savundu.</a:t>
            </a:r>
          </a:p>
        </p:txBody>
      </p:sp>
      <p:pic>
        <p:nvPicPr>
          <p:cNvPr id="4" name="Resim 3" descr="kişi, iç mekan, adam, takım içeren bir resim&#10;&#10;Açıklama otomatik olarak oluşturuldu">
            <a:extLst>
              <a:ext uri="{FF2B5EF4-FFF2-40B4-BE49-F238E27FC236}">
                <a16:creationId xmlns:a16="http://schemas.microsoft.com/office/drawing/2014/main" id="{FA3BC6D6-18E2-423F-92AB-7C222C024142}"/>
              </a:ext>
            </a:extLst>
          </p:cNvPr>
          <p:cNvPicPr>
            <a:picLocks noChangeAspect="1"/>
          </p:cNvPicPr>
          <p:nvPr/>
        </p:nvPicPr>
        <p:blipFill rotWithShape="1">
          <a:blip r:embed="rId2"/>
          <a:srcRect l="17620" r="19823" b="-1"/>
          <a:stretch/>
        </p:blipFill>
        <p:spPr>
          <a:xfrm>
            <a:off x="4914247" y="1525905"/>
            <a:ext cx="4229753" cy="3803333"/>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449121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3B2D6D-8F1F-4082-B012-F977FE7E2F9E}"/>
              </a:ext>
            </a:extLst>
          </p:cNvPr>
          <p:cNvSpPr>
            <a:spLocks noGrp="1"/>
          </p:cNvSpPr>
          <p:nvPr>
            <p:ph type="title"/>
          </p:nvPr>
        </p:nvSpPr>
        <p:spPr>
          <a:xfrm>
            <a:off x="2403482" y="2622481"/>
            <a:ext cx="4337037" cy="1613039"/>
          </a:xfrm>
          <a:noFill/>
        </p:spPr>
        <p:txBody>
          <a:bodyPr vert="horz" lIns="68580" tIns="34290" rIns="68580" bIns="34290" rtlCol="0" anchor="ctr">
            <a:normAutofit/>
          </a:bodyPr>
          <a:lstStyle/>
          <a:p>
            <a:pPr algn="ctr"/>
            <a:r>
              <a:rPr lang="en-US" sz="4500" b="1" i="1" dirty="0">
                <a:solidFill>
                  <a:srgbClr val="080808"/>
                </a:solidFill>
              </a:rPr>
              <a:t>ÇATIŞMANIN NEDENLERİ</a:t>
            </a:r>
          </a:p>
        </p:txBody>
      </p:sp>
    </p:spTree>
    <p:extLst>
      <p:ext uri="{BB962C8B-B14F-4D97-AF65-F5344CB8AC3E}">
        <p14:creationId xmlns:p14="http://schemas.microsoft.com/office/powerpoint/2010/main" val="3085327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8850663-6A94-42CD-B50F-1656D12AB12E}"/>
              </a:ext>
            </a:extLst>
          </p:cNvPr>
          <p:cNvSpPr>
            <a:spLocks noGrp="1"/>
          </p:cNvSpPr>
          <p:nvPr>
            <p:ph idx="1"/>
          </p:nvPr>
        </p:nvSpPr>
        <p:spPr>
          <a:xfrm>
            <a:off x="654147" y="1230762"/>
            <a:ext cx="5112902" cy="4608654"/>
          </a:xfrm>
        </p:spPr>
        <p:txBody>
          <a:bodyPr>
            <a:normAutofit lnSpcReduction="10000"/>
          </a:bodyPr>
          <a:lstStyle/>
          <a:p>
            <a:pPr algn="just"/>
            <a:r>
              <a:rPr lang="tr-TR" sz="1800" dirty="0"/>
              <a:t>Kenan Ülkesi veya Kenan Diyarı Şeria (Ürdün) Nehri'nin batısındaki Antik Filistin topraklarına </a:t>
            </a:r>
            <a:r>
              <a:rPr lang="tr-TR" sz="1800" dirty="0" err="1"/>
              <a:t>İbrahimî</a:t>
            </a:r>
            <a:r>
              <a:rPr lang="tr-TR" sz="1800" dirty="0"/>
              <a:t> dinî metinlerde verilen isimdir. Bu bölge günümüzdeki İsrail, Filistin ve Lübnan toprakları ile Ürdün, Mısır ve Suriye'nin kıyı kesimlerini kapsamaktadır. </a:t>
            </a:r>
          </a:p>
          <a:p>
            <a:pPr algn="just"/>
            <a:r>
              <a:rPr lang="tr-TR" sz="1800" b="1" dirty="0" err="1"/>
              <a:t>Vadedilmiş</a:t>
            </a:r>
            <a:r>
              <a:rPr lang="tr-TR" sz="1800" b="1" dirty="0"/>
              <a:t> Topraklar</a:t>
            </a:r>
            <a:r>
              <a:rPr lang="tr-TR" sz="1800" dirty="0"/>
              <a:t>  Museviliğe göre </a:t>
            </a:r>
            <a:r>
              <a:rPr lang="tr-TR" sz="1800" dirty="0" err="1"/>
              <a:t>Yehova</a:t>
            </a:r>
            <a:r>
              <a:rPr lang="tr-TR" sz="1800" dirty="0"/>
              <a:t> tarafından </a:t>
            </a:r>
            <a:r>
              <a:rPr lang="tr-TR" sz="1800" dirty="0" err="1"/>
              <a:t>İsrailoğulları'na</a:t>
            </a:r>
            <a:r>
              <a:rPr lang="tr-TR" sz="1800" dirty="0"/>
              <a:t> </a:t>
            </a:r>
            <a:r>
              <a:rPr lang="tr-TR" sz="1800" dirty="0" err="1"/>
              <a:t>vadedilmiş</a:t>
            </a:r>
            <a:r>
              <a:rPr lang="tr-TR" sz="1800" dirty="0"/>
              <a:t> bölgedir.</a:t>
            </a:r>
          </a:p>
          <a:p>
            <a:pPr algn="just"/>
            <a:r>
              <a:rPr lang="tr-TR" sz="1800" dirty="0"/>
              <a:t>Tevrat'ın Tekvin kitabının 15. </a:t>
            </a:r>
            <a:r>
              <a:rPr lang="tr-TR" sz="1800" dirty="0" err="1"/>
              <a:t>Bab'ında</a:t>
            </a:r>
            <a:r>
              <a:rPr lang="tr-TR" sz="1800" dirty="0"/>
              <a:t> ise şöyle yazmaktadır:</a:t>
            </a:r>
          </a:p>
          <a:p>
            <a:pPr algn="just"/>
            <a:r>
              <a:rPr lang="tr-TR" sz="1800" i="1" dirty="0">
                <a:latin typeface="Century Schoolbook" panose="02040604050505020304" pitchFamily="18" charset="0"/>
              </a:rPr>
              <a:t>‘’O günde Rab, Abraham'la ahdedip dedi: Mısır ırmağından büyük ırmağa, Fırat ırmağına kadar bu diyarı, </a:t>
            </a:r>
            <a:r>
              <a:rPr lang="tr-TR" sz="1800" i="1" dirty="0" err="1">
                <a:latin typeface="Century Schoolbook" panose="02040604050505020304" pitchFamily="18" charset="0"/>
              </a:rPr>
              <a:t>Kenileri</a:t>
            </a:r>
            <a:r>
              <a:rPr lang="tr-TR" sz="1800" i="1" dirty="0">
                <a:latin typeface="Century Schoolbook" panose="02040604050505020304" pitchFamily="18" charset="0"/>
              </a:rPr>
              <a:t> ve </a:t>
            </a:r>
            <a:r>
              <a:rPr lang="tr-TR" sz="1800" i="1" dirty="0" err="1">
                <a:latin typeface="Century Schoolbook" panose="02040604050505020304" pitchFamily="18" charset="0"/>
              </a:rPr>
              <a:t>Kenizzileri</a:t>
            </a:r>
            <a:r>
              <a:rPr lang="tr-TR" sz="1800" i="1" dirty="0">
                <a:latin typeface="Century Schoolbook" panose="02040604050505020304" pitchFamily="18" charset="0"/>
              </a:rPr>
              <a:t> ve </a:t>
            </a:r>
            <a:r>
              <a:rPr lang="tr-TR" sz="1800" i="1" dirty="0" err="1">
                <a:latin typeface="Century Schoolbook" panose="02040604050505020304" pitchFamily="18" charset="0"/>
              </a:rPr>
              <a:t>Kadmonileri</a:t>
            </a:r>
            <a:r>
              <a:rPr lang="tr-TR" sz="1800" i="1" dirty="0">
                <a:latin typeface="Century Schoolbook" panose="02040604050505020304" pitchFamily="18" charset="0"/>
              </a:rPr>
              <a:t> ve </a:t>
            </a:r>
            <a:r>
              <a:rPr lang="tr-TR" sz="1800" i="1" dirty="0" err="1">
                <a:latin typeface="Century Schoolbook" panose="02040604050505020304" pitchFamily="18" charset="0"/>
              </a:rPr>
              <a:t>Hittileri</a:t>
            </a:r>
            <a:r>
              <a:rPr lang="tr-TR" sz="1800" i="1" dirty="0">
                <a:latin typeface="Century Schoolbook" panose="02040604050505020304" pitchFamily="18" charset="0"/>
              </a:rPr>
              <a:t> ve </a:t>
            </a:r>
            <a:r>
              <a:rPr lang="tr-TR" sz="1800" i="1" dirty="0" err="1">
                <a:latin typeface="Century Schoolbook" panose="02040604050505020304" pitchFamily="18" charset="0"/>
              </a:rPr>
              <a:t>Perizzileri</a:t>
            </a:r>
            <a:r>
              <a:rPr lang="tr-TR" sz="1800" i="1" dirty="0">
                <a:latin typeface="Century Schoolbook" panose="02040604050505020304" pitchFamily="18" charset="0"/>
              </a:rPr>
              <a:t> ve </a:t>
            </a:r>
            <a:r>
              <a:rPr lang="tr-TR" sz="1800" i="1" dirty="0" err="1">
                <a:latin typeface="Century Schoolbook" panose="02040604050505020304" pitchFamily="18" charset="0"/>
              </a:rPr>
              <a:t>Refaları</a:t>
            </a:r>
            <a:r>
              <a:rPr lang="tr-TR" sz="1800" i="1" dirty="0">
                <a:latin typeface="Century Schoolbook" panose="02040604050505020304" pitchFamily="18" charset="0"/>
              </a:rPr>
              <a:t> ve </a:t>
            </a:r>
            <a:r>
              <a:rPr lang="tr-TR" sz="1800" i="1" dirty="0" err="1">
                <a:latin typeface="Century Schoolbook" panose="02040604050505020304" pitchFamily="18" charset="0"/>
              </a:rPr>
              <a:t>Amorileri</a:t>
            </a:r>
            <a:r>
              <a:rPr lang="tr-TR" sz="1800" i="1" dirty="0">
                <a:latin typeface="Century Schoolbook" panose="02040604050505020304" pitchFamily="18" charset="0"/>
              </a:rPr>
              <a:t> ve Kenanlıları ve </a:t>
            </a:r>
            <a:r>
              <a:rPr lang="tr-TR" sz="1800" i="1" dirty="0" err="1">
                <a:latin typeface="Century Schoolbook" panose="02040604050505020304" pitchFamily="18" charset="0"/>
              </a:rPr>
              <a:t>Girgaşileri</a:t>
            </a:r>
            <a:r>
              <a:rPr lang="tr-TR" sz="1800" i="1" dirty="0">
                <a:latin typeface="Century Schoolbook" panose="02040604050505020304" pitchFamily="18" charset="0"/>
              </a:rPr>
              <a:t> ve </a:t>
            </a:r>
            <a:r>
              <a:rPr lang="tr-TR" sz="1800" i="1" dirty="0" err="1">
                <a:latin typeface="Century Schoolbook" panose="02040604050505020304" pitchFamily="18" charset="0"/>
              </a:rPr>
              <a:t>Yebusileri</a:t>
            </a:r>
            <a:r>
              <a:rPr lang="tr-TR" sz="1800" i="1" dirty="0">
                <a:latin typeface="Century Schoolbook" panose="02040604050505020304" pitchFamily="18" charset="0"/>
              </a:rPr>
              <a:t> senin zürriyetine (soyuna) verdim.’’</a:t>
            </a:r>
            <a:endParaRPr lang="tr-TR" sz="1800" dirty="0">
              <a:latin typeface="Century Schoolbook" panose="02040604050505020304" pitchFamily="18" charset="0"/>
            </a:endParaRPr>
          </a:p>
          <a:p>
            <a:endParaRPr lang="tr-TR" sz="1500" dirty="0"/>
          </a:p>
          <a:p>
            <a:endParaRPr lang="tr-TR" sz="1500" dirty="0"/>
          </a:p>
        </p:txBody>
      </p:sp>
      <p:pic>
        <p:nvPicPr>
          <p:cNvPr id="5" name="Resim 4">
            <a:extLst>
              <a:ext uri="{FF2B5EF4-FFF2-40B4-BE49-F238E27FC236}">
                <a16:creationId xmlns:a16="http://schemas.microsoft.com/office/drawing/2014/main" id="{1BC29892-0063-4EC4-90A2-66D43AAD1A72}"/>
              </a:ext>
            </a:extLst>
          </p:cNvPr>
          <p:cNvPicPr>
            <a:picLocks noChangeAspect="1"/>
          </p:cNvPicPr>
          <p:nvPr/>
        </p:nvPicPr>
        <p:blipFill rotWithShape="1">
          <a:blip r:embed="rId2"/>
          <a:srcRect l="3295"/>
          <a:stretch/>
        </p:blipFill>
        <p:spPr>
          <a:xfrm>
            <a:off x="6097405" y="857257"/>
            <a:ext cx="3046596" cy="5143493"/>
          </a:xfrm>
          <a:prstGeom prst="rect">
            <a:avLst/>
          </a:prstGeom>
        </p:spPr>
      </p:pic>
    </p:spTree>
    <p:extLst>
      <p:ext uri="{BB962C8B-B14F-4D97-AF65-F5344CB8AC3E}">
        <p14:creationId xmlns:p14="http://schemas.microsoft.com/office/powerpoint/2010/main" val="3048390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E638564-2F89-4634-A3DC-519F1440BB14}"/>
              </a:ext>
            </a:extLst>
          </p:cNvPr>
          <p:cNvSpPr>
            <a:spLocks noGrp="1"/>
          </p:cNvSpPr>
          <p:nvPr>
            <p:ph idx="1"/>
          </p:nvPr>
        </p:nvSpPr>
        <p:spPr>
          <a:xfrm>
            <a:off x="899592" y="908720"/>
            <a:ext cx="7416824" cy="1584176"/>
          </a:xfrm>
        </p:spPr>
        <p:txBody>
          <a:bodyPr anchor="ctr">
            <a:noAutofit/>
          </a:bodyPr>
          <a:lstStyle/>
          <a:p>
            <a:pPr marL="82296" indent="0" algn="just">
              <a:buNone/>
            </a:pPr>
            <a:r>
              <a:rPr lang="tr-TR" sz="2400" dirty="0"/>
              <a:t>Müslümanlar için en kutsal yerlerden biri kabul edilen </a:t>
            </a:r>
            <a:r>
              <a:rPr lang="tr-TR" sz="2400" dirty="0" err="1"/>
              <a:t>Mescid</a:t>
            </a:r>
            <a:r>
              <a:rPr lang="tr-TR" sz="2400" dirty="0"/>
              <a:t>-i Aksa ve </a:t>
            </a:r>
            <a:r>
              <a:rPr lang="tr-TR" sz="2400" dirty="0" err="1"/>
              <a:t>Kubbet'üs</a:t>
            </a:r>
            <a:r>
              <a:rPr lang="tr-TR" sz="2400" dirty="0"/>
              <a:t> Sahra'nın bulunduğu Harem-üş-Şerif, Doğu Kudüs'te yer alıyor.</a:t>
            </a:r>
          </a:p>
          <a:p>
            <a:pPr marL="82296" indent="0" algn="just">
              <a:buNone/>
            </a:pPr>
            <a:r>
              <a:rPr lang="tr-TR" sz="2400" dirty="0"/>
              <a:t>Muhammed Peygamber'in buradan göğe yükseldiğine inanılıyor.</a:t>
            </a:r>
          </a:p>
        </p:txBody>
      </p:sp>
      <p:pic>
        <p:nvPicPr>
          <p:cNvPr id="6" name="Resim 5">
            <a:extLst>
              <a:ext uri="{FF2B5EF4-FFF2-40B4-BE49-F238E27FC236}">
                <a16:creationId xmlns:a16="http://schemas.microsoft.com/office/drawing/2014/main" id="{70D6AEB6-1132-40CC-ACEF-D494ACE379DF}"/>
              </a:ext>
            </a:extLst>
          </p:cNvPr>
          <p:cNvPicPr>
            <a:picLocks noChangeAspect="1"/>
          </p:cNvPicPr>
          <p:nvPr/>
        </p:nvPicPr>
        <p:blipFill rotWithShape="1">
          <a:blip r:embed="rId2"/>
          <a:srcRect l="14994" r="21563" b="-1"/>
          <a:stretch/>
        </p:blipFill>
        <p:spPr>
          <a:xfrm>
            <a:off x="4139952" y="2924895"/>
            <a:ext cx="4069058" cy="3944472"/>
          </a:xfrm>
          <a:prstGeom prst="rect">
            <a:avLst/>
          </a:prstGeom>
        </p:spPr>
      </p:pic>
    </p:spTree>
    <p:extLst>
      <p:ext uri="{BB962C8B-B14F-4D97-AF65-F5344CB8AC3E}">
        <p14:creationId xmlns:p14="http://schemas.microsoft.com/office/powerpoint/2010/main" val="1983189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949814E-DF42-4297-9B84-03E434B49A4D}"/>
              </a:ext>
            </a:extLst>
          </p:cNvPr>
          <p:cNvSpPr>
            <a:spLocks noGrp="1"/>
          </p:cNvSpPr>
          <p:nvPr>
            <p:ph idx="1"/>
          </p:nvPr>
        </p:nvSpPr>
        <p:spPr>
          <a:xfrm>
            <a:off x="1135275" y="1844824"/>
            <a:ext cx="3312368" cy="2984689"/>
          </a:xfrm>
        </p:spPr>
        <p:txBody>
          <a:bodyPr anchor="ctr">
            <a:noAutofit/>
          </a:bodyPr>
          <a:lstStyle/>
          <a:p>
            <a:pPr algn="just"/>
            <a:r>
              <a:rPr lang="tr-TR" sz="1575" dirty="0"/>
              <a:t>Siyonizm, Filistin'de Yahudiler için yeniden bir vatan kurulmasına destek veren uluslararası Yahudi siyasi hareketidir.</a:t>
            </a:r>
          </a:p>
          <a:p>
            <a:pPr algn="just"/>
            <a:r>
              <a:rPr lang="tr-TR" sz="1575" dirty="0"/>
              <a:t> İsrail'in kurulmasından bu yana, Siyonist hareket de şekil değiştirerek öncelikle Modern İsrail devletinin desteklenmesi amacı ile varlığını sürdürmektedir.</a:t>
            </a:r>
          </a:p>
          <a:p>
            <a:pPr algn="just"/>
            <a:r>
              <a:rPr lang="tr-TR" sz="1575" dirty="0"/>
              <a:t>Siyasi hareket, Avusturya-Macar gazeteci </a:t>
            </a:r>
            <a:r>
              <a:rPr lang="tr-TR" sz="1575" dirty="0" err="1"/>
              <a:t>Theodor</a:t>
            </a:r>
            <a:r>
              <a:rPr lang="tr-TR" sz="1575" dirty="0"/>
              <a:t> </a:t>
            </a:r>
            <a:r>
              <a:rPr lang="tr-TR" sz="1575" dirty="0" err="1"/>
              <a:t>Herzl</a:t>
            </a:r>
            <a:r>
              <a:rPr lang="tr-TR" sz="1575" dirty="0"/>
              <a:t> tarafından, Der </a:t>
            </a:r>
            <a:r>
              <a:rPr lang="tr-TR" sz="1575" dirty="0" err="1"/>
              <a:t>Judenstaat</a:t>
            </a:r>
            <a:r>
              <a:rPr lang="tr-TR" sz="1575" dirty="0"/>
              <a:t> (Yahudi Devleti) adlı eserinin yayımlanmasının ardından, 19. yüzyılın sonlarında resmen kurulmuştur.</a:t>
            </a:r>
          </a:p>
        </p:txBody>
      </p:sp>
      <p:pic>
        <p:nvPicPr>
          <p:cNvPr id="4" name="Resim 3" descr="kişi, adam, giyme, fotoğraf içeren bir resim&#10;&#10;Açıklama otomatik olarak oluşturuldu">
            <a:extLst>
              <a:ext uri="{FF2B5EF4-FFF2-40B4-BE49-F238E27FC236}">
                <a16:creationId xmlns:a16="http://schemas.microsoft.com/office/drawing/2014/main" id="{75E5BC56-2662-4517-922A-BC1DC3868BC9}"/>
              </a:ext>
            </a:extLst>
          </p:cNvPr>
          <p:cNvPicPr>
            <a:picLocks noChangeAspect="1"/>
          </p:cNvPicPr>
          <p:nvPr/>
        </p:nvPicPr>
        <p:blipFill rotWithShape="1">
          <a:blip r:embed="rId2"/>
          <a:srcRect l="38736" r="3238" b="2"/>
          <a:stretch/>
        </p:blipFill>
        <p:spPr>
          <a:xfrm>
            <a:off x="4483341" y="1456764"/>
            <a:ext cx="4069058" cy="3944472"/>
          </a:xfrm>
          <a:prstGeom prst="rect">
            <a:avLst/>
          </a:prstGeom>
        </p:spPr>
      </p:pic>
    </p:spTree>
    <p:extLst>
      <p:ext uri="{BB962C8B-B14F-4D97-AF65-F5344CB8AC3E}">
        <p14:creationId xmlns:p14="http://schemas.microsoft.com/office/powerpoint/2010/main" val="3297811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2">
            <a:extLst>
              <a:ext uri="{FF2B5EF4-FFF2-40B4-BE49-F238E27FC236}">
                <a16:creationId xmlns:a16="http://schemas.microsoft.com/office/drawing/2014/main" id="{CD7FE226-5513-4C3D-AA7A-2269A2747ED4}"/>
              </a:ext>
            </a:extLst>
          </p:cNvPr>
          <p:cNvGraphicFramePr>
            <a:graphicFrameLocks noGrp="1"/>
          </p:cNvGraphicFramePr>
          <p:nvPr>
            <p:ph idx="1"/>
            <p:extLst>
              <p:ext uri="{D42A27DB-BD31-4B8C-83A1-F6EECF244321}">
                <p14:modId xmlns:p14="http://schemas.microsoft.com/office/powerpoint/2010/main" val="3797670034"/>
              </p:ext>
            </p:extLst>
          </p:nvPr>
        </p:nvGraphicFramePr>
        <p:xfrm>
          <a:off x="1331640" y="2252704"/>
          <a:ext cx="7321368" cy="2616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8779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FC6A37E-9E88-49F8-AC9E-551E3BAA14A4}"/>
              </a:ext>
            </a:extLst>
          </p:cNvPr>
          <p:cNvSpPr>
            <a:spLocks noGrp="1"/>
          </p:cNvSpPr>
          <p:nvPr>
            <p:ph idx="1"/>
          </p:nvPr>
        </p:nvSpPr>
        <p:spPr>
          <a:xfrm>
            <a:off x="1331640" y="1936655"/>
            <a:ext cx="2819001" cy="2984689"/>
          </a:xfrm>
        </p:spPr>
        <p:txBody>
          <a:bodyPr anchor="ctr">
            <a:normAutofit fontScale="55000" lnSpcReduction="20000"/>
          </a:bodyPr>
          <a:lstStyle/>
          <a:p>
            <a:pPr algn="just"/>
            <a:r>
              <a:rPr lang="tr-TR" dirty="0"/>
              <a:t>1897'den önce, çok az sayıda Siyonist göçmen zaten bölgeye gelmeye başlamıştı. 1903'e kadar, bunların sayısı 25 bine ulaştı. Çoğu da Doğu Avrupa'dan gelmişti.</a:t>
            </a:r>
            <a:r>
              <a:rPr lang="en-US" dirty="0"/>
              <a:t> 1904 </a:t>
            </a:r>
            <a:r>
              <a:rPr lang="en-US" dirty="0" err="1"/>
              <a:t>ila</a:t>
            </a:r>
            <a:r>
              <a:rPr lang="en-US" dirty="0"/>
              <a:t> 1914 </a:t>
            </a:r>
            <a:r>
              <a:rPr lang="en-US" dirty="0" err="1"/>
              <a:t>arasında</a:t>
            </a:r>
            <a:r>
              <a:rPr lang="en-US" dirty="0"/>
              <a:t> 40 bin </a:t>
            </a:r>
            <a:r>
              <a:rPr lang="en-US" dirty="0" err="1"/>
              <a:t>kişilik</a:t>
            </a:r>
            <a:r>
              <a:rPr lang="en-US" dirty="0"/>
              <a:t> </a:t>
            </a:r>
            <a:r>
              <a:rPr lang="en-US" dirty="0" err="1"/>
              <a:t>bir</a:t>
            </a:r>
            <a:r>
              <a:rPr lang="en-US" dirty="0"/>
              <a:t> </a:t>
            </a:r>
            <a:r>
              <a:rPr lang="en-US" dirty="0" err="1"/>
              <a:t>ikinci</a:t>
            </a:r>
            <a:r>
              <a:rPr lang="en-US" dirty="0"/>
              <a:t> </a:t>
            </a:r>
            <a:r>
              <a:rPr lang="en-US" dirty="0" err="1"/>
              <a:t>göçmen</a:t>
            </a:r>
            <a:r>
              <a:rPr lang="en-US" dirty="0"/>
              <a:t> </a:t>
            </a:r>
            <a:r>
              <a:rPr lang="en-US" dirty="0" err="1"/>
              <a:t>dalgası</a:t>
            </a:r>
            <a:r>
              <a:rPr lang="en-US" dirty="0"/>
              <a:t> </a:t>
            </a:r>
            <a:r>
              <a:rPr lang="en-US" dirty="0" err="1"/>
              <a:t>geldi</a:t>
            </a:r>
            <a:r>
              <a:rPr lang="en-US" dirty="0"/>
              <a:t>.</a:t>
            </a:r>
            <a:endParaRPr lang="tr-TR" dirty="0"/>
          </a:p>
        </p:txBody>
      </p:sp>
      <p:pic>
        <p:nvPicPr>
          <p:cNvPr id="5" name="Resim 4" descr="metin, gazete, işaret, fotoğraf içeren bir resim&#10;&#10;Açıklama otomatik olarak oluşturuldu">
            <a:extLst>
              <a:ext uri="{FF2B5EF4-FFF2-40B4-BE49-F238E27FC236}">
                <a16:creationId xmlns:a16="http://schemas.microsoft.com/office/drawing/2014/main" id="{13EA2E36-C726-4C32-9101-CAD1E462CBCE}"/>
              </a:ext>
            </a:extLst>
          </p:cNvPr>
          <p:cNvPicPr>
            <a:picLocks noChangeAspect="1"/>
          </p:cNvPicPr>
          <p:nvPr/>
        </p:nvPicPr>
        <p:blipFill rotWithShape="1">
          <a:blip r:embed="rId2"/>
          <a:srcRect r="1" b="13968"/>
          <a:stretch/>
        </p:blipFill>
        <p:spPr>
          <a:xfrm>
            <a:off x="4483341" y="1456764"/>
            <a:ext cx="4069058" cy="3944472"/>
          </a:xfrm>
          <a:prstGeom prst="rect">
            <a:avLst/>
          </a:prstGeom>
        </p:spPr>
      </p:pic>
    </p:spTree>
    <p:extLst>
      <p:ext uri="{BB962C8B-B14F-4D97-AF65-F5344CB8AC3E}">
        <p14:creationId xmlns:p14="http://schemas.microsoft.com/office/powerpoint/2010/main" val="35030538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ündönümü">
  <a:themeElements>
    <a:clrScheme name="Gündönümü">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Gündönümü">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ündönümü">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302</TotalTime>
  <Words>2006</Words>
  <Application>Microsoft Office PowerPoint</Application>
  <PresentationFormat>Ekran Gösterisi (4:3)</PresentationFormat>
  <Paragraphs>96</Paragraphs>
  <Slides>35</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35</vt:i4>
      </vt:variant>
    </vt:vector>
  </HeadingPairs>
  <TitlesOfParts>
    <vt:vector size="42" baseType="lpstr">
      <vt:lpstr>Arial</vt:lpstr>
      <vt:lpstr>Century Schoolbook</vt:lpstr>
      <vt:lpstr>Gill Sans MT</vt:lpstr>
      <vt:lpstr>Times New Roman</vt:lpstr>
      <vt:lpstr>Verdana</vt:lpstr>
      <vt:lpstr>Wingdings 2</vt:lpstr>
      <vt:lpstr>Gündönümü</vt:lpstr>
      <vt:lpstr>PowerPoint Sunusu</vt:lpstr>
      <vt:lpstr>Arap – İsrail Savaşları </vt:lpstr>
      <vt:lpstr>PowerPoint Sunusu</vt:lpstr>
      <vt:lpstr>ÇATIŞMANIN NEDENLERİ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EL NAKBA…</vt:lpstr>
      <vt:lpstr>PowerPoint Sunusu</vt:lpstr>
      <vt:lpstr>1948  Birinci Arap- İsrail Savaşı</vt:lpstr>
      <vt:lpstr>PowerPoint Sunusu</vt:lpstr>
      <vt:lpstr>1956 Süveyş Krizi </vt:lpstr>
      <vt:lpstr>PowerPoint Sunusu</vt:lpstr>
      <vt:lpstr>1967 Arap-İsrail Savaşı: Orta Doğu'yu sarsan 6 gün</vt:lpstr>
      <vt:lpstr>PowerPoint Sunusu</vt:lpstr>
      <vt:lpstr>PowerPoint Sunusu</vt:lpstr>
      <vt:lpstr>PowerPoint Sunusu</vt:lpstr>
      <vt:lpstr>PowerPoint Sunusu</vt:lpstr>
      <vt:lpstr>PowerPoint Sunusu</vt:lpstr>
      <vt:lpstr>1973 Yom Kippur Savaşı</vt:lpstr>
      <vt:lpstr>PowerPoint Sunusu</vt:lpstr>
      <vt:lpstr>1978 Camp David Anlaşması</vt:lpstr>
      <vt:lpstr>Birinci İntifada</vt:lpstr>
      <vt:lpstr>1993 - Oslo Barış Süreci </vt:lpstr>
      <vt:lpstr>2000 - İkinci intifada</vt:lpstr>
      <vt:lpstr>2008 Dökme Kurşun Operasyonu </vt:lpstr>
      <vt:lpstr>2014  Koruyucu Hat Operasyonu</vt:lpstr>
      <vt:lpstr>ABD’nin  Kudüs’ü İsrail’in Başkenti Olarak Tanıması</vt:lpstr>
      <vt:lpstr>2020 Yüzyılın Projesi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İSRAİL-FİLİTİN SAVAŞI</dc:title>
  <dc:creator>Damla</dc:creator>
  <cp:lastModifiedBy>Windows Kullanıcısı</cp:lastModifiedBy>
  <cp:revision>43</cp:revision>
  <dcterms:created xsi:type="dcterms:W3CDTF">2019-03-14T20:49:03Z</dcterms:created>
  <dcterms:modified xsi:type="dcterms:W3CDTF">2020-05-11T19:37:33Z</dcterms:modified>
</cp:coreProperties>
</file>