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2" r:id="rId3"/>
    <p:sldId id="261" r:id="rId4"/>
    <p:sldId id="259" r:id="rId5"/>
    <p:sldId id="258" r:id="rId6"/>
    <p:sldId id="264" r:id="rId7"/>
    <p:sldId id="265" r:id="rId8"/>
    <p:sldId id="266" r:id="rId9"/>
    <p:sldId id="267" r:id="rId10"/>
    <p:sldId id="268" r:id="rId11"/>
    <p:sldId id="270" r:id="rId12"/>
    <p:sldId id="271" r:id="rId13"/>
    <p:sldId id="257" r:id="rId14"/>
    <p:sldId id="272"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1083731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205047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CE4F6D-626B-452F-9D7B-2A8A1CF97BF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3194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B4005C-2861-440F-B8D7-18DB2EAC9850}"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952645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B4005C-2861-440F-B8D7-18DB2EAC9850}"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CE4F6D-626B-452F-9D7B-2A8A1CF97BF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19300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B4005C-2861-440F-B8D7-18DB2EAC9850}"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2260840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824356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79135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920622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B4005C-2861-440F-B8D7-18DB2EAC9850}"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1206049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7B4005C-2861-440F-B8D7-18DB2EAC9850}"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1784916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7B4005C-2861-440F-B8D7-18DB2EAC9850}"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2560880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B4005C-2861-440F-B8D7-18DB2EAC9850}"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4020276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4005C-2861-440F-B8D7-18DB2EAC9850}"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943292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B4005C-2861-440F-B8D7-18DB2EAC9850}"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1432766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B4005C-2861-440F-B8D7-18DB2EAC9850}"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6CE4F6D-626B-452F-9D7B-2A8A1CF97BFE}" type="slidenum">
              <a:rPr lang="tr-TR" smtClean="0"/>
              <a:t>‹#›</a:t>
            </a:fld>
            <a:endParaRPr lang="tr-TR"/>
          </a:p>
        </p:txBody>
      </p:sp>
    </p:spTree>
    <p:extLst>
      <p:ext uri="{BB962C8B-B14F-4D97-AF65-F5344CB8AC3E}">
        <p14:creationId xmlns:p14="http://schemas.microsoft.com/office/powerpoint/2010/main" val="3711955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7B4005C-2861-440F-B8D7-18DB2EAC9850}"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6CE4F6D-626B-452F-9D7B-2A8A1CF97BFE}" type="slidenum">
              <a:rPr lang="tr-TR" smtClean="0"/>
              <a:t>‹#›</a:t>
            </a:fld>
            <a:endParaRPr lang="tr-TR"/>
          </a:p>
        </p:txBody>
      </p:sp>
    </p:spTree>
    <p:extLst>
      <p:ext uri="{BB962C8B-B14F-4D97-AF65-F5344CB8AC3E}">
        <p14:creationId xmlns:p14="http://schemas.microsoft.com/office/powerpoint/2010/main" val="650273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477093" y="1869173"/>
            <a:ext cx="10465191" cy="2693045"/>
          </a:xfrm>
          <a:prstGeom prst="rect">
            <a:avLst/>
          </a:prstGeom>
        </p:spPr>
        <p:txBody>
          <a:bodyPr wrap="square">
            <a:spAutoFit/>
          </a:bodyPr>
          <a:lstStyle/>
          <a:p>
            <a:pPr defTabSz="457200">
              <a:spcBef>
                <a:spcPts val="1000"/>
              </a:spcBef>
              <a:buClr>
                <a:srgbClr val="A53010"/>
              </a:buClr>
            </a:pPr>
            <a:r>
              <a:rPr lang="tr-TR" dirty="0">
                <a:solidFill>
                  <a:schemeClr val="tx1">
                    <a:lumMod val="65000"/>
                    <a:lumOff val="35000"/>
                  </a:schemeClr>
                </a:solidFill>
                <a:latin typeface="Arial" panose="020B0604020202020204" pitchFamily="34" charset="0"/>
                <a:cs typeface="Arial" panose="020B0604020202020204" pitchFamily="34" charset="0"/>
              </a:rPr>
              <a:t>«Görev genel olarak, bir yargı yerinin, dava konusu yönünden yetkili olmasını gösterir. Buna karşılık, yetki deyimi, bir mahkemenin yer yönünden yetkisini gösterir.» (Gözübüyük/Tan, İdari Yargılama Hukuku, s.117)</a:t>
            </a:r>
          </a:p>
          <a:p>
            <a:pPr marL="342900" lvl="0" indent="-342900" defTabSz="457200">
              <a:spcBef>
                <a:spcPts val="1000"/>
              </a:spcBef>
              <a:buClr>
                <a:srgbClr val="A53010"/>
              </a:buClr>
              <a:buFont typeface="Wingdings 3" charset="2"/>
              <a:buChar char=""/>
            </a:pPr>
            <a:r>
              <a:rPr lang="tr-TR" b="1" dirty="0" smtClean="0">
                <a:solidFill>
                  <a:schemeClr val="tx1">
                    <a:lumMod val="65000"/>
                    <a:lumOff val="35000"/>
                  </a:schemeClr>
                </a:solidFill>
                <a:latin typeface="Arial" panose="020B0604020202020204" pitchFamily="34" charset="0"/>
                <a:cs typeface="Arial" panose="020B0604020202020204" pitchFamily="34" charset="0"/>
              </a:rPr>
              <a:t>Genel Yetki Kuralı</a:t>
            </a:r>
            <a:endParaRPr lang="tr-TR" b="1" dirty="0">
              <a:solidFill>
                <a:schemeClr val="tx1">
                  <a:lumMod val="65000"/>
                  <a:lumOff val="35000"/>
                </a:schemeClr>
              </a:solidFill>
              <a:latin typeface="Arial" panose="020B0604020202020204" pitchFamily="34" charset="0"/>
              <a:cs typeface="Arial" panose="020B0604020202020204" pitchFamily="34" charset="0"/>
            </a:endParaRPr>
          </a:p>
          <a:p>
            <a:pPr lvl="0" defTabSz="457200">
              <a:spcBef>
                <a:spcPts val="1000"/>
              </a:spcBef>
              <a:buClr>
                <a:srgbClr val="A53010"/>
              </a:buClr>
            </a:pPr>
            <a:r>
              <a:rPr lang="tr-TR" b="1" dirty="0" smtClean="0">
                <a:solidFill>
                  <a:schemeClr val="tx1">
                    <a:lumMod val="65000"/>
                    <a:lumOff val="35000"/>
                  </a:schemeClr>
                </a:solidFill>
                <a:latin typeface="Arial" panose="020B0604020202020204" pitchFamily="34" charset="0"/>
                <a:cs typeface="Arial" panose="020B0604020202020204" pitchFamily="34" charset="0"/>
              </a:rPr>
              <a:t>İYUK </a:t>
            </a:r>
            <a:r>
              <a:rPr lang="tr-TR" b="1" dirty="0">
                <a:solidFill>
                  <a:schemeClr val="tx1">
                    <a:lumMod val="65000"/>
                    <a:lumOff val="35000"/>
                  </a:schemeClr>
                </a:solidFill>
                <a:latin typeface="Arial" panose="020B0604020202020204" pitchFamily="34" charset="0"/>
                <a:cs typeface="Arial" panose="020B0604020202020204" pitchFamily="34" charset="0"/>
              </a:rPr>
              <a:t>Madde 32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Göreve ilişkin hükümler saklı kalmak şartıyla bu Kanunda veya özel </a:t>
            </a:r>
            <a:r>
              <a:rPr lang="tr-TR" i="1" dirty="0" smtClean="0">
                <a:solidFill>
                  <a:schemeClr val="tx1">
                    <a:lumMod val="65000"/>
                    <a:lumOff val="35000"/>
                  </a:schemeClr>
                </a:solidFill>
                <a:latin typeface="Arial" panose="020B0604020202020204" pitchFamily="34" charset="0"/>
                <a:cs typeface="Arial" panose="020B0604020202020204" pitchFamily="34" charset="0"/>
              </a:rPr>
              <a:t>kanunlarda yetkili </a:t>
            </a:r>
            <a:r>
              <a:rPr lang="tr-TR" i="1" dirty="0">
                <a:solidFill>
                  <a:schemeClr val="tx1">
                    <a:lumMod val="65000"/>
                    <a:lumOff val="35000"/>
                  </a:schemeClr>
                </a:solidFill>
                <a:latin typeface="Arial" panose="020B0604020202020204" pitchFamily="34" charset="0"/>
                <a:cs typeface="Arial" panose="020B0604020202020204" pitchFamily="34" charset="0"/>
              </a:rPr>
              <a:t>idare mahkemesinin gösterilmemiş olması halinde, yetkili idare mahkemesi, </a:t>
            </a:r>
            <a:r>
              <a:rPr lang="tr-TR" i="1" dirty="0" smtClean="0">
                <a:solidFill>
                  <a:schemeClr val="tx1">
                    <a:lumMod val="65000"/>
                    <a:lumOff val="35000"/>
                  </a:schemeClr>
                </a:solidFill>
                <a:latin typeface="Arial" panose="020B0604020202020204" pitchFamily="34" charset="0"/>
                <a:cs typeface="Arial" panose="020B0604020202020204" pitchFamily="34" charset="0"/>
              </a:rPr>
              <a:t>dava konusu </a:t>
            </a:r>
            <a:r>
              <a:rPr lang="tr-TR" i="1" dirty="0">
                <a:solidFill>
                  <a:schemeClr val="tx1">
                    <a:lumMod val="65000"/>
                    <a:lumOff val="35000"/>
                  </a:schemeClr>
                </a:solidFill>
                <a:latin typeface="Arial" panose="020B0604020202020204" pitchFamily="34" charset="0"/>
                <a:cs typeface="Arial" panose="020B0604020202020204" pitchFamily="34" charset="0"/>
              </a:rPr>
              <a:t>olan idari işlemi veya idari sözleşmeyi yapan idari merciin bulunduğu yerdeki idare mahkemesidir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lvl="0" defTabSz="457200">
              <a:spcBef>
                <a:spcPts val="1000"/>
              </a:spcBef>
              <a:buClr>
                <a:srgbClr val="A53010"/>
              </a:buClr>
            </a:pPr>
            <a:r>
              <a:rPr lang="tr-TR" i="1" dirty="0">
                <a:solidFill>
                  <a:schemeClr val="tx1">
                    <a:lumMod val="65000"/>
                    <a:lumOff val="35000"/>
                  </a:schemeClr>
                </a:solidFill>
                <a:latin typeface="Arial" panose="020B0604020202020204" pitchFamily="34" charset="0"/>
                <a:cs typeface="Arial" panose="020B0604020202020204" pitchFamily="34" charset="0"/>
              </a:rPr>
              <a:t>2. Bu Kanunun uygulanmasında yetki kamu düzenindendir. </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 name="Unvan 5"/>
          <p:cNvSpPr>
            <a:spLocks noGrp="1"/>
          </p:cNvSpPr>
          <p:nvPr>
            <p:ph type="title"/>
          </p:nvPr>
        </p:nvSpPr>
        <p:spPr>
          <a:xfrm>
            <a:off x="4175393" y="668177"/>
            <a:ext cx="3833870" cy="962319"/>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Yetki Kuralları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7213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734947"/>
            <a:ext cx="8911687" cy="1280890"/>
          </a:xfrm>
        </p:spPr>
        <p:txBody>
          <a:bodyPr>
            <a:normAutofit/>
          </a:bodyPr>
          <a:lstStyle/>
          <a:p>
            <a:r>
              <a:rPr lang="tr-TR" sz="3200" b="1" dirty="0">
                <a:solidFill>
                  <a:schemeClr val="tx1">
                    <a:lumMod val="65000"/>
                    <a:lumOff val="35000"/>
                  </a:schemeClr>
                </a:solidFill>
                <a:latin typeface="Arial" panose="020B0604020202020204" pitchFamily="34" charset="0"/>
                <a:cs typeface="Arial" panose="020B0604020202020204" pitchFamily="34" charset="0"/>
              </a:rPr>
              <a:t>Bağlantılı Davalar</a:t>
            </a:r>
            <a:endParaRPr lang="tr-TR" sz="32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311007" y="1531345"/>
            <a:ext cx="10193605" cy="4704563"/>
          </a:xfrm>
        </p:spPr>
        <p:txBody>
          <a:bodyPr>
            <a:normAutofit lnSpcReduction="1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Bağlantının </a:t>
            </a:r>
            <a:r>
              <a:rPr lang="tr-TR" b="1" dirty="0">
                <a:solidFill>
                  <a:schemeClr val="tx1">
                    <a:lumMod val="65000"/>
                    <a:lumOff val="35000"/>
                  </a:schemeClr>
                </a:solidFill>
                <a:latin typeface="Arial" panose="020B0604020202020204" pitchFamily="34" charset="0"/>
                <a:cs typeface="Arial" panose="020B0604020202020204" pitchFamily="34" charset="0"/>
              </a:rPr>
              <a:t>mahkemelerce kabul edilmemesi</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41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Bağlantı iddiaları mahkemelerce kabul edilmediği takdirde, bu hususta </a:t>
            </a:r>
            <a:r>
              <a:rPr lang="tr-TR" i="1" dirty="0" smtClean="0">
                <a:solidFill>
                  <a:schemeClr val="tx1">
                    <a:lumMod val="65000"/>
                    <a:lumOff val="35000"/>
                  </a:schemeClr>
                </a:solidFill>
                <a:latin typeface="Arial" panose="020B0604020202020204" pitchFamily="34" charset="0"/>
                <a:cs typeface="Arial" panose="020B0604020202020204" pitchFamily="34" charset="0"/>
              </a:rPr>
              <a:t>verilen ara </a:t>
            </a:r>
            <a:r>
              <a:rPr lang="tr-TR" i="1" dirty="0">
                <a:solidFill>
                  <a:schemeClr val="tx1">
                    <a:lumMod val="65000"/>
                    <a:lumOff val="35000"/>
                  </a:schemeClr>
                </a:solidFill>
                <a:latin typeface="Arial" panose="020B0604020202020204" pitchFamily="34" charset="0"/>
                <a:cs typeface="Arial" panose="020B0604020202020204" pitchFamily="34" charset="0"/>
              </a:rPr>
              <a:t>kararı taraflara tebliğ edilir. Taraflar, tebliğ tarihini izleyen </a:t>
            </a:r>
            <a:r>
              <a:rPr lang="tr-TR" i="1" dirty="0" err="1">
                <a:solidFill>
                  <a:schemeClr val="tx1">
                    <a:lumMod val="65000"/>
                    <a:lumOff val="35000"/>
                  </a:schemeClr>
                </a:solidFill>
                <a:latin typeface="Arial" panose="020B0604020202020204" pitchFamily="34" charset="0"/>
                <a:cs typeface="Arial" panose="020B0604020202020204" pitchFamily="34" charset="0"/>
              </a:rPr>
              <a:t>onbeş</a:t>
            </a:r>
            <a:r>
              <a:rPr lang="tr-TR" i="1" dirty="0">
                <a:solidFill>
                  <a:schemeClr val="tx1">
                    <a:lumMod val="65000"/>
                    <a:lumOff val="35000"/>
                  </a:schemeClr>
                </a:solidFill>
                <a:latin typeface="Arial" panose="020B0604020202020204" pitchFamily="34" charset="0"/>
                <a:cs typeface="Arial" panose="020B0604020202020204" pitchFamily="34" charset="0"/>
              </a:rPr>
              <a:t> gün içerisinde, </a:t>
            </a:r>
            <a:r>
              <a:rPr lang="tr-TR" i="1" dirty="0" smtClean="0">
                <a:solidFill>
                  <a:schemeClr val="tx1">
                    <a:lumMod val="65000"/>
                    <a:lumOff val="35000"/>
                  </a:schemeClr>
                </a:solidFill>
                <a:latin typeface="Arial" panose="020B0604020202020204" pitchFamily="34" charset="0"/>
                <a:cs typeface="Arial" panose="020B0604020202020204" pitchFamily="34" charset="0"/>
              </a:rPr>
              <a:t>aynı yargı </a:t>
            </a:r>
            <a:r>
              <a:rPr lang="tr-TR" i="1" dirty="0">
                <a:solidFill>
                  <a:schemeClr val="tx1">
                    <a:lumMod val="65000"/>
                    <a:lumOff val="35000"/>
                  </a:schemeClr>
                </a:solidFill>
                <a:latin typeface="Arial" panose="020B0604020202020204" pitchFamily="34" charset="0"/>
                <a:cs typeface="Arial" panose="020B0604020202020204" pitchFamily="34" charset="0"/>
              </a:rPr>
              <a:t>çevresindeki mahkemeler için o yer bölge idare mahkemesine, 38 </a:t>
            </a:r>
            <a:r>
              <a:rPr lang="tr-TR" i="1" dirty="0" err="1">
                <a:solidFill>
                  <a:schemeClr val="tx1">
                    <a:lumMod val="65000"/>
                    <a:lumOff val="35000"/>
                  </a:schemeClr>
                </a:solidFill>
                <a:latin typeface="Arial" panose="020B0604020202020204" pitchFamily="34" charset="0"/>
                <a:cs typeface="Arial" panose="020B0604020202020204" pitchFamily="34" charset="0"/>
              </a:rPr>
              <a:t>nci</a:t>
            </a:r>
            <a:r>
              <a:rPr lang="tr-TR" i="1" dirty="0">
                <a:solidFill>
                  <a:schemeClr val="tx1">
                    <a:lumMod val="65000"/>
                    <a:lumOff val="35000"/>
                  </a:schemeClr>
                </a:solidFill>
                <a:latin typeface="Arial" panose="020B0604020202020204" pitchFamily="34" charset="0"/>
                <a:cs typeface="Arial" panose="020B0604020202020204" pitchFamily="34" charset="0"/>
              </a:rPr>
              <a:t> maddenin 2 ve 3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ncü</a:t>
            </a:r>
            <a:r>
              <a:rPr lang="tr-TR" i="1" dirty="0" smtClean="0">
                <a:solidFill>
                  <a:schemeClr val="tx1">
                    <a:lumMod val="65000"/>
                    <a:lumOff val="35000"/>
                  </a:schemeClr>
                </a:solidFill>
                <a:latin typeface="Arial" panose="020B0604020202020204" pitchFamily="34" charset="0"/>
                <a:cs typeface="Arial" panose="020B0604020202020204" pitchFamily="34" charset="0"/>
              </a:rPr>
              <a:t> fıkrasındaki </a:t>
            </a:r>
            <a:r>
              <a:rPr lang="tr-TR" i="1" dirty="0">
                <a:solidFill>
                  <a:schemeClr val="tx1">
                    <a:lumMod val="65000"/>
                    <a:lumOff val="35000"/>
                  </a:schemeClr>
                </a:solidFill>
                <a:latin typeface="Arial" panose="020B0604020202020204" pitchFamily="34" charset="0"/>
                <a:cs typeface="Arial" panose="020B0604020202020204" pitchFamily="34" charset="0"/>
              </a:rPr>
              <a:t>durumlarla ilgili davalar için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Danıştaya</a:t>
            </a:r>
            <a:r>
              <a:rPr lang="tr-TR" i="1" dirty="0">
                <a:solidFill>
                  <a:schemeClr val="tx1">
                    <a:lumMod val="65000"/>
                    <a:lumOff val="35000"/>
                  </a:schemeClr>
                </a:solidFill>
                <a:latin typeface="Arial" panose="020B0604020202020204" pitchFamily="34" charset="0"/>
                <a:cs typeface="Arial" panose="020B0604020202020204" pitchFamily="34" charset="0"/>
              </a:rPr>
              <a:t> başvuruda bulunabilirler. Başvuru </a:t>
            </a:r>
            <a:r>
              <a:rPr lang="tr-TR" i="1" dirty="0" smtClean="0">
                <a:solidFill>
                  <a:schemeClr val="tx1">
                    <a:lumMod val="65000"/>
                    <a:lumOff val="35000"/>
                  </a:schemeClr>
                </a:solidFill>
                <a:latin typeface="Arial" panose="020B0604020202020204" pitchFamily="34" charset="0"/>
                <a:cs typeface="Arial" panose="020B0604020202020204" pitchFamily="34" charset="0"/>
              </a:rPr>
              <a:t>üzerine bölge </a:t>
            </a:r>
            <a:r>
              <a:rPr lang="tr-TR" i="1" dirty="0">
                <a:solidFill>
                  <a:schemeClr val="tx1">
                    <a:lumMod val="65000"/>
                    <a:lumOff val="35000"/>
                  </a:schemeClr>
                </a:solidFill>
                <a:latin typeface="Arial" panose="020B0604020202020204" pitchFamily="34" charset="0"/>
                <a:cs typeface="Arial" panose="020B0604020202020204" pitchFamily="34" charset="0"/>
              </a:rPr>
              <a:t>idare mahkemesi veya Danıştay görevli dairesince durum, yukarıdaki maddelerde </a:t>
            </a:r>
            <a:r>
              <a:rPr lang="tr-TR" i="1" dirty="0" smtClean="0">
                <a:solidFill>
                  <a:schemeClr val="tx1">
                    <a:lumMod val="65000"/>
                    <a:lumOff val="35000"/>
                  </a:schemeClr>
                </a:solidFill>
                <a:latin typeface="Arial" panose="020B0604020202020204" pitchFamily="34" charset="0"/>
                <a:cs typeface="Arial" panose="020B0604020202020204" pitchFamily="34" charset="0"/>
              </a:rPr>
              <a:t> yazılı usullere </a:t>
            </a:r>
            <a:r>
              <a:rPr lang="tr-TR" i="1" dirty="0">
                <a:solidFill>
                  <a:schemeClr val="tx1">
                    <a:lumMod val="65000"/>
                    <a:lumOff val="35000"/>
                  </a:schemeClr>
                </a:solidFill>
                <a:latin typeface="Arial" panose="020B0604020202020204" pitchFamily="34" charset="0"/>
                <a:cs typeface="Arial" panose="020B0604020202020204" pitchFamily="34" charset="0"/>
              </a:rPr>
              <a:t>göre incelenerek karara bağlanır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r>
              <a:rPr lang="tr-TR" b="1" dirty="0">
                <a:solidFill>
                  <a:schemeClr val="tx1">
                    <a:lumMod val="65000"/>
                    <a:lumOff val="35000"/>
                  </a:schemeClr>
                </a:solidFill>
                <a:latin typeface="Arial" panose="020B0604020202020204" pitchFamily="34" charset="0"/>
                <a:cs typeface="Arial" panose="020B0604020202020204" pitchFamily="34" charset="0"/>
              </a:rPr>
              <a:t>Bağlantılı davalarla ilgili diğer esaslar</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42 – </a:t>
            </a:r>
            <a:r>
              <a:rPr lang="tr-TR" i="1" dirty="0">
                <a:solidFill>
                  <a:schemeClr val="tx1">
                    <a:lumMod val="65000"/>
                    <a:lumOff val="35000"/>
                  </a:schemeClr>
                </a:solidFill>
                <a:latin typeface="Arial" panose="020B0604020202020204" pitchFamily="34" charset="0"/>
                <a:cs typeface="Arial" panose="020B0604020202020204" pitchFamily="34" charset="0"/>
              </a:rPr>
              <a:t>1. Bağlantının varlığı yolunda idare ve vergi mahkemelerince veya bu konuda yapılacak itiraz üzerine bölge idare mahkemesi veya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Danıştayca</a:t>
            </a:r>
            <a:r>
              <a:rPr lang="tr-TR" i="1" dirty="0">
                <a:solidFill>
                  <a:schemeClr val="tx1">
                    <a:lumMod val="65000"/>
                    <a:lumOff val="35000"/>
                  </a:schemeClr>
                </a:solidFill>
                <a:latin typeface="Arial" panose="020B0604020202020204" pitchFamily="34" charset="0"/>
                <a:cs typeface="Arial" panose="020B0604020202020204" pitchFamily="34" charset="0"/>
              </a:rPr>
              <a:t> bağlantı hakkında karar verilinceye kadar </a:t>
            </a:r>
            <a:r>
              <a:rPr lang="tr-TR" i="1" dirty="0" err="1">
                <a:solidFill>
                  <a:schemeClr val="tx1">
                    <a:lumMod val="65000"/>
                    <a:lumOff val="35000"/>
                  </a:schemeClr>
                </a:solidFill>
                <a:latin typeface="Arial" panose="020B0604020202020204" pitchFamily="34" charset="0"/>
                <a:cs typeface="Arial" panose="020B0604020202020204" pitchFamily="34" charset="0"/>
              </a:rPr>
              <a:t>usuli</a:t>
            </a:r>
            <a:r>
              <a:rPr lang="tr-TR" i="1" dirty="0">
                <a:solidFill>
                  <a:schemeClr val="tx1">
                    <a:lumMod val="65000"/>
                    <a:lumOff val="35000"/>
                  </a:schemeClr>
                </a:solidFill>
                <a:latin typeface="Arial" panose="020B0604020202020204" pitchFamily="34" charset="0"/>
                <a:cs typeface="Arial" panose="020B0604020202020204" pitchFamily="34" charset="0"/>
              </a:rPr>
              <a:t> işlemler durur.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Bağlantıya ilişkin işlemler sonuçlandırıldıktan sonra bu davalara bakmakla yetkili kılınan  mahkeme veya Danıştay, davalara bırakıldığı yerden devam eder.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Bağlantının bulunup bulunmadığı yolundaki bölge idare mahkemesi ve Danıştay kararları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Kesindir.</a:t>
            </a: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4681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11927" y="721092"/>
            <a:ext cx="9592685" cy="886035"/>
          </a:xfrm>
        </p:spPr>
        <p:txBody>
          <a:bodyPr>
            <a:normAutofit/>
          </a:bodyPr>
          <a:lstStyle/>
          <a:p>
            <a:r>
              <a:rPr lang="tr-TR" sz="2800" b="1" dirty="0">
                <a:solidFill>
                  <a:schemeClr val="tx1">
                    <a:lumMod val="65000"/>
                    <a:lumOff val="35000"/>
                  </a:schemeClr>
                </a:solidFill>
                <a:latin typeface="Arial" panose="020B0604020202020204" pitchFamily="34" charset="0"/>
                <a:cs typeface="Arial" panose="020B0604020202020204" pitchFamily="34" charset="0"/>
              </a:rPr>
              <a:t>Görevsizlik ve yetkisizlik hallerinde yapılacak işlem</a:t>
            </a:r>
          </a:p>
        </p:txBody>
      </p:sp>
      <p:sp>
        <p:nvSpPr>
          <p:cNvPr id="3" name="İçerik Yer Tutucusu 2"/>
          <p:cNvSpPr>
            <a:spLocks noGrp="1"/>
          </p:cNvSpPr>
          <p:nvPr>
            <p:ph idx="1"/>
          </p:nvPr>
        </p:nvSpPr>
        <p:spPr>
          <a:xfrm>
            <a:off x="1520328" y="1714959"/>
            <a:ext cx="9984284" cy="4825749"/>
          </a:xfrm>
        </p:spPr>
        <p:txBody>
          <a:bodyPr>
            <a:normAutofit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43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İdare ve vergi mahkemeleri, idari yargının görev alanına giren bir </a:t>
            </a:r>
            <a:r>
              <a:rPr lang="tr-TR" i="1" dirty="0" smtClean="0">
                <a:solidFill>
                  <a:schemeClr val="tx1">
                    <a:lumMod val="65000"/>
                    <a:lumOff val="35000"/>
                  </a:schemeClr>
                </a:solidFill>
                <a:latin typeface="Arial" panose="020B0604020202020204" pitchFamily="34" charset="0"/>
                <a:cs typeface="Arial" panose="020B0604020202020204" pitchFamily="34" charset="0"/>
              </a:rPr>
              <a:t>davada görevsizlik </a:t>
            </a:r>
            <a:r>
              <a:rPr lang="tr-TR" i="1" dirty="0">
                <a:solidFill>
                  <a:schemeClr val="tx1">
                    <a:lumMod val="65000"/>
                    <a:lumOff val="35000"/>
                  </a:schemeClr>
                </a:solidFill>
                <a:latin typeface="Arial" panose="020B0604020202020204" pitchFamily="34" charset="0"/>
                <a:cs typeface="Arial" panose="020B0604020202020204" pitchFamily="34" charset="0"/>
              </a:rPr>
              <a:t>veya yetkisizlik </a:t>
            </a:r>
            <a:r>
              <a:rPr lang="tr-TR" i="1" dirty="0" smtClean="0">
                <a:solidFill>
                  <a:schemeClr val="tx1">
                    <a:lumMod val="65000"/>
                    <a:lumOff val="35000"/>
                  </a:schemeClr>
                </a:solidFill>
                <a:latin typeface="Arial" panose="020B0604020202020204" pitchFamily="34" charset="0"/>
                <a:cs typeface="Arial" panose="020B0604020202020204" pitchFamily="34" charset="0"/>
              </a:rPr>
              <a:t> sebebiyle </a:t>
            </a:r>
            <a:r>
              <a:rPr lang="tr-TR" i="1" dirty="0">
                <a:solidFill>
                  <a:schemeClr val="tx1">
                    <a:lumMod val="65000"/>
                    <a:lumOff val="35000"/>
                  </a:schemeClr>
                </a:solidFill>
                <a:latin typeface="Arial" panose="020B0604020202020204" pitchFamily="34" charset="0"/>
                <a:cs typeface="Arial" panose="020B0604020202020204" pitchFamily="34" charset="0"/>
              </a:rPr>
              <a:t>davanın reddine karar verirlerse dosyayı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Danıştaya</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veya görevli </a:t>
            </a:r>
            <a:r>
              <a:rPr lang="tr-TR" i="1" dirty="0">
                <a:solidFill>
                  <a:schemeClr val="tx1">
                    <a:lumMod val="65000"/>
                    <a:lumOff val="35000"/>
                  </a:schemeClr>
                </a:solidFill>
                <a:latin typeface="Arial" panose="020B0604020202020204" pitchFamily="34" charset="0"/>
                <a:cs typeface="Arial" panose="020B0604020202020204" pitchFamily="34" charset="0"/>
              </a:rPr>
              <a:t>ve yetkili idare veya vergi mahkemesine gönderirler.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Görevsizlik sebebiyle gönderilen dosyalarda Danıştay, davayı görevi içinde </a:t>
            </a:r>
            <a:r>
              <a:rPr lang="tr-TR" i="1" dirty="0" smtClean="0">
                <a:solidFill>
                  <a:schemeClr val="tx1">
                    <a:lumMod val="65000"/>
                    <a:lumOff val="35000"/>
                  </a:schemeClr>
                </a:solidFill>
                <a:latin typeface="Arial" panose="020B0604020202020204" pitchFamily="34" charset="0"/>
                <a:cs typeface="Arial" panose="020B0604020202020204" pitchFamily="34" charset="0"/>
              </a:rPr>
              <a:t>görmezse dosyanın </a:t>
            </a:r>
            <a:r>
              <a:rPr lang="tr-TR" i="1" dirty="0">
                <a:solidFill>
                  <a:schemeClr val="tx1">
                    <a:lumMod val="65000"/>
                    <a:lumOff val="35000"/>
                  </a:schemeClr>
                </a:solidFill>
                <a:latin typeface="Arial" panose="020B0604020202020204" pitchFamily="34" charset="0"/>
                <a:cs typeface="Arial" panose="020B0604020202020204" pitchFamily="34" charset="0"/>
              </a:rPr>
              <a:t>yetkili ve görevli mahkemeye gönderilmesine karar verir.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Görevsizlik veya yetkisizlik sebebiyle dosyanın gönderildiği mahkeme kendisini </a:t>
            </a:r>
            <a:r>
              <a:rPr lang="tr-TR" i="1" dirty="0" smtClean="0">
                <a:solidFill>
                  <a:schemeClr val="tx1">
                    <a:lumMod val="65000"/>
                    <a:lumOff val="35000"/>
                  </a:schemeClr>
                </a:solidFill>
                <a:latin typeface="Arial" panose="020B0604020202020204" pitchFamily="34" charset="0"/>
                <a:cs typeface="Arial" panose="020B0604020202020204" pitchFamily="34" charset="0"/>
              </a:rPr>
              <a:t>görevsiz </a:t>
            </a:r>
            <a:r>
              <a:rPr lang="tr-TR" i="1" dirty="0">
                <a:solidFill>
                  <a:schemeClr val="tx1">
                    <a:lumMod val="65000"/>
                    <a:lumOff val="35000"/>
                  </a:schemeClr>
                </a:solidFill>
                <a:latin typeface="Arial" panose="020B0604020202020204" pitchFamily="34" charset="0"/>
                <a:cs typeface="Arial" panose="020B0604020202020204" pitchFamily="34" charset="0"/>
              </a:rPr>
              <a:t>veya yetkisiz </a:t>
            </a:r>
            <a:r>
              <a:rPr lang="tr-TR" i="1" dirty="0" err="1">
                <a:solidFill>
                  <a:schemeClr val="tx1">
                    <a:lumMod val="65000"/>
                    <a:lumOff val="35000"/>
                  </a:schemeClr>
                </a:solidFill>
                <a:latin typeface="Arial" panose="020B0604020202020204" pitchFamily="34" charset="0"/>
                <a:cs typeface="Arial" panose="020B0604020202020204" pitchFamily="34" charset="0"/>
              </a:rPr>
              <a:t>gördüğu</a:t>
            </a:r>
            <a:r>
              <a:rPr lang="tr-TR" i="1" dirty="0">
                <a:solidFill>
                  <a:schemeClr val="tx1">
                    <a:lumMod val="65000"/>
                    <a:lumOff val="35000"/>
                  </a:schemeClr>
                </a:solidFill>
                <a:latin typeface="Arial" panose="020B0604020202020204" pitchFamily="34" charset="0"/>
                <a:cs typeface="Arial" panose="020B0604020202020204" pitchFamily="34" charset="0"/>
              </a:rPr>
              <a:t> takdirde, söz konusu mahkeme ile ilk görevsizlik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yetkisizlik kararını </a:t>
            </a:r>
            <a:r>
              <a:rPr lang="tr-TR" i="1" dirty="0">
                <a:solidFill>
                  <a:schemeClr val="tx1">
                    <a:lumMod val="65000"/>
                    <a:lumOff val="35000"/>
                  </a:schemeClr>
                </a:solidFill>
                <a:latin typeface="Arial" panose="020B0604020202020204" pitchFamily="34" charset="0"/>
                <a:cs typeface="Arial" panose="020B0604020202020204" pitchFamily="34" charset="0"/>
              </a:rPr>
              <a:t>veren mahkeme aynı bölge idare </a:t>
            </a:r>
            <a:r>
              <a:rPr lang="tr-TR" i="1" dirty="0" smtClean="0">
                <a:solidFill>
                  <a:schemeClr val="tx1">
                    <a:lumMod val="65000"/>
                    <a:lumOff val="35000"/>
                  </a:schemeClr>
                </a:solidFill>
                <a:latin typeface="Arial" panose="020B0604020202020204" pitchFamily="34" charset="0"/>
                <a:cs typeface="Arial" panose="020B0604020202020204" pitchFamily="34" charset="0"/>
              </a:rPr>
              <a:t> mahkemesinin </a:t>
            </a:r>
            <a:r>
              <a:rPr lang="tr-TR" i="1" dirty="0">
                <a:solidFill>
                  <a:schemeClr val="tx1">
                    <a:lumMod val="65000"/>
                    <a:lumOff val="35000"/>
                  </a:schemeClr>
                </a:solidFill>
                <a:latin typeface="Arial" panose="020B0604020202020204" pitchFamily="34" charset="0"/>
                <a:cs typeface="Arial" panose="020B0604020202020204" pitchFamily="34" charset="0"/>
              </a:rPr>
              <a:t>yargı çevresinde ise, uyuşmazlık </a:t>
            </a:r>
            <a:r>
              <a:rPr lang="tr-TR" i="1" dirty="0" smtClean="0">
                <a:solidFill>
                  <a:schemeClr val="tx1">
                    <a:lumMod val="65000"/>
                    <a:lumOff val="35000"/>
                  </a:schemeClr>
                </a:solidFill>
                <a:latin typeface="Arial" panose="020B0604020202020204" pitchFamily="34" charset="0"/>
                <a:cs typeface="Arial" panose="020B0604020202020204" pitchFamily="34" charset="0"/>
              </a:rPr>
              <a:t>bölge idare </a:t>
            </a:r>
            <a:r>
              <a:rPr lang="tr-TR" i="1" dirty="0">
                <a:solidFill>
                  <a:schemeClr val="tx1">
                    <a:lumMod val="65000"/>
                    <a:lumOff val="35000"/>
                  </a:schemeClr>
                </a:solidFill>
                <a:latin typeface="Arial" panose="020B0604020202020204" pitchFamily="34" charset="0"/>
                <a:cs typeface="Arial" panose="020B0604020202020204" pitchFamily="34" charset="0"/>
              </a:rPr>
              <a:t>mahkemesince, aksi halde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Danıştayca</a:t>
            </a:r>
            <a:r>
              <a:rPr lang="tr-TR" i="1" dirty="0">
                <a:solidFill>
                  <a:schemeClr val="tx1">
                    <a:lumMod val="65000"/>
                    <a:lumOff val="35000"/>
                  </a:schemeClr>
                </a:solidFill>
                <a:latin typeface="Arial" panose="020B0604020202020204" pitchFamily="34" charset="0"/>
                <a:cs typeface="Arial" panose="020B0604020202020204" pitchFamily="34" charset="0"/>
              </a:rPr>
              <a:t> çözümlenir.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Görev ve yetki uyuşmazlıklarında Danıştay ve bölge idare mahkemesince verilen </a:t>
            </a:r>
            <a:r>
              <a:rPr lang="tr-TR" i="1" dirty="0" smtClean="0">
                <a:solidFill>
                  <a:schemeClr val="tx1">
                    <a:lumMod val="65000"/>
                    <a:lumOff val="35000"/>
                  </a:schemeClr>
                </a:solidFill>
                <a:latin typeface="Arial" panose="020B0604020202020204" pitchFamily="34" charset="0"/>
                <a:cs typeface="Arial" panose="020B0604020202020204" pitchFamily="34" charset="0"/>
              </a:rPr>
              <a:t>kararlar ilgili </a:t>
            </a:r>
            <a:r>
              <a:rPr lang="tr-TR" i="1" dirty="0">
                <a:solidFill>
                  <a:schemeClr val="tx1">
                    <a:lumMod val="65000"/>
                    <a:lumOff val="35000"/>
                  </a:schemeClr>
                </a:solidFill>
                <a:latin typeface="Arial" panose="020B0604020202020204" pitchFamily="34" charset="0"/>
                <a:cs typeface="Arial" panose="020B0604020202020204" pitchFamily="34" charset="0"/>
              </a:rPr>
              <a:t>mahkemelere bildirilir ve bu husus taraflara tebliğ olunur.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Danıştay ve bölge idare mahkemesince görev ve yetki uyuşmazlıkları ile ilgili </a:t>
            </a:r>
            <a:r>
              <a:rPr lang="tr-TR" i="1" dirty="0" smtClean="0">
                <a:solidFill>
                  <a:schemeClr val="tx1">
                    <a:lumMod val="65000"/>
                    <a:lumOff val="35000"/>
                  </a:schemeClr>
                </a:solidFill>
                <a:latin typeface="Arial" panose="020B0604020202020204" pitchFamily="34" charset="0"/>
                <a:cs typeface="Arial" panose="020B0604020202020204" pitchFamily="34" charset="0"/>
              </a:rPr>
              <a:t>olarak verilen </a:t>
            </a:r>
            <a:r>
              <a:rPr lang="tr-TR" i="1" dirty="0">
                <a:solidFill>
                  <a:schemeClr val="tx1">
                    <a:lumMod val="65000"/>
                    <a:lumOff val="35000"/>
                  </a:schemeClr>
                </a:solidFill>
                <a:latin typeface="Arial" panose="020B0604020202020204" pitchFamily="34" charset="0"/>
                <a:cs typeface="Arial" panose="020B0604020202020204" pitchFamily="34" charset="0"/>
              </a:rPr>
              <a:t>kararlar kesindir.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4. Bu madde hükümleri gereğince verilen kararlar ile görevli ve yetkili kılınan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mahkemeye yeniden </a:t>
            </a:r>
            <a:r>
              <a:rPr lang="tr-TR" i="1" dirty="0">
                <a:solidFill>
                  <a:schemeClr val="tx1">
                    <a:lumMod val="65000"/>
                    <a:lumOff val="35000"/>
                  </a:schemeClr>
                </a:solidFill>
                <a:latin typeface="Arial" panose="020B0604020202020204" pitchFamily="34" charset="0"/>
                <a:cs typeface="Arial" panose="020B0604020202020204" pitchFamily="34" charset="0"/>
              </a:rPr>
              <a:t>dava açılması halinde harç alınmaz.</a:t>
            </a:r>
          </a:p>
          <a:p>
            <a:pPr marL="0" indent="0">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7636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78727" y="665674"/>
            <a:ext cx="8373485" cy="816762"/>
          </a:xfrm>
        </p:spPr>
        <p:txBody>
          <a:bodyPr>
            <a:normAutofit/>
          </a:bodyPr>
          <a:lstStyle/>
          <a:p>
            <a:r>
              <a:rPr lang="tr-TR" sz="3200" b="1" dirty="0">
                <a:solidFill>
                  <a:schemeClr val="tx1">
                    <a:lumMod val="65000"/>
                    <a:lumOff val="35000"/>
                  </a:schemeClr>
                </a:solidFill>
                <a:latin typeface="Arial" panose="020B0604020202020204" pitchFamily="34" charset="0"/>
                <a:cs typeface="Arial" panose="020B0604020202020204" pitchFamily="34" charset="0"/>
              </a:rPr>
              <a:t>Merci tayini</a:t>
            </a:r>
          </a:p>
        </p:txBody>
      </p:sp>
      <p:sp>
        <p:nvSpPr>
          <p:cNvPr id="3" name="İçerik Yer Tutucusu 2"/>
          <p:cNvSpPr>
            <a:spLocks noGrp="1"/>
          </p:cNvSpPr>
          <p:nvPr>
            <p:ph idx="1"/>
          </p:nvPr>
        </p:nvSpPr>
        <p:spPr>
          <a:xfrm>
            <a:off x="1597446" y="1482436"/>
            <a:ext cx="9907166" cy="4753472"/>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44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Yetkili mahkemenin bir davaya bakmasına fiili veya hukuki bir engel </a:t>
            </a:r>
            <a:r>
              <a:rPr lang="tr-TR" i="1" dirty="0" smtClean="0">
                <a:solidFill>
                  <a:schemeClr val="tx1">
                    <a:lumMod val="65000"/>
                    <a:lumOff val="35000"/>
                  </a:schemeClr>
                </a:solidFill>
                <a:latin typeface="Arial" panose="020B0604020202020204" pitchFamily="34" charset="0"/>
                <a:cs typeface="Arial" panose="020B0604020202020204" pitchFamily="34" charset="0"/>
              </a:rPr>
              <a:t>çıktığı veya </a:t>
            </a:r>
            <a:r>
              <a:rPr lang="tr-TR" i="1" dirty="0">
                <a:solidFill>
                  <a:schemeClr val="tx1">
                    <a:lumMod val="65000"/>
                    <a:lumOff val="35000"/>
                  </a:schemeClr>
                </a:solidFill>
                <a:latin typeface="Arial" panose="020B0604020202020204" pitchFamily="34" charset="0"/>
                <a:cs typeface="Arial" panose="020B0604020202020204" pitchFamily="34" charset="0"/>
              </a:rPr>
              <a:t>iki mahkemenin yargı çevresi sınırlarında tereddüt edildiği veya iki mahkemenin de aynı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davaya bakmaya yetkili olduklarına karar verdikleri hallerde dava dosyaları, tarafların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mahkemelerin istemi </a:t>
            </a:r>
            <a:r>
              <a:rPr lang="tr-TR" i="1" dirty="0">
                <a:solidFill>
                  <a:schemeClr val="tx1">
                    <a:lumMod val="65000"/>
                    <a:lumOff val="35000"/>
                  </a:schemeClr>
                </a:solidFill>
                <a:latin typeface="Arial" panose="020B0604020202020204" pitchFamily="34" charset="0"/>
                <a:cs typeface="Arial" panose="020B0604020202020204" pitchFamily="34" charset="0"/>
              </a:rPr>
              <a:t>üzerine merci tayini için: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Uyuşmazlığın aynı yargı çevresindeki mahkeme veya mahkemeler arasında çıkması </a:t>
            </a:r>
            <a:r>
              <a:rPr lang="tr-TR" i="1" dirty="0" smtClean="0">
                <a:solidFill>
                  <a:schemeClr val="tx1">
                    <a:lumMod val="65000"/>
                    <a:lumOff val="35000"/>
                  </a:schemeClr>
                </a:solidFill>
                <a:latin typeface="Arial" panose="020B0604020202020204" pitchFamily="34" charset="0"/>
                <a:cs typeface="Arial" panose="020B0604020202020204" pitchFamily="34" charset="0"/>
              </a:rPr>
              <a:t>halinde, o </a:t>
            </a:r>
            <a:r>
              <a:rPr lang="tr-TR" i="1" dirty="0">
                <a:solidFill>
                  <a:schemeClr val="tx1">
                    <a:lumMod val="65000"/>
                    <a:lumOff val="35000"/>
                  </a:schemeClr>
                </a:solidFill>
                <a:latin typeface="Arial" panose="020B0604020202020204" pitchFamily="34" charset="0"/>
                <a:cs typeface="Arial" panose="020B0604020202020204" pitchFamily="34" charset="0"/>
              </a:rPr>
              <a:t>yargı çevresindeki bölge idare mahkemesine,</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Sair hallerde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Danıştaya</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Gönderilir</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Danıştay ve bölge idare mahkemesi görevli ve yetkili mahkemeyi kararlaştırır.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Danıştay ve bölge idare mahkemesinin bu konuda vereceği kararlar kesindir.</a:t>
            </a:r>
          </a:p>
        </p:txBody>
      </p:sp>
    </p:spTree>
    <p:extLst>
      <p:ext uri="{BB962C8B-B14F-4D97-AF65-F5344CB8AC3E}">
        <p14:creationId xmlns:p14="http://schemas.microsoft.com/office/powerpoint/2010/main" val="1520077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5" y="679529"/>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Merci Tecavüzü</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575412" y="1570738"/>
            <a:ext cx="9287219" cy="4847421"/>
          </a:xfrm>
        </p:spPr>
        <p:txBody>
          <a:bodyPr>
            <a:normAutofit/>
          </a:bodyPr>
          <a:lstStyle/>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Zorunlu idari </a:t>
            </a:r>
            <a:r>
              <a:rPr lang="tr-TR" dirty="0">
                <a:solidFill>
                  <a:schemeClr val="tx1">
                    <a:lumMod val="65000"/>
                    <a:lumOff val="35000"/>
                  </a:schemeClr>
                </a:solidFill>
                <a:latin typeface="Arial" panose="020B0604020202020204" pitchFamily="34" charset="0"/>
                <a:cs typeface="Arial" panose="020B0604020202020204" pitchFamily="34" charset="0"/>
              </a:rPr>
              <a:t>başvuru yolu tüketilmeden </a:t>
            </a:r>
            <a:r>
              <a:rPr lang="tr-TR" dirty="0" smtClean="0">
                <a:solidFill>
                  <a:schemeClr val="tx1">
                    <a:lumMod val="65000"/>
                    <a:lumOff val="35000"/>
                  </a:schemeClr>
                </a:solidFill>
                <a:latin typeface="Arial" panose="020B0604020202020204" pitchFamily="34" charset="0"/>
                <a:cs typeface="Arial" panose="020B0604020202020204" pitchFamily="34" charset="0"/>
              </a:rPr>
              <a:t>dava açılması durumunda idari </a:t>
            </a:r>
            <a:r>
              <a:rPr lang="tr-TR" dirty="0">
                <a:solidFill>
                  <a:schemeClr val="tx1">
                    <a:lumMod val="65000"/>
                    <a:lumOff val="35000"/>
                  </a:schemeClr>
                </a:solidFill>
                <a:latin typeface="Arial" panose="020B0604020202020204" pitchFamily="34" charset="0"/>
                <a:cs typeface="Arial" panose="020B0604020202020204" pitchFamily="34" charset="0"/>
              </a:rPr>
              <a:t>merci </a:t>
            </a:r>
            <a:r>
              <a:rPr lang="tr-TR" dirty="0" smtClean="0">
                <a:solidFill>
                  <a:schemeClr val="tx1">
                    <a:lumMod val="65000"/>
                    <a:lumOff val="35000"/>
                  </a:schemeClr>
                </a:solidFill>
                <a:latin typeface="Arial" panose="020B0604020202020204" pitchFamily="34" charset="0"/>
                <a:cs typeface="Arial" panose="020B0604020202020204" pitchFamily="34" charset="0"/>
              </a:rPr>
              <a:t>tecavüzünden söz edilir. </a:t>
            </a:r>
          </a:p>
          <a:p>
            <a:pPr marL="0" lv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a:t>
            </a:r>
            <a:r>
              <a:rPr lang="tr-TR" b="1" dirty="0">
                <a:solidFill>
                  <a:schemeClr val="tx1">
                    <a:lumMod val="65000"/>
                    <a:lumOff val="35000"/>
                  </a:schemeClr>
                </a:solidFill>
                <a:latin typeface="Arial" panose="020B0604020202020204" pitchFamily="34" charset="0"/>
                <a:cs typeface="Arial" panose="020B0604020202020204" pitchFamily="34" charset="0"/>
              </a:rPr>
              <a:t>Madde 15 –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veya idare ve vergi mahkemelerince yukarıdaki maddenin 3 üncü fıkrasında yazılı hususlarda kanuna aykırılık görülürse, 14 üncü maddenin;</a:t>
            </a:r>
          </a:p>
          <a:p>
            <a:pPr marL="0" lvl="0" indent="0" algn="just">
              <a:buClr>
                <a:srgbClr val="A53010"/>
              </a:buClr>
              <a:buNone/>
            </a:pPr>
            <a:r>
              <a:rPr lang="tr-TR" dirty="0" smtClean="0">
                <a:solidFill>
                  <a:schemeClr val="tx1">
                    <a:lumMod val="65000"/>
                    <a:lumOff val="35000"/>
                  </a:schemeClr>
                </a:solidFill>
                <a:latin typeface="Arial" panose="020B0604020202020204" pitchFamily="34" charset="0"/>
                <a:cs typeface="Arial" panose="020B0604020202020204" pitchFamily="34" charset="0"/>
              </a:rPr>
              <a:t>e</a:t>
            </a:r>
            <a:r>
              <a:rPr lang="tr-TR" dirty="0">
                <a:solidFill>
                  <a:schemeClr val="tx1">
                    <a:lumMod val="65000"/>
                    <a:lumOff val="35000"/>
                  </a:schemeClr>
                </a:solidFill>
                <a:latin typeface="Arial" panose="020B0604020202020204" pitchFamily="34" charset="0"/>
                <a:cs typeface="Arial" panose="020B0604020202020204" pitchFamily="34" charset="0"/>
              </a:rPr>
              <a:t>) 3/b bendinde yazılı halde dilekçelerin görevli idare merciine tevdiine</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karar verilir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lvl="0" indent="0" algn="just">
              <a:buClr>
                <a:srgbClr val="A53010"/>
              </a:buClr>
              <a:buNone/>
            </a:pPr>
            <a:r>
              <a:rPr lang="tr-TR" i="1" dirty="0">
                <a:solidFill>
                  <a:schemeClr val="tx1">
                    <a:lumMod val="65000"/>
                    <a:lumOff val="35000"/>
                  </a:schemeClr>
                </a:solidFill>
                <a:latin typeface="Arial" panose="020B0604020202020204" pitchFamily="34" charset="0"/>
                <a:cs typeface="Arial" panose="020B0604020202020204" pitchFamily="34" charset="0"/>
              </a:rPr>
              <a:t>2. Dilekçelerin görevli mercie tevdii halinde,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Danıştaya</a:t>
            </a:r>
            <a:r>
              <a:rPr lang="tr-TR" i="1" dirty="0">
                <a:solidFill>
                  <a:schemeClr val="tx1">
                    <a:lumMod val="65000"/>
                    <a:lumOff val="35000"/>
                  </a:schemeClr>
                </a:solidFill>
                <a:latin typeface="Arial" panose="020B0604020202020204" pitchFamily="34" charset="0"/>
                <a:cs typeface="Arial" panose="020B0604020202020204" pitchFamily="34" charset="0"/>
              </a:rPr>
              <a:t> veya ilgili mahkemeye </a:t>
            </a:r>
            <a:r>
              <a:rPr lang="tr-TR" i="1" dirty="0" smtClean="0">
                <a:solidFill>
                  <a:schemeClr val="tx1">
                    <a:lumMod val="65000"/>
                    <a:lumOff val="35000"/>
                  </a:schemeClr>
                </a:solidFill>
                <a:latin typeface="Arial" panose="020B0604020202020204" pitchFamily="34" charset="0"/>
                <a:cs typeface="Arial" panose="020B0604020202020204" pitchFamily="34" charset="0"/>
              </a:rPr>
              <a:t>başvurma tarihi</a:t>
            </a:r>
            <a:r>
              <a:rPr lang="tr-TR" i="1" dirty="0">
                <a:solidFill>
                  <a:schemeClr val="tx1">
                    <a:lumMod val="65000"/>
                    <a:lumOff val="35000"/>
                  </a:schemeClr>
                </a:solidFill>
                <a:latin typeface="Arial" panose="020B0604020202020204" pitchFamily="34" charset="0"/>
                <a:cs typeface="Arial" panose="020B0604020202020204" pitchFamily="34" charset="0"/>
              </a:rPr>
              <a:t>, merciine başvurma tarihi olarak kabul edilir. </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(D.13D, E. 2016/4032, K. 2016/3894, T. 28.11.2016): </a:t>
            </a:r>
            <a:r>
              <a:rPr lang="tr-TR" i="1" dirty="0" smtClean="0">
                <a:solidFill>
                  <a:schemeClr val="tx1">
                    <a:lumMod val="65000"/>
                    <a:lumOff val="35000"/>
                  </a:schemeClr>
                </a:solidFill>
                <a:latin typeface="Arial" panose="020B0604020202020204" pitchFamily="34" charset="0"/>
                <a:cs typeface="Arial" panose="020B0604020202020204" pitchFamily="34" charset="0"/>
              </a:rPr>
              <a:t>«4734 </a:t>
            </a:r>
            <a:r>
              <a:rPr lang="tr-TR" i="1" dirty="0">
                <a:solidFill>
                  <a:schemeClr val="tx1">
                    <a:lumMod val="65000"/>
                    <a:lumOff val="35000"/>
                  </a:schemeClr>
                </a:solidFill>
                <a:latin typeface="Arial" panose="020B0604020202020204" pitchFamily="34" charset="0"/>
                <a:cs typeface="Arial" panose="020B0604020202020204" pitchFamily="34" charset="0"/>
              </a:rPr>
              <a:t>Sayılı Kanun'da öngörülen usul izlenerek, idarî dava açılmadan önce tüketilmesi zorunlu başvuru yolu olan şikâyet ve </a:t>
            </a:r>
            <a:r>
              <a:rPr lang="tr-TR" i="1" dirty="0" err="1">
                <a:solidFill>
                  <a:schemeClr val="tx1">
                    <a:lumMod val="65000"/>
                    <a:lumOff val="35000"/>
                  </a:schemeClr>
                </a:solidFill>
                <a:latin typeface="Arial" panose="020B0604020202020204" pitchFamily="34" charset="0"/>
                <a:cs typeface="Arial" panose="020B0604020202020204" pitchFamily="34" charset="0"/>
              </a:rPr>
              <a:t>itirazen</a:t>
            </a:r>
            <a:r>
              <a:rPr lang="tr-TR" i="1" dirty="0">
                <a:solidFill>
                  <a:schemeClr val="tx1">
                    <a:lumMod val="65000"/>
                    <a:lumOff val="35000"/>
                  </a:schemeClr>
                </a:solidFill>
                <a:latin typeface="Arial" panose="020B0604020202020204" pitchFamily="34" charset="0"/>
                <a:cs typeface="Arial" panose="020B0604020202020204" pitchFamily="34" charset="0"/>
              </a:rPr>
              <a:t> şikâyet başvurusu üzerine Kamu İhale Kurulu'nca verilen kararın iptali istenebileceğinden, şikâyet başvurusunun reddedilmesi sonrasında yetkili idarî merci olan Kamu İhale Kurulu'na başvuru yapılmadan ve Kurul'un başvuru hakkında henüz bir kararı bulunmaksızın açılan davada, idari merci tecavüzü bulunduğundan 2577 Sayılı Kanun'un 15. maddesi uyarınca, dava dilekçesinin Kamu İhale Kurumu'na tevdii gerekmektedir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2710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5" y="721092"/>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Merci Tecavüzü</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58186" y="1608463"/>
            <a:ext cx="9558681" cy="4902506"/>
          </a:xfrm>
        </p:spPr>
        <p:txBody>
          <a:bodyPr>
            <a:noAutofit/>
          </a:bodyPr>
          <a:lstStyle/>
          <a:p>
            <a:pPr marL="0" indent="0" algn="just">
              <a:lnSpc>
                <a:spcPct val="107000"/>
              </a:lnSpc>
              <a:spcAft>
                <a:spcPts val="800"/>
              </a:spcAft>
              <a:buNone/>
            </a:pPr>
            <a:r>
              <a:rPr lang="tr-TR" sz="1600" b="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a:t>
            </a:r>
            <a:r>
              <a:rPr lang="tr-TR" sz="1600"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15D, E. 2016/5752, K. 2017/547, T. 7.2.2017): </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2577 Sayılı İdari Yargılama Usulü Kanunu'nun </a:t>
            </a:r>
            <a:r>
              <a:rPr lang="tr-TR" sz="1600" i="1" u="sng"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13.</a:t>
            </a:r>
            <a:r>
              <a:rPr lang="tr-TR" sz="1600"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a:t>
            </a: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maddesinin 1. fıkrasında; idari eylemlerden hakları ihlal edilmiş olanların, idari dava açmadan önce, bu eylemleri yazılı bildirim üzerine veya başka suretle öğrendikleri tarihten itibaren bir yıl ve her halde eylem tarihinden itibaren beş yıl içinde ilgili idareye başvurarak haklarının yerine getirilmesini istemeleri gerektiği, bu isteklerinin kısmen veya tamamen reddi halinde, bu konudaki işlemin tebliğini izleyen günden itibaren veya istek hakkında altmış gün içinde cevap verilmediği takdirde bu sürenin bittiği tarihten itibaren dava süresi içinde dava açabilecekleri hüküm altına alınmıştır.</a:t>
            </a:r>
            <a:endPar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Öte yandan; aynı Kanunun 14. maddesinin 3. fıkrasının (b) bendinde, dava dilekçesinin “idari merci tecavüzü” bulunup bulunmadığı yönünden de ilk incelemeye tabi tutulacağı belirtilmiş; 15. maddesinin (1/e) bendinde ise; 3/b bendinde yazılı halde dilekçelerin görevli idare merciine tevdiine karar verileceği hükme bağlanmıştır.</a:t>
            </a:r>
            <a:endPar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Görüldüğü üzere, idari eylemlerden dolayı doğrudan doğruya tam yargı davası açılabilmesi için, ilgililerin önce idareye başvuruda bulunarak uğramış oldukları zararın karşılanmasını istemeleri, isteklerinin açık veya dolaylı olarak reddi halinde dava açmaları gerekmektedir. Diğer bir anlatımla, idari eylemler sebebiyle hakları ihlal edilenlerin, zararlarının giderilmesi için doğrudan doğruya tam yargı davası açabilmesi, ilgili idareye başvurulması ve idareden bir “ön karar” alınması halinde mümkündür.</a:t>
            </a:r>
            <a:endPar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tr-TR" sz="160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06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676400" y="595747"/>
            <a:ext cx="9828212" cy="831272"/>
          </a:xfrm>
        </p:spPr>
        <p:txBody>
          <a:bodyPr>
            <a:normAutofit/>
          </a:bodyPr>
          <a:lstStyle/>
          <a:p>
            <a:pPr algn="ctr"/>
            <a:r>
              <a:rPr lang="tr-TR" sz="3200" b="1" dirty="0" smtClean="0">
                <a:solidFill>
                  <a:schemeClr val="tx1">
                    <a:lumMod val="65000"/>
                    <a:lumOff val="35000"/>
                  </a:schemeClr>
                </a:solidFill>
                <a:latin typeface="Arial" panose="020B0604020202020204" pitchFamily="34" charset="0"/>
                <a:cs typeface="Arial" panose="020B0604020202020204" pitchFamily="34" charset="0"/>
              </a:rPr>
              <a:t>Yetki Kuralları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489364" y="1745673"/>
            <a:ext cx="10202285" cy="5527963"/>
          </a:xfrm>
        </p:spPr>
        <p:txBody>
          <a:bodyPr>
            <a:noAutofit/>
          </a:bodyPr>
          <a:lstStyle/>
          <a:p>
            <a:r>
              <a:rPr lang="tr-TR" b="1" dirty="0">
                <a:solidFill>
                  <a:schemeClr val="tx1">
                    <a:lumMod val="65000"/>
                    <a:lumOff val="35000"/>
                  </a:schemeClr>
                </a:solidFill>
                <a:latin typeface="Arial" panose="020B0604020202020204" pitchFamily="34" charset="0"/>
                <a:cs typeface="Arial" panose="020B0604020202020204" pitchFamily="34" charset="0"/>
              </a:rPr>
              <a:t>Kamu görevlileri ile ilgili davalarda </a:t>
            </a:r>
            <a:r>
              <a:rPr lang="tr-TR" b="1" dirty="0" smtClean="0">
                <a:solidFill>
                  <a:schemeClr val="tx1">
                    <a:lumMod val="65000"/>
                    <a:lumOff val="35000"/>
                  </a:schemeClr>
                </a:solidFill>
                <a:latin typeface="Arial" panose="020B0604020202020204" pitchFamily="34" charset="0"/>
                <a:cs typeface="Arial" panose="020B0604020202020204" pitchFamily="34" charset="0"/>
              </a:rPr>
              <a:t>yetki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33 –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5/4/1990 - 3622/12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Kamu görevlilerinin atanması ve </a:t>
            </a:r>
            <a:r>
              <a:rPr lang="tr-TR" i="1" dirty="0" smtClean="0">
                <a:solidFill>
                  <a:schemeClr val="tx1">
                    <a:lumMod val="65000"/>
                    <a:lumOff val="35000"/>
                  </a:schemeClr>
                </a:solidFill>
                <a:latin typeface="Arial" panose="020B0604020202020204" pitchFamily="34" charset="0"/>
                <a:cs typeface="Arial" panose="020B0604020202020204" pitchFamily="34" charset="0"/>
              </a:rPr>
              <a:t>nakilleri ile </a:t>
            </a:r>
            <a:r>
              <a:rPr lang="tr-TR" i="1" dirty="0">
                <a:solidFill>
                  <a:schemeClr val="tx1">
                    <a:lumMod val="65000"/>
                    <a:lumOff val="35000"/>
                  </a:schemeClr>
                </a:solidFill>
                <a:latin typeface="Arial" panose="020B0604020202020204" pitchFamily="34" charset="0"/>
                <a:cs typeface="Arial" panose="020B0604020202020204" pitchFamily="34" charset="0"/>
              </a:rPr>
              <a:t>ilgili davalarda yetkili mahkeme, kamu görevlilerinin yeni veya eski görev yeri </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mahkemesidir</a:t>
            </a:r>
            <a:r>
              <a:rPr lang="tr-TR" i="1" dirty="0">
                <a:solidFill>
                  <a:schemeClr val="tx1">
                    <a:lumMod val="65000"/>
                    <a:lumOff val="35000"/>
                  </a:schemeClr>
                </a:solidFill>
                <a:latin typeface="Arial" panose="020B0604020202020204" pitchFamily="34" charset="0"/>
                <a:cs typeface="Arial" panose="020B0604020202020204" pitchFamily="34" charset="0"/>
              </a:rPr>
              <a:t>.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Kamu görevlilerinin görevlerine son verilmesi, emekli edilmeleri veya görevden </a:t>
            </a:r>
            <a:r>
              <a:rPr lang="tr-TR" i="1" dirty="0" smtClean="0">
                <a:solidFill>
                  <a:schemeClr val="tx1">
                    <a:lumMod val="65000"/>
                    <a:lumOff val="35000"/>
                  </a:schemeClr>
                </a:solidFill>
                <a:latin typeface="Arial" panose="020B0604020202020204" pitchFamily="34" charset="0"/>
                <a:cs typeface="Arial" panose="020B0604020202020204" pitchFamily="34" charset="0"/>
              </a:rPr>
              <a:t>uzaklaştırılmaları ile </a:t>
            </a:r>
            <a:r>
              <a:rPr lang="tr-TR" i="1" dirty="0">
                <a:solidFill>
                  <a:schemeClr val="tx1">
                    <a:lumMod val="65000"/>
                    <a:lumOff val="35000"/>
                  </a:schemeClr>
                </a:solidFill>
                <a:latin typeface="Arial" panose="020B0604020202020204" pitchFamily="34" charset="0"/>
                <a:cs typeface="Arial" panose="020B0604020202020204" pitchFamily="34" charset="0"/>
              </a:rPr>
              <a:t>ilgili davalarda yetkili mahkeme, kamu görevlisinin son görev yaptığı yer </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mahkemesidir</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(Değişik: 5/4/1990 - 3622/12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Kamu görevlilerinin görevle ilişkisinin </a:t>
            </a:r>
            <a:r>
              <a:rPr lang="tr-TR" i="1" dirty="0" smtClean="0">
                <a:solidFill>
                  <a:schemeClr val="tx1">
                    <a:lumMod val="65000"/>
                    <a:lumOff val="35000"/>
                  </a:schemeClr>
                </a:solidFill>
                <a:latin typeface="Arial" panose="020B0604020202020204" pitchFamily="34" charset="0"/>
                <a:cs typeface="Arial" panose="020B0604020202020204" pitchFamily="34" charset="0"/>
              </a:rPr>
              <a:t>kesilmesi sonucunu </a:t>
            </a:r>
            <a:r>
              <a:rPr lang="tr-TR" i="1" dirty="0">
                <a:solidFill>
                  <a:schemeClr val="tx1">
                    <a:lumMod val="65000"/>
                    <a:lumOff val="35000"/>
                  </a:schemeClr>
                </a:solidFill>
                <a:latin typeface="Arial" panose="020B0604020202020204" pitchFamily="34" charset="0"/>
                <a:cs typeface="Arial" panose="020B0604020202020204" pitchFamily="34" charset="0"/>
              </a:rPr>
              <a:t>doğurmayan disiplin cezaları ile ilerleme, yükselme, sicil, intibak ve diğer özlük </a:t>
            </a:r>
            <a:r>
              <a:rPr lang="tr-TR" i="1" dirty="0" smtClean="0">
                <a:solidFill>
                  <a:schemeClr val="tx1">
                    <a:lumMod val="65000"/>
                    <a:lumOff val="35000"/>
                  </a:schemeClr>
                </a:solidFill>
                <a:latin typeface="Arial" panose="020B0604020202020204" pitchFamily="34" charset="0"/>
                <a:cs typeface="Arial" panose="020B0604020202020204" pitchFamily="34" charset="0"/>
              </a:rPr>
              <a:t>ve parasal </a:t>
            </a:r>
            <a:r>
              <a:rPr lang="tr-TR" i="1" dirty="0">
                <a:solidFill>
                  <a:schemeClr val="tx1">
                    <a:lumMod val="65000"/>
                    <a:lumOff val="35000"/>
                  </a:schemeClr>
                </a:solidFill>
                <a:latin typeface="Arial" panose="020B0604020202020204" pitchFamily="34" charset="0"/>
                <a:cs typeface="Arial" panose="020B0604020202020204" pitchFamily="34" charset="0"/>
              </a:rPr>
              <a:t>hakları ve mahalli idarelerin organları ile bu organların üyelerinin geçici bir tedbir </a:t>
            </a:r>
            <a:r>
              <a:rPr lang="tr-TR" i="1" dirty="0" smtClean="0">
                <a:solidFill>
                  <a:schemeClr val="tx1">
                    <a:lumMod val="65000"/>
                    <a:lumOff val="35000"/>
                  </a:schemeClr>
                </a:solidFill>
                <a:latin typeface="Arial" panose="020B0604020202020204" pitchFamily="34" charset="0"/>
                <a:cs typeface="Arial" panose="020B0604020202020204" pitchFamily="34" charset="0"/>
              </a:rPr>
              <a:t>olarak görevden </a:t>
            </a:r>
            <a:r>
              <a:rPr lang="tr-TR" i="1" dirty="0">
                <a:solidFill>
                  <a:schemeClr val="tx1">
                    <a:lumMod val="65000"/>
                    <a:lumOff val="35000"/>
                  </a:schemeClr>
                </a:solidFill>
                <a:latin typeface="Arial" panose="020B0604020202020204" pitchFamily="34" charset="0"/>
                <a:cs typeface="Arial" panose="020B0604020202020204" pitchFamily="34" charset="0"/>
              </a:rPr>
              <a:t>uzaklaştırılmalarıyla ilgili davalarda yetkili mahkeme ilgilinin görevli bulunduğu </a:t>
            </a:r>
            <a:r>
              <a:rPr lang="tr-TR" i="1" dirty="0" smtClean="0">
                <a:solidFill>
                  <a:schemeClr val="tx1">
                    <a:lumMod val="65000"/>
                    <a:lumOff val="35000"/>
                  </a:schemeClr>
                </a:solidFill>
                <a:latin typeface="Arial" panose="020B0604020202020204" pitchFamily="34" charset="0"/>
                <a:cs typeface="Arial" panose="020B0604020202020204" pitchFamily="34" charset="0"/>
              </a:rPr>
              <a:t>yer idare </a:t>
            </a:r>
            <a:r>
              <a:rPr lang="tr-TR" i="1" dirty="0">
                <a:solidFill>
                  <a:schemeClr val="tx1">
                    <a:lumMod val="65000"/>
                    <a:lumOff val="35000"/>
                  </a:schemeClr>
                </a:solidFill>
                <a:latin typeface="Arial" panose="020B0604020202020204" pitchFamily="34" charset="0"/>
                <a:cs typeface="Arial" panose="020B0604020202020204" pitchFamily="34" charset="0"/>
              </a:rPr>
              <a:t>mahkemesidir.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4. (Ek: 2/7/2012- 6352/60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Özel kanunlardaki hükümler saklı kalmak </a:t>
            </a:r>
            <a:r>
              <a:rPr lang="tr-TR" i="1" dirty="0" smtClean="0">
                <a:solidFill>
                  <a:schemeClr val="tx1">
                    <a:lumMod val="65000"/>
                    <a:lumOff val="35000"/>
                  </a:schemeClr>
                </a:solidFill>
                <a:latin typeface="Arial" panose="020B0604020202020204" pitchFamily="34" charset="0"/>
                <a:cs typeface="Arial" panose="020B0604020202020204" pitchFamily="34" charset="0"/>
              </a:rPr>
              <a:t>kaydıyla, hâkim </a:t>
            </a:r>
            <a:r>
              <a:rPr lang="tr-TR" i="1" dirty="0">
                <a:solidFill>
                  <a:schemeClr val="tx1">
                    <a:lumMod val="65000"/>
                    <a:lumOff val="35000"/>
                  </a:schemeClr>
                </a:solidFill>
                <a:latin typeface="Arial" panose="020B0604020202020204" pitchFamily="34" charset="0"/>
                <a:cs typeface="Arial" panose="020B0604020202020204" pitchFamily="34" charset="0"/>
              </a:rPr>
              <a:t>ve savcıların mali ve sosyal haklarına ve sicillerine ilişkin konularla, müfettiş hal </a:t>
            </a:r>
            <a:r>
              <a:rPr lang="tr-TR" i="1" dirty="0" smtClean="0">
                <a:solidFill>
                  <a:schemeClr val="tx1">
                    <a:lumMod val="65000"/>
                    <a:lumOff val="35000"/>
                  </a:schemeClr>
                </a:solidFill>
                <a:latin typeface="Arial" panose="020B0604020202020204" pitchFamily="34" charset="0"/>
                <a:cs typeface="Arial" panose="020B0604020202020204" pitchFamily="34" charset="0"/>
              </a:rPr>
              <a:t>kâğıtlarına </a:t>
            </a:r>
            <a:r>
              <a:rPr lang="tr-TR" i="1" dirty="0">
                <a:solidFill>
                  <a:schemeClr val="tx1">
                    <a:lumMod val="65000"/>
                    <a:lumOff val="35000"/>
                  </a:schemeClr>
                </a:solidFill>
                <a:latin typeface="Arial" panose="020B0604020202020204" pitchFamily="34" charset="0"/>
                <a:cs typeface="Arial" panose="020B0604020202020204" pitchFamily="34" charset="0"/>
              </a:rPr>
              <a:t>karşı açacakları ve idare mahkemelerinin görevine giren davalarda yetkili mahkeme, </a:t>
            </a:r>
            <a:r>
              <a:rPr lang="tr-TR" i="1" dirty="0" smtClean="0">
                <a:solidFill>
                  <a:schemeClr val="tx1">
                    <a:lumMod val="65000"/>
                    <a:lumOff val="35000"/>
                  </a:schemeClr>
                </a:solidFill>
                <a:latin typeface="Arial" panose="020B0604020202020204" pitchFamily="34" charset="0"/>
                <a:cs typeface="Arial" panose="020B0604020202020204" pitchFamily="34" charset="0"/>
              </a:rPr>
              <a:t>hâkim veya </a:t>
            </a:r>
            <a:r>
              <a:rPr lang="tr-TR" i="1" dirty="0">
                <a:solidFill>
                  <a:schemeClr val="tx1">
                    <a:lumMod val="65000"/>
                    <a:lumOff val="35000"/>
                  </a:schemeClr>
                </a:solidFill>
                <a:latin typeface="Arial" panose="020B0604020202020204" pitchFamily="34" charset="0"/>
                <a:cs typeface="Arial" panose="020B0604020202020204" pitchFamily="34" charset="0"/>
              </a:rPr>
              <a:t>savcının görev yaptığı yerin idari yargı yetkisi yönünden bağlı olduğu bölge idare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mahkemesine en </a:t>
            </a:r>
            <a:r>
              <a:rPr lang="tr-TR" i="1" dirty="0">
                <a:solidFill>
                  <a:schemeClr val="tx1">
                    <a:lumMod val="65000"/>
                    <a:lumOff val="35000"/>
                  </a:schemeClr>
                </a:solidFill>
                <a:latin typeface="Arial" panose="020B0604020202020204" pitchFamily="34" charset="0"/>
                <a:cs typeface="Arial" panose="020B0604020202020204" pitchFamily="34" charset="0"/>
              </a:rPr>
              <a:t>yakın bölge idare mahkemesinin bulunduğu yer idare mahkemesidir.</a:t>
            </a:r>
          </a:p>
        </p:txBody>
      </p:sp>
    </p:spTree>
    <p:extLst>
      <p:ext uri="{BB962C8B-B14F-4D97-AF65-F5344CB8AC3E}">
        <p14:creationId xmlns:p14="http://schemas.microsoft.com/office/powerpoint/2010/main" val="3019117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754582" y="624110"/>
            <a:ext cx="7750030" cy="530133"/>
          </a:xfrm>
        </p:spPr>
        <p:txBody>
          <a:bodyPr>
            <a:normAutofit fontScale="9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Yetki Kuralları</a:t>
            </a: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34836" y="1717964"/>
            <a:ext cx="9869776" cy="4193258"/>
          </a:xfrm>
        </p:spPr>
        <p:txBody>
          <a:bodyPr/>
          <a:lstStyle/>
          <a:p>
            <a:r>
              <a:rPr lang="it-IT" b="1" dirty="0">
                <a:solidFill>
                  <a:schemeClr val="tx1">
                    <a:lumMod val="65000"/>
                    <a:lumOff val="35000"/>
                  </a:schemeClr>
                </a:solidFill>
                <a:latin typeface="Arial" panose="020B0604020202020204" pitchFamily="34" charset="0"/>
                <a:cs typeface="Arial" panose="020B0604020202020204" pitchFamily="34" charset="0"/>
              </a:rPr>
              <a:t>Taşınmaz mallara ilişkin davalarda </a:t>
            </a:r>
            <a:r>
              <a:rPr lang="it-IT" b="1" dirty="0" smtClean="0">
                <a:solidFill>
                  <a:schemeClr val="tx1">
                    <a:lumMod val="65000"/>
                    <a:lumOff val="35000"/>
                  </a:schemeClr>
                </a:solidFill>
                <a:latin typeface="Arial" panose="020B0604020202020204" pitchFamily="34" charset="0"/>
                <a:cs typeface="Arial" panose="020B0604020202020204" pitchFamily="34" charset="0"/>
              </a:rPr>
              <a:t>yetki</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34- </a:t>
            </a:r>
            <a:r>
              <a:rPr lang="tr-TR" i="1" dirty="0">
                <a:solidFill>
                  <a:schemeClr val="tx1">
                    <a:lumMod val="65000"/>
                    <a:lumOff val="35000"/>
                  </a:schemeClr>
                </a:solidFill>
                <a:latin typeface="Arial" panose="020B0604020202020204" pitchFamily="34" charset="0"/>
                <a:cs typeface="Arial" panose="020B0604020202020204" pitchFamily="34" charset="0"/>
              </a:rPr>
              <a:t>1. İmar, kamulaştırma, yıkım, işgal, tahsis, ruhsat ve iskan gibi taşınmaz mallarla </a:t>
            </a:r>
            <a:r>
              <a:rPr lang="tr-TR" i="1" dirty="0" smtClean="0">
                <a:solidFill>
                  <a:schemeClr val="tx1">
                    <a:lumMod val="65000"/>
                    <a:lumOff val="35000"/>
                  </a:schemeClr>
                </a:solidFill>
                <a:latin typeface="Arial" panose="020B0604020202020204" pitchFamily="34" charset="0"/>
                <a:cs typeface="Arial" panose="020B0604020202020204" pitchFamily="34" charset="0"/>
              </a:rPr>
              <a:t>ilgili mevzuatın </a:t>
            </a:r>
            <a:r>
              <a:rPr lang="tr-TR" i="1" dirty="0">
                <a:solidFill>
                  <a:schemeClr val="tx1">
                    <a:lumMod val="65000"/>
                    <a:lumOff val="35000"/>
                  </a:schemeClr>
                </a:solidFill>
                <a:latin typeface="Arial" panose="020B0604020202020204" pitchFamily="34" charset="0"/>
                <a:cs typeface="Arial" panose="020B0604020202020204" pitchFamily="34" charset="0"/>
              </a:rPr>
              <a:t>uygulanmasında veya bunlara bağlı her türlü haklara veya kamu mallarına ilişkin </a:t>
            </a:r>
            <a:r>
              <a:rPr lang="tr-TR" i="1" dirty="0" smtClean="0">
                <a:solidFill>
                  <a:schemeClr val="tx1">
                    <a:lumMod val="65000"/>
                    <a:lumOff val="35000"/>
                  </a:schemeClr>
                </a:solidFill>
                <a:latin typeface="Arial" panose="020B0604020202020204" pitchFamily="34" charset="0"/>
                <a:cs typeface="Arial" panose="020B0604020202020204" pitchFamily="34" charset="0"/>
              </a:rPr>
              <a:t>idari davalarda </a:t>
            </a:r>
            <a:r>
              <a:rPr lang="tr-TR" i="1" dirty="0">
                <a:solidFill>
                  <a:schemeClr val="tx1">
                    <a:lumMod val="65000"/>
                    <a:lumOff val="35000"/>
                  </a:schemeClr>
                </a:solidFill>
                <a:latin typeface="Arial" panose="020B0604020202020204" pitchFamily="34" charset="0"/>
                <a:cs typeface="Arial" panose="020B0604020202020204" pitchFamily="34" charset="0"/>
              </a:rPr>
              <a:t>yetkili mahkeme taşınmaz malların bulunduğu yer idare mahkemesidir.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Köy, belediye ve özel idareleri ilgilendiren mevzuatın uygulanmasına ilişkin </a:t>
            </a:r>
            <a:r>
              <a:rPr lang="tr-TR" i="1" dirty="0" smtClean="0">
                <a:solidFill>
                  <a:schemeClr val="tx1">
                    <a:lumMod val="65000"/>
                    <a:lumOff val="35000"/>
                  </a:schemeClr>
                </a:solidFill>
                <a:latin typeface="Arial" panose="020B0604020202020204" pitchFamily="34" charset="0"/>
                <a:cs typeface="Arial" panose="020B0604020202020204" pitchFamily="34" charset="0"/>
              </a:rPr>
              <a:t>davalarla sınır </a:t>
            </a:r>
            <a:r>
              <a:rPr lang="tr-TR" i="1" dirty="0">
                <a:solidFill>
                  <a:schemeClr val="tx1">
                    <a:lumMod val="65000"/>
                    <a:lumOff val="35000"/>
                  </a:schemeClr>
                </a:solidFill>
                <a:latin typeface="Arial" panose="020B0604020202020204" pitchFamily="34" charset="0"/>
                <a:cs typeface="Arial" panose="020B0604020202020204" pitchFamily="34" charset="0"/>
              </a:rPr>
              <a:t>uyuşmazlıklarında yetkili mahkeme, mülki idari birimin, köy, belediye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mahallenin bulunduğu </a:t>
            </a:r>
            <a:r>
              <a:rPr lang="tr-TR" i="1" dirty="0">
                <a:solidFill>
                  <a:schemeClr val="tx1">
                    <a:lumMod val="65000"/>
                    <a:lumOff val="35000"/>
                  </a:schemeClr>
                </a:solidFill>
                <a:latin typeface="Arial" panose="020B0604020202020204" pitchFamily="34" charset="0"/>
                <a:cs typeface="Arial" panose="020B0604020202020204" pitchFamily="34" charset="0"/>
              </a:rPr>
              <a:t>yahut yeni bağlandığı yer idare mahkemesidir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r>
              <a:rPr lang="tr-TR" b="1" dirty="0">
                <a:solidFill>
                  <a:schemeClr val="tx1">
                    <a:lumMod val="65000"/>
                    <a:lumOff val="35000"/>
                  </a:schemeClr>
                </a:solidFill>
                <a:latin typeface="Arial" panose="020B0604020202020204" pitchFamily="34" charset="0"/>
                <a:cs typeface="Arial" panose="020B0604020202020204" pitchFamily="34" charset="0"/>
              </a:rPr>
              <a:t>Taşınır mallara ilişkin davalarda yetki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35- </a:t>
            </a:r>
            <a:r>
              <a:rPr lang="tr-TR" i="1" dirty="0">
                <a:solidFill>
                  <a:schemeClr val="tx1">
                    <a:lumMod val="65000"/>
                    <a:lumOff val="35000"/>
                  </a:schemeClr>
                </a:solidFill>
                <a:latin typeface="Arial" panose="020B0604020202020204" pitchFamily="34" charset="0"/>
                <a:cs typeface="Arial" panose="020B0604020202020204" pitchFamily="34" charset="0"/>
              </a:rPr>
              <a:t>Taşınır mallara ilişkin davalarda yetkili mahkeme, taşınır malın bulunduğu yer idare mahkemesidir.</a:t>
            </a: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540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43745" y="624110"/>
            <a:ext cx="7860867" cy="830617"/>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Yetki Kuralları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717964" y="1579418"/>
            <a:ext cx="9786648" cy="4331804"/>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Tam </a:t>
            </a:r>
            <a:r>
              <a:rPr lang="tr-TR" b="1" dirty="0">
                <a:solidFill>
                  <a:schemeClr val="tx1">
                    <a:lumMod val="65000"/>
                    <a:lumOff val="35000"/>
                  </a:schemeClr>
                </a:solidFill>
                <a:latin typeface="Arial" panose="020B0604020202020204" pitchFamily="34" charset="0"/>
                <a:cs typeface="Arial" panose="020B0604020202020204" pitchFamily="34" charset="0"/>
              </a:rPr>
              <a:t>yargı davalarında yetki: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36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İdari sözleşmelerden doğanlar dışında kalan tam yargı davalarında </a:t>
            </a:r>
            <a:r>
              <a:rPr lang="tr-TR" i="1" dirty="0" smtClean="0">
                <a:solidFill>
                  <a:schemeClr val="tx1">
                    <a:lumMod val="65000"/>
                    <a:lumOff val="35000"/>
                  </a:schemeClr>
                </a:solidFill>
                <a:latin typeface="Arial" panose="020B0604020202020204" pitchFamily="34" charset="0"/>
                <a:cs typeface="Arial" panose="020B0604020202020204" pitchFamily="34" charset="0"/>
              </a:rPr>
              <a:t>yetkili mahkeme</a:t>
            </a:r>
            <a:r>
              <a:rPr lang="tr-TR" i="1" dirty="0">
                <a:solidFill>
                  <a:schemeClr val="tx1">
                    <a:lumMod val="65000"/>
                    <a:lumOff val="35000"/>
                  </a:schemeClr>
                </a:solidFill>
                <a:latin typeface="Arial" panose="020B0604020202020204" pitchFamily="34" charset="0"/>
                <a:cs typeface="Arial" panose="020B0604020202020204" pitchFamily="34" charset="0"/>
              </a:rPr>
              <a:t>, sırasıyla:</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Zararı doğuran idari uyuşmazlığı çözümlemeye yetkili,</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Zarar, bayındırlık ve ulaştırma gibi bir hizmetten veya idarenin herhangi bir </a:t>
            </a:r>
            <a:r>
              <a:rPr lang="tr-TR" i="1" dirty="0" smtClean="0">
                <a:solidFill>
                  <a:schemeClr val="tx1">
                    <a:lumMod val="65000"/>
                    <a:lumOff val="35000"/>
                  </a:schemeClr>
                </a:solidFill>
                <a:latin typeface="Arial" panose="020B0604020202020204" pitchFamily="34" charset="0"/>
                <a:cs typeface="Arial" panose="020B0604020202020204" pitchFamily="34" charset="0"/>
              </a:rPr>
              <a:t>eyleminden doğmuş </a:t>
            </a:r>
            <a:r>
              <a:rPr lang="tr-TR" i="1" dirty="0">
                <a:solidFill>
                  <a:schemeClr val="tx1">
                    <a:lumMod val="65000"/>
                    <a:lumOff val="35000"/>
                  </a:schemeClr>
                </a:solidFill>
                <a:latin typeface="Arial" panose="020B0604020202020204" pitchFamily="34" charset="0"/>
                <a:cs typeface="Arial" panose="020B0604020202020204" pitchFamily="34" charset="0"/>
              </a:rPr>
              <a:t>ise, hizmetin görüldüğü veya eylemin yapıldığı yer,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Diğer hallerde davacının ikametgahının bulunduğu yer.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İdari mahkemesidir. </a:t>
            </a:r>
          </a:p>
        </p:txBody>
      </p:sp>
    </p:spTree>
    <p:extLst>
      <p:ext uri="{BB962C8B-B14F-4D97-AF65-F5344CB8AC3E}">
        <p14:creationId xmlns:p14="http://schemas.microsoft.com/office/powerpoint/2010/main" val="1632314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729345" y="624110"/>
            <a:ext cx="8775267" cy="775199"/>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      Yetki </a:t>
            </a:r>
            <a:r>
              <a:rPr lang="tr-TR" sz="3200" b="1" dirty="0">
                <a:solidFill>
                  <a:schemeClr val="tx1">
                    <a:lumMod val="65000"/>
                    <a:lumOff val="35000"/>
                  </a:schemeClr>
                </a:solidFill>
                <a:latin typeface="Arial" panose="020B0604020202020204" pitchFamily="34" charset="0"/>
                <a:cs typeface="Arial" panose="020B0604020202020204" pitchFamily="34" charset="0"/>
              </a:rPr>
              <a:t>Kuralları</a:t>
            </a:r>
            <a:endParaRPr lang="tr-TR" sz="3200" dirty="0">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169233" y="1905000"/>
            <a:ext cx="10335379" cy="4006222"/>
          </a:xfrm>
        </p:spPr>
        <p:txBody>
          <a:bodyPr/>
          <a:lstStyle/>
          <a:p>
            <a:pPr algn="just"/>
            <a:r>
              <a:rPr lang="tr-TR" b="1" dirty="0">
                <a:solidFill>
                  <a:schemeClr val="tx1">
                    <a:lumMod val="65000"/>
                    <a:lumOff val="35000"/>
                  </a:schemeClr>
                </a:solidFill>
                <a:latin typeface="Arial" panose="020B0604020202020204" pitchFamily="34" charset="0"/>
                <a:cs typeface="Arial" panose="020B0604020202020204" pitchFamily="34" charset="0"/>
              </a:rPr>
              <a:t>Vergi uyuşmazlıklarında </a:t>
            </a:r>
            <a:r>
              <a:rPr lang="tr-TR" b="1" dirty="0" smtClean="0">
                <a:solidFill>
                  <a:schemeClr val="tx1">
                    <a:lumMod val="65000"/>
                    <a:lumOff val="35000"/>
                  </a:schemeClr>
                </a:solidFill>
                <a:latin typeface="Arial" panose="020B0604020202020204" pitchFamily="34" charset="0"/>
                <a:cs typeface="Arial" panose="020B0604020202020204" pitchFamily="34" charset="0"/>
              </a:rPr>
              <a:t>yetki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37 – </a:t>
            </a:r>
            <a:r>
              <a:rPr lang="tr-TR" i="1" dirty="0">
                <a:solidFill>
                  <a:schemeClr val="tx1">
                    <a:lumMod val="65000"/>
                    <a:lumOff val="35000"/>
                  </a:schemeClr>
                </a:solidFill>
                <a:latin typeface="Arial" panose="020B0604020202020204" pitchFamily="34" charset="0"/>
                <a:cs typeface="Arial" panose="020B0604020202020204" pitchFamily="34" charset="0"/>
              </a:rPr>
              <a:t>Bu Kanununa göre vergi uyuşmazlıklarında yetkili mahkeme:</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Uyuşmazlık konusu vergi, resim, harç ve benzeri mali yükümleri tarh ve tahakkuk </a:t>
            </a:r>
            <a:r>
              <a:rPr lang="tr-TR" i="1" dirty="0" smtClean="0">
                <a:solidFill>
                  <a:schemeClr val="tx1">
                    <a:lumMod val="65000"/>
                    <a:lumOff val="35000"/>
                  </a:schemeClr>
                </a:solidFill>
                <a:latin typeface="Arial" panose="020B0604020202020204" pitchFamily="34" charset="0"/>
                <a:cs typeface="Arial" panose="020B0604020202020204" pitchFamily="34" charset="0"/>
              </a:rPr>
              <a:t>ettiren, zam </a:t>
            </a:r>
            <a:r>
              <a:rPr lang="tr-TR" i="1" dirty="0">
                <a:solidFill>
                  <a:schemeClr val="tx1">
                    <a:lumMod val="65000"/>
                    <a:lumOff val="35000"/>
                  </a:schemeClr>
                </a:solidFill>
                <a:latin typeface="Arial" panose="020B0604020202020204" pitchFamily="34" charset="0"/>
                <a:cs typeface="Arial" panose="020B0604020202020204" pitchFamily="34" charset="0"/>
              </a:rPr>
              <a:t>ve cezaları kesen,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(Ek : 10/6/1994 - 4001/17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Gümrük Kanununa göre alınması gereken </a:t>
            </a:r>
            <a:r>
              <a:rPr lang="tr-TR" i="1" dirty="0" smtClean="0">
                <a:solidFill>
                  <a:schemeClr val="tx1">
                    <a:lumMod val="65000"/>
                    <a:lumOff val="35000"/>
                  </a:schemeClr>
                </a:solidFill>
                <a:latin typeface="Arial" panose="020B0604020202020204" pitchFamily="34" charset="0"/>
                <a:cs typeface="Arial" panose="020B0604020202020204" pitchFamily="34" charset="0"/>
              </a:rPr>
              <a:t>vergilerle Vergi </a:t>
            </a:r>
            <a:r>
              <a:rPr lang="tr-TR" i="1" dirty="0">
                <a:solidFill>
                  <a:schemeClr val="tx1">
                    <a:lumMod val="65000"/>
                    <a:lumOff val="35000"/>
                  </a:schemeClr>
                </a:solidFill>
                <a:latin typeface="Arial" panose="020B0604020202020204" pitchFamily="34" charset="0"/>
                <a:cs typeface="Arial" panose="020B0604020202020204" pitchFamily="34" charset="0"/>
              </a:rPr>
              <a:t>Usul Kanunu </a:t>
            </a:r>
            <a:r>
              <a:rPr lang="tr-TR" i="1" dirty="0" err="1">
                <a:solidFill>
                  <a:schemeClr val="tx1">
                    <a:lumMod val="65000"/>
                    <a:lumOff val="35000"/>
                  </a:schemeClr>
                </a:solidFill>
                <a:latin typeface="Arial" panose="020B0604020202020204" pitchFamily="34" charset="0"/>
                <a:cs typeface="Arial" panose="020B0604020202020204" pitchFamily="34" charset="0"/>
              </a:rPr>
              <a:t>ğereğince</a:t>
            </a:r>
            <a:r>
              <a:rPr lang="tr-TR" i="1" dirty="0">
                <a:solidFill>
                  <a:schemeClr val="tx1">
                    <a:lumMod val="65000"/>
                    <a:lumOff val="35000"/>
                  </a:schemeClr>
                </a:solidFill>
                <a:latin typeface="Arial" panose="020B0604020202020204" pitchFamily="34" charset="0"/>
                <a:cs typeface="Arial" panose="020B0604020202020204" pitchFamily="34" charset="0"/>
              </a:rPr>
              <a:t> şikayet yoluyla vergi düzeltme taleplerinin reddine ilişkin </a:t>
            </a:r>
            <a:r>
              <a:rPr lang="tr-TR" i="1" dirty="0" smtClean="0">
                <a:solidFill>
                  <a:schemeClr val="tx1">
                    <a:lumMod val="65000"/>
                    <a:lumOff val="35000"/>
                  </a:schemeClr>
                </a:solidFill>
                <a:latin typeface="Arial" panose="020B0604020202020204" pitchFamily="34" charset="0"/>
                <a:cs typeface="Arial" panose="020B0604020202020204" pitchFamily="34" charset="0"/>
              </a:rPr>
              <a:t>işlemlerde; vergi</a:t>
            </a:r>
            <a:r>
              <a:rPr lang="tr-TR" i="1" dirty="0">
                <a:solidFill>
                  <a:schemeClr val="tx1">
                    <a:lumMod val="65000"/>
                    <a:lumOff val="35000"/>
                  </a:schemeClr>
                </a:solidFill>
                <a:latin typeface="Arial" panose="020B0604020202020204" pitchFamily="34" charset="0"/>
                <a:cs typeface="Arial" panose="020B0604020202020204" pitchFamily="34" charset="0"/>
              </a:rPr>
              <a:t>, resim, harç ve benzeri mali yükümleri tarh ve tahakkuk ettiren</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Amme Alacaklarının Tahsil </a:t>
            </a:r>
            <a:r>
              <a:rPr lang="tr-TR" i="1" dirty="0" err="1">
                <a:solidFill>
                  <a:schemeClr val="tx1">
                    <a:lumMod val="65000"/>
                    <a:lumOff val="35000"/>
                  </a:schemeClr>
                </a:solidFill>
                <a:latin typeface="Arial" panose="020B0604020202020204" pitchFamily="34" charset="0"/>
                <a:cs typeface="Arial" panose="020B0604020202020204" pitchFamily="34" charset="0"/>
              </a:rPr>
              <a:t>Usulu</a:t>
            </a:r>
            <a:r>
              <a:rPr lang="tr-TR" i="1" dirty="0">
                <a:solidFill>
                  <a:schemeClr val="tx1">
                    <a:lumMod val="65000"/>
                    <a:lumOff val="35000"/>
                  </a:schemeClr>
                </a:solidFill>
                <a:latin typeface="Arial" panose="020B0604020202020204" pitchFamily="34" charset="0"/>
                <a:cs typeface="Arial" panose="020B0604020202020204" pitchFamily="34" charset="0"/>
              </a:rPr>
              <a:t> Kanunun uygulanmasında, ödeme emrini </a:t>
            </a:r>
            <a:r>
              <a:rPr lang="tr-TR" i="1" dirty="0" smtClean="0">
                <a:solidFill>
                  <a:schemeClr val="tx1">
                    <a:lumMod val="65000"/>
                    <a:lumOff val="35000"/>
                  </a:schemeClr>
                </a:solidFill>
                <a:latin typeface="Arial" panose="020B0604020202020204" pitchFamily="34" charset="0"/>
                <a:cs typeface="Arial" panose="020B0604020202020204" pitchFamily="34" charset="0"/>
              </a:rPr>
              <a:t>düzenleyen</a:t>
            </a:r>
            <a:r>
              <a:rPr lang="tr-TR" i="1" dirty="0">
                <a:solidFill>
                  <a:schemeClr val="tx1">
                    <a:lumMod val="65000"/>
                    <a:lumOff val="35000"/>
                  </a:schemeClr>
                </a:solidFill>
                <a:latin typeface="Arial" panose="020B0604020202020204" pitchFamily="34" charset="0"/>
                <a:cs typeface="Arial" panose="020B0604020202020204" pitchFamily="34" charset="0"/>
              </a:rPr>
              <a:t>,(1)</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 Diğer uyuşmazlıklarda dava konusu işlemi yapan,(1)</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Dairenin bulunduğu yerdeki vergi mahkemesidir.</a:t>
            </a:r>
          </a:p>
        </p:txBody>
      </p:sp>
    </p:spTree>
    <p:extLst>
      <p:ext uri="{BB962C8B-B14F-4D97-AF65-F5344CB8AC3E}">
        <p14:creationId xmlns:p14="http://schemas.microsoft.com/office/powerpoint/2010/main" val="3055208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660073" y="762656"/>
            <a:ext cx="8844539" cy="91374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Yetki Kurallarına Aykırılık</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169233" y="1905000"/>
            <a:ext cx="10335379" cy="4006222"/>
          </a:xfrm>
        </p:spPr>
        <p:txBody>
          <a:bodyPr>
            <a:normAutofit/>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15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veya idare ve vergi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mahkemelerince yukarıdaki </a:t>
            </a:r>
            <a:r>
              <a:rPr lang="tr-TR" i="1" dirty="0">
                <a:solidFill>
                  <a:schemeClr val="tx1">
                    <a:lumMod val="65000"/>
                    <a:lumOff val="35000"/>
                  </a:schemeClr>
                </a:solidFill>
                <a:latin typeface="Arial" panose="020B0604020202020204" pitchFamily="34" charset="0"/>
                <a:cs typeface="Arial" panose="020B0604020202020204" pitchFamily="34" charset="0"/>
              </a:rPr>
              <a:t>maddenin 3 üncü fıkrasında yazılı hususlarda kanuna aykırılık görülürse, </a:t>
            </a:r>
            <a:r>
              <a:rPr lang="tr-TR" i="1" dirty="0" smtClean="0">
                <a:solidFill>
                  <a:schemeClr val="tx1">
                    <a:lumMod val="65000"/>
                    <a:lumOff val="35000"/>
                  </a:schemeClr>
                </a:solidFill>
                <a:latin typeface="Arial" panose="020B0604020202020204" pitchFamily="34" charset="0"/>
                <a:cs typeface="Arial" panose="020B0604020202020204" pitchFamily="34" charset="0"/>
              </a:rPr>
              <a:t>14 üncü </a:t>
            </a:r>
            <a:r>
              <a:rPr lang="tr-TR" i="1" dirty="0">
                <a:solidFill>
                  <a:schemeClr val="tx1">
                    <a:lumMod val="65000"/>
                    <a:lumOff val="35000"/>
                  </a:schemeClr>
                </a:solidFill>
                <a:latin typeface="Arial" panose="020B0604020202020204" pitchFamily="34" charset="0"/>
                <a:cs typeface="Arial" panose="020B0604020202020204" pitchFamily="34" charset="0"/>
              </a:rPr>
              <a:t>maddenin;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3/a bendine göre adli ve askeri yargının görevli olduğu konularda açılan davaların </a:t>
            </a:r>
            <a:r>
              <a:rPr lang="tr-TR" i="1" dirty="0" smtClean="0">
                <a:solidFill>
                  <a:schemeClr val="tx1">
                    <a:lumMod val="65000"/>
                    <a:lumOff val="35000"/>
                  </a:schemeClr>
                </a:solidFill>
                <a:latin typeface="Arial" panose="020B0604020202020204" pitchFamily="34" charset="0"/>
                <a:cs typeface="Arial" panose="020B0604020202020204" pitchFamily="34" charset="0"/>
              </a:rPr>
              <a:t>reddine; idari </a:t>
            </a:r>
            <a:r>
              <a:rPr lang="tr-TR" i="1" dirty="0">
                <a:solidFill>
                  <a:schemeClr val="tx1">
                    <a:lumMod val="65000"/>
                    <a:lumOff val="35000"/>
                  </a:schemeClr>
                </a:solidFill>
                <a:latin typeface="Arial" panose="020B0604020202020204" pitchFamily="34" charset="0"/>
                <a:cs typeface="Arial" panose="020B0604020202020204" pitchFamily="34" charset="0"/>
              </a:rPr>
              <a:t>yargının görevli olduğu konularda ise görevli veya yetkili olmayan mahkemeye </a:t>
            </a:r>
            <a:r>
              <a:rPr lang="tr-TR" i="1" dirty="0" smtClean="0">
                <a:solidFill>
                  <a:schemeClr val="tx1">
                    <a:lumMod val="65000"/>
                    <a:lumOff val="35000"/>
                  </a:schemeClr>
                </a:solidFill>
                <a:latin typeface="Arial" panose="020B0604020202020204" pitchFamily="34" charset="0"/>
                <a:cs typeface="Arial" panose="020B0604020202020204" pitchFamily="34" charset="0"/>
              </a:rPr>
              <a:t>açılan davanın </a:t>
            </a:r>
            <a:r>
              <a:rPr lang="tr-TR" i="1" dirty="0">
                <a:solidFill>
                  <a:schemeClr val="tx1">
                    <a:lumMod val="65000"/>
                    <a:lumOff val="35000"/>
                  </a:schemeClr>
                </a:solidFill>
                <a:latin typeface="Arial" panose="020B0604020202020204" pitchFamily="34" charset="0"/>
                <a:cs typeface="Arial" panose="020B0604020202020204" pitchFamily="34" charset="0"/>
              </a:rPr>
              <a:t>görev veya yetki yönünden reddedilerek dava dosyasının görevli veya yetkili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mahkemeye gönderilmesine (…) karar verilir.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5857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57055" y="734947"/>
            <a:ext cx="8747557" cy="775199"/>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Bağlantılı Davalar</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619480" y="1399309"/>
            <a:ext cx="9885132" cy="4836599"/>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Tanım:</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a:t>
            </a:r>
            <a:r>
              <a:rPr lang="tr-TR" b="1" dirty="0">
                <a:solidFill>
                  <a:schemeClr val="tx1">
                    <a:lumMod val="65000"/>
                    <a:lumOff val="35000"/>
                  </a:schemeClr>
                </a:solidFill>
                <a:latin typeface="Arial" panose="020B0604020202020204" pitchFamily="34" charset="0"/>
                <a:cs typeface="Arial" panose="020B0604020202020204" pitchFamily="34" charset="0"/>
              </a:rPr>
              <a:t>38 – </a:t>
            </a:r>
            <a:r>
              <a:rPr lang="tr-TR" dirty="0">
                <a:solidFill>
                  <a:schemeClr val="tx1">
                    <a:lumMod val="65000"/>
                    <a:lumOff val="35000"/>
                  </a:schemeClr>
                </a:solidFill>
                <a:latin typeface="Arial" panose="020B0604020202020204" pitchFamily="34" charset="0"/>
                <a:cs typeface="Arial" panose="020B0604020202020204" pitchFamily="34" charset="0"/>
              </a:rPr>
              <a:t>1</a:t>
            </a:r>
            <a:r>
              <a:rPr lang="tr-TR" i="1" dirty="0">
                <a:solidFill>
                  <a:schemeClr val="tx1">
                    <a:lumMod val="65000"/>
                    <a:lumOff val="35000"/>
                  </a:schemeClr>
                </a:solidFill>
                <a:latin typeface="Arial" panose="020B0604020202020204" pitchFamily="34" charset="0"/>
                <a:cs typeface="Arial" panose="020B0604020202020204" pitchFamily="34" charset="0"/>
              </a:rPr>
              <a:t>. (Ek: 10/6/1994 - 4001/18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Aynı maddi veya hukuki sebepten </a:t>
            </a:r>
            <a:r>
              <a:rPr lang="tr-TR" i="1" dirty="0" smtClean="0">
                <a:solidFill>
                  <a:schemeClr val="tx1">
                    <a:lumMod val="65000"/>
                    <a:lumOff val="35000"/>
                  </a:schemeClr>
                </a:solidFill>
                <a:latin typeface="Arial" panose="020B0604020202020204" pitchFamily="34" charset="0"/>
                <a:cs typeface="Arial" panose="020B0604020202020204" pitchFamily="34" charset="0"/>
              </a:rPr>
              <a:t>doğan ya </a:t>
            </a:r>
            <a:r>
              <a:rPr lang="tr-TR" i="1" dirty="0">
                <a:solidFill>
                  <a:schemeClr val="tx1">
                    <a:lumMod val="65000"/>
                    <a:lumOff val="35000"/>
                  </a:schemeClr>
                </a:solidFill>
                <a:latin typeface="Arial" panose="020B0604020202020204" pitchFamily="34" charset="0"/>
                <a:cs typeface="Arial" panose="020B0604020202020204" pitchFamily="34" charset="0"/>
              </a:rPr>
              <a:t>da biri hakkında verilecek </a:t>
            </a:r>
            <a:r>
              <a:rPr lang="tr-TR" i="1" dirty="0" err="1">
                <a:solidFill>
                  <a:schemeClr val="tx1">
                    <a:lumMod val="65000"/>
                    <a:lumOff val="35000"/>
                  </a:schemeClr>
                </a:solidFill>
                <a:latin typeface="Arial" panose="020B0604020202020204" pitchFamily="34" charset="0"/>
                <a:cs typeface="Arial" panose="020B0604020202020204" pitchFamily="34" charset="0"/>
              </a:rPr>
              <a:t>hüküm,diğerini</a:t>
            </a:r>
            <a:r>
              <a:rPr lang="tr-TR" i="1" dirty="0">
                <a:solidFill>
                  <a:schemeClr val="tx1">
                    <a:lumMod val="65000"/>
                    <a:lumOff val="35000"/>
                  </a:schemeClr>
                </a:solidFill>
                <a:latin typeface="Arial" panose="020B0604020202020204" pitchFamily="34" charset="0"/>
                <a:cs typeface="Arial" panose="020B0604020202020204" pitchFamily="34" charset="0"/>
              </a:rPr>
              <a:t> etkileyecek nitelikte olan davalar bağlantılı davalardır.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İdare mahkemesi, vergi mahkemesi veya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Danıştaya</a:t>
            </a:r>
            <a:r>
              <a:rPr lang="tr-TR" i="1" dirty="0">
                <a:solidFill>
                  <a:schemeClr val="tx1">
                    <a:lumMod val="65000"/>
                    <a:lumOff val="35000"/>
                  </a:schemeClr>
                </a:solidFill>
                <a:latin typeface="Arial" panose="020B0604020202020204" pitchFamily="34" charset="0"/>
                <a:cs typeface="Arial" panose="020B0604020202020204" pitchFamily="34" charset="0"/>
              </a:rPr>
              <a:t> veya birden fazla idare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vergi mahkemelerine </a:t>
            </a:r>
            <a:r>
              <a:rPr lang="tr-TR" i="1" dirty="0">
                <a:solidFill>
                  <a:schemeClr val="tx1">
                    <a:lumMod val="65000"/>
                    <a:lumOff val="35000"/>
                  </a:schemeClr>
                </a:solidFill>
                <a:latin typeface="Arial" panose="020B0604020202020204" pitchFamily="34" charset="0"/>
                <a:cs typeface="Arial" panose="020B0604020202020204" pitchFamily="34" charset="0"/>
              </a:rPr>
              <a:t>açılmış bulunan davalarda bağlantının varlığına taraflardan birinin isteği </a:t>
            </a:r>
            <a:r>
              <a:rPr lang="tr-TR" i="1" dirty="0" smtClean="0">
                <a:solidFill>
                  <a:schemeClr val="tx1">
                    <a:lumMod val="65000"/>
                    <a:lumOff val="35000"/>
                  </a:schemeClr>
                </a:solidFill>
                <a:latin typeface="Arial" panose="020B0604020202020204" pitchFamily="34" charset="0"/>
                <a:cs typeface="Arial" panose="020B0604020202020204" pitchFamily="34" charset="0"/>
              </a:rPr>
              <a:t>üzerine veya </a:t>
            </a:r>
            <a:r>
              <a:rPr lang="tr-TR" i="1" dirty="0">
                <a:solidFill>
                  <a:schemeClr val="tx1">
                    <a:lumMod val="65000"/>
                    <a:lumOff val="35000"/>
                  </a:schemeClr>
                </a:solidFill>
                <a:latin typeface="Arial" panose="020B0604020202020204" pitchFamily="34" charset="0"/>
                <a:cs typeface="Arial" panose="020B0604020202020204" pitchFamily="34" charset="0"/>
              </a:rPr>
              <a:t>doğrudan doğruya mahkemece karar verilir.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Bağlantılı davalardan birinin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bulunması halinde dava dosyası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Danıştaya</a:t>
            </a:r>
            <a:r>
              <a:rPr lang="tr-TR" i="1" dirty="0" smtClean="0">
                <a:solidFill>
                  <a:schemeClr val="tx1">
                    <a:lumMod val="65000"/>
                    <a:lumOff val="35000"/>
                  </a:schemeClr>
                </a:solidFill>
                <a:latin typeface="Arial" panose="020B0604020202020204" pitchFamily="34" charset="0"/>
                <a:cs typeface="Arial" panose="020B0604020202020204" pitchFamily="34" charset="0"/>
              </a:rPr>
              <a:t> gönderilir</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4. Bağlantılı davalar, değişik bölge idare mahkemesinin yargı çevrelerindeki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mahkemelerde bulunduğu </a:t>
            </a:r>
            <a:r>
              <a:rPr lang="tr-TR" i="1" dirty="0">
                <a:solidFill>
                  <a:schemeClr val="tx1">
                    <a:lumMod val="65000"/>
                    <a:lumOff val="35000"/>
                  </a:schemeClr>
                </a:solidFill>
                <a:latin typeface="Arial" panose="020B0604020202020204" pitchFamily="34" charset="0"/>
                <a:cs typeface="Arial" panose="020B0604020202020204" pitchFamily="34" charset="0"/>
              </a:rPr>
              <a:t>takdirde dosyalar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Danıştaya</a:t>
            </a:r>
            <a:r>
              <a:rPr lang="tr-TR" i="1" dirty="0">
                <a:solidFill>
                  <a:schemeClr val="tx1">
                    <a:lumMod val="65000"/>
                    <a:lumOff val="35000"/>
                  </a:schemeClr>
                </a:solidFill>
                <a:latin typeface="Arial" panose="020B0604020202020204" pitchFamily="34" charset="0"/>
                <a:cs typeface="Arial" panose="020B0604020202020204" pitchFamily="34" charset="0"/>
              </a:rPr>
              <a:t> gönderilir.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5. Bağlantılı davalar aynı bölge idare mahkemesinin yargı çerçevesindeki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mahkemelerde bulunduğu </a:t>
            </a:r>
            <a:r>
              <a:rPr lang="tr-TR" i="1" dirty="0">
                <a:solidFill>
                  <a:schemeClr val="tx1">
                    <a:lumMod val="65000"/>
                    <a:lumOff val="35000"/>
                  </a:schemeClr>
                </a:solidFill>
                <a:latin typeface="Arial" panose="020B0604020202020204" pitchFamily="34" charset="0"/>
                <a:cs typeface="Arial" panose="020B0604020202020204" pitchFamily="34" charset="0"/>
              </a:rPr>
              <a:t>takdirde dosyalar o yer bölge idare mahkemesine gönderilir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8824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734946"/>
            <a:ext cx="8911687" cy="1280890"/>
          </a:xfrm>
        </p:spPr>
        <p:txBody>
          <a:bodyPr>
            <a:normAutofit/>
          </a:bodyPr>
          <a:lstStyle/>
          <a:p>
            <a:r>
              <a:rPr lang="tr-TR" sz="3200" b="1" dirty="0">
                <a:solidFill>
                  <a:schemeClr val="tx1">
                    <a:lumMod val="65000"/>
                    <a:lumOff val="35000"/>
                  </a:schemeClr>
                </a:solidFill>
                <a:latin typeface="Arial" panose="020B0604020202020204" pitchFamily="34" charset="0"/>
                <a:cs typeface="Arial" panose="020B0604020202020204" pitchFamily="34" charset="0"/>
              </a:rPr>
              <a:t>Bağlantılı Davalar</a:t>
            </a:r>
            <a:endParaRPr lang="tr-TR" sz="32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685581" y="1659541"/>
            <a:ext cx="9819031" cy="4825749"/>
          </a:xfrm>
        </p:spPr>
        <p:txBody>
          <a:bodyPr>
            <a:normAutofit/>
          </a:bodyPr>
          <a:lstStyle/>
          <a:p>
            <a:r>
              <a:rPr lang="tr-TR" b="1" dirty="0">
                <a:solidFill>
                  <a:schemeClr val="tx1">
                    <a:lumMod val="65000"/>
                    <a:lumOff val="35000"/>
                  </a:schemeClr>
                </a:solidFill>
                <a:latin typeface="Arial" panose="020B0604020202020204" pitchFamily="34" charset="0"/>
                <a:cs typeface="Arial" panose="020B0604020202020204" pitchFamily="34" charset="0"/>
              </a:rPr>
              <a:t>Bağlantının </a:t>
            </a:r>
            <a:r>
              <a:rPr lang="tr-TR" b="1" dirty="0" err="1">
                <a:solidFill>
                  <a:schemeClr val="tx1">
                    <a:lumMod val="65000"/>
                    <a:lumOff val="35000"/>
                  </a:schemeClr>
                </a:solidFill>
                <a:latin typeface="Arial" panose="020B0604020202020204" pitchFamily="34" charset="0"/>
                <a:cs typeface="Arial" panose="020B0604020202020204" pitchFamily="34" charset="0"/>
              </a:rPr>
              <a:t>Danıştayca</a:t>
            </a:r>
            <a:r>
              <a:rPr lang="tr-TR" b="1" dirty="0">
                <a:solidFill>
                  <a:schemeClr val="tx1">
                    <a:lumMod val="65000"/>
                    <a:lumOff val="35000"/>
                  </a:schemeClr>
                </a:solidFill>
                <a:latin typeface="Arial" panose="020B0604020202020204" pitchFamily="34" charset="0"/>
                <a:cs typeface="Arial" panose="020B0604020202020204" pitchFamily="34" charset="0"/>
              </a:rPr>
              <a:t> incelenmesi:</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39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Danıştayın</a:t>
            </a:r>
            <a:r>
              <a:rPr lang="tr-TR" i="1" dirty="0">
                <a:solidFill>
                  <a:schemeClr val="tx1">
                    <a:lumMod val="65000"/>
                    <a:lumOff val="35000"/>
                  </a:schemeClr>
                </a:solidFill>
                <a:latin typeface="Arial" panose="020B0604020202020204" pitchFamily="34" charset="0"/>
                <a:cs typeface="Arial" panose="020B0604020202020204" pitchFamily="34" charset="0"/>
              </a:rPr>
              <a:t> dava konusu uyuşmazlığı incelemeye yetkili dairesi, </a:t>
            </a:r>
            <a:r>
              <a:rPr lang="tr-TR" i="1" dirty="0" smtClean="0">
                <a:solidFill>
                  <a:schemeClr val="tx1">
                    <a:lumMod val="65000"/>
                    <a:lumOff val="35000"/>
                  </a:schemeClr>
                </a:solidFill>
                <a:latin typeface="Arial" panose="020B0604020202020204" pitchFamily="34" charset="0"/>
                <a:cs typeface="Arial" panose="020B0604020202020204" pitchFamily="34" charset="0"/>
              </a:rPr>
              <a:t>bağlantılı dava </a:t>
            </a:r>
            <a:r>
              <a:rPr lang="tr-TR" i="1" dirty="0">
                <a:solidFill>
                  <a:schemeClr val="tx1">
                    <a:lumMod val="65000"/>
                    <a:lumOff val="35000"/>
                  </a:schemeClr>
                </a:solidFill>
                <a:latin typeface="Arial" panose="020B0604020202020204" pitchFamily="34" charset="0"/>
                <a:cs typeface="Arial" panose="020B0604020202020204" pitchFamily="34" charset="0"/>
              </a:rPr>
              <a:t>dosyalarını öncelikle ve ivedilikle inceler ve karar verir.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Danıştay bağlantının bulunduğuna karar verdiği takdirde:</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(Değişik: 5/4/1990 - 3622/14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Davalardan biri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açılmış ve </a:t>
            </a:r>
            <a:r>
              <a:rPr lang="tr-TR" i="1" dirty="0" smtClean="0">
                <a:solidFill>
                  <a:schemeClr val="tx1">
                    <a:lumMod val="65000"/>
                    <a:lumOff val="35000"/>
                  </a:schemeClr>
                </a:solidFill>
                <a:latin typeface="Arial" panose="020B0604020202020204" pitchFamily="34" charset="0"/>
                <a:cs typeface="Arial" panose="020B0604020202020204" pitchFamily="34" charset="0"/>
              </a:rPr>
              <a:t>çözümlenmesi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Danıştayın</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görevine dahil bir uyuşmazlıkla ilgili ise, davaların tümü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görülür </a:t>
            </a:r>
            <a:r>
              <a:rPr lang="tr-TR" i="1" dirty="0" smtClean="0">
                <a:solidFill>
                  <a:schemeClr val="tx1">
                    <a:lumMod val="65000"/>
                    <a:lumOff val="35000"/>
                  </a:schemeClr>
                </a:solidFill>
                <a:latin typeface="Arial" panose="020B0604020202020204" pitchFamily="34" charset="0"/>
                <a:cs typeface="Arial" panose="020B0604020202020204" pitchFamily="34" charset="0"/>
              </a:rPr>
              <a:t>ve durum </a:t>
            </a:r>
            <a:r>
              <a:rPr lang="tr-TR" i="1" dirty="0">
                <a:solidFill>
                  <a:schemeClr val="tx1">
                    <a:lumMod val="65000"/>
                    <a:lumOff val="35000"/>
                  </a:schemeClr>
                </a:solidFill>
                <a:latin typeface="Arial" panose="020B0604020202020204" pitchFamily="34" charset="0"/>
                <a:cs typeface="Arial" panose="020B0604020202020204" pitchFamily="34" charset="0"/>
              </a:rPr>
              <a:t>ilgili mahkemelere ve taraflara bildirilir.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Davaların çözümlenmesi, ayrı bölge idare mahkemesinin yargı çevresindeki idare </a:t>
            </a:r>
            <a:r>
              <a:rPr lang="tr-TR" i="1" dirty="0" smtClean="0">
                <a:solidFill>
                  <a:schemeClr val="tx1">
                    <a:lumMod val="65000"/>
                    <a:lumOff val="35000"/>
                  </a:schemeClr>
                </a:solidFill>
                <a:latin typeface="Arial" panose="020B0604020202020204" pitchFamily="34" charset="0"/>
                <a:cs typeface="Arial" panose="020B0604020202020204" pitchFamily="34" charset="0"/>
              </a:rPr>
              <a:t>veya vergi </a:t>
            </a:r>
            <a:r>
              <a:rPr lang="tr-TR" i="1" dirty="0">
                <a:solidFill>
                  <a:schemeClr val="tx1">
                    <a:lumMod val="65000"/>
                    <a:lumOff val="35000"/>
                  </a:schemeClr>
                </a:solidFill>
                <a:latin typeface="Arial" panose="020B0604020202020204" pitchFamily="34" charset="0"/>
                <a:cs typeface="Arial" panose="020B0604020202020204" pitchFamily="34" charset="0"/>
              </a:rPr>
              <a:t>mahkemelerinin görevlerine giren uyuşmazlıklarla ilgili ise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Danıştayın</a:t>
            </a:r>
            <a:r>
              <a:rPr lang="tr-TR" i="1" dirty="0">
                <a:solidFill>
                  <a:schemeClr val="tx1">
                    <a:lumMod val="65000"/>
                    <a:lumOff val="35000"/>
                  </a:schemeClr>
                </a:solidFill>
                <a:latin typeface="Arial" panose="020B0604020202020204" pitchFamily="34" charset="0"/>
                <a:cs typeface="Arial" panose="020B0604020202020204" pitchFamily="34" charset="0"/>
              </a:rPr>
              <a:t> ilgili dairesi </a:t>
            </a:r>
            <a:r>
              <a:rPr lang="tr-TR" i="1" dirty="0" smtClean="0">
                <a:solidFill>
                  <a:schemeClr val="tx1">
                    <a:lumMod val="65000"/>
                    <a:lumOff val="35000"/>
                  </a:schemeClr>
                </a:solidFill>
                <a:latin typeface="Arial" panose="020B0604020202020204" pitchFamily="34" charset="0"/>
                <a:cs typeface="Arial" panose="020B0604020202020204" pitchFamily="34" charset="0"/>
              </a:rPr>
              <a:t>yetkili mahkemeyi </a:t>
            </a:r>
            <a:r>
              <a:rPr lang="tr-TR" i="1" dirty="0">
                <a:solidFill>
                  <a:schemeClr val="tx1">
                    <a:lumMod val="65000"/>
                    <a:lumOff val="35000"/>
                  </a:schemeClr>
                </a:solidFill>
                <a:latin typeface="Arial" panose="020B0604020202020204" pitchFamily="34" charset="0"/>
                <a:cs typeface="Arial" panose="020B0604020202020204" pitchFamily="34" charset="0"/>
              </a:rPr>
              <a:t>kararında belirtir ve dosyaları bu mahkemeye göndererek diğer mahkemeye </a:t>
            </a:r>
            <a:r>
              <a:rPr lang="tr-TR" i="1" dirty="0" smtClean="0">
                <a:solidFill>
                  <a:schemeClr val="tx1">
                    <a:lumMod val="65000"/>
                    <a:lumOff val="35000"/>
                  </a:schemeClr>
                </a:solidFill>
                <a:latin typeface="Arial" panose="020B0604020202020204" pitchFamily="34" charset="0"/>
                <a:cs typeface="Arial" panose="020B0604020202020204" pitchFamily="34" charset="0"/>
              </a:rPr>
              <a:t>veya mahkemelere </a:t>
            </a:r>
            <a:r>
              <a:rPr lang="tr-TR" i="1" dirty="0">
                <a:solidFill>
                  <a:schemeClr val="tx1">
                    <a:lumMod val="65000"/>
                    <a:lumOff val="35000"/>
                  </a:schemeClr>
                </a:solidFill>
                <a:latin typeface="Arial" panose="020B0604020202020204" pitchFamily="34" charset="0"/>
                <a:cs typeface="Arial" panose="020B0604020202020204" pitchFamily="34" charset="0"/>
              </a:rPr>
              <a:t>durumu bildirir. Yetkili mahkeme de durumu ilgililere duyurur.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(Değişik: 10/6/1994 - 4001/19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Danıştayca</a:t>
            </a:r>
            <a:r>
              <a:rPr lang="tr-TR" i="1" dirty="0">
                <a:solidFill>
                  <a:schemeClr val="tx1">
                    <a:lumMod val="65000"/>
                    <a:lumOff val="35000"/>
                  </a:schemeClr>
                </a:solidFill>
                <a:latin typeface="Arial" panose="020B0604020202020204" pitchFamily="34" charset="0"/>
                <a:cs typeface="Arial" panose="020B0604020202020204" pitchFamily="34" charset="0"/>
              </a:rPr>
              <a:t> verilen karar bağlantı bulunmadığı </a:t>
            </a:r>
            <a:r>
              <a:rPr lang="tr-TR" i="1" dirty="0" smtClean="0">
                <a:solidFill>
                  <a:schemeClr val="tx1">
                    <a:lumMod val="65000"/>
                    <a:lumOff val="35000"/>
                  </a:schemeClr>
                </a:solidFill>
                <a:latin typeface="Arial" panose="020B0604020202020204" pitchFamily="34" charset="0"/>
                <a:cs typeface="Arial" panose="020B0604020202020204" pitchFamily="34" charset="0"/>
              </a:rPr>
              <a:t>yolunda ise</a:t>
            </a:r>
            <a:r>
              <a:rPr lang="tr-TR" i="1" dirty="0">
                <a:solidFill>
                  <a:schemeClr val="tx1">
                    <a:lumMod val="65000"/>
                    <a:lumOff val="35000"/>
                  </a:schemeClr>
                </a:solidFill>
                <a:latin typeface="Arial" panose="020B0604020202020204" pitchFamily="34" charset="0"/>
                <a:cs typeface="Arial" panose="020B0604020202020204" pitchFamily="34" charset="0"/>
              </a:rPr>
              <a:t>, dosyalar İlgili mahkemelere geri gönderilir</a:t>
            </a:r>
            <a:r>
              <a:rPr lang="tr-TR" dirty="0">
                <a:solidFill>
                  <a:schemeClr val="tx1">
                    <a:lumMod val="65000"/>
                    <a:lumOff val="35000"/>
                  </a:schemeClr>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908449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748801"/>
            <a:ext cx="8911687" cy="1280890"/>
          </a:xfrm>
        </p:spPr>
        <p:txBody>
          <a:bodyPr>
            <a:normAutofit/>
          </a:bodyPr>
          <a:lstStyle/>
          <a:p>
            <a:r>
              <a:rPr lang="tr-TR" sz="3200" b="1" dirty="0">
                <a:solidFill>
                  <a:schemeClr val="tx1">
                    <a:lumMod val="65000"/>
                    <a:lumOff val="35000"/>
                  </a:schemeClr>
                </a:solidFill>
              </a:rPr>
              <a:t>Bağlantılı Davalar</a:t>
            </a:r>
            <a:endParaRPr lang="tr-TR" sz="3200" dirty="0"/>
          </a:p>
        </p:txBody>
      </p:sp>
      <p:sp>
        <p:nvSpPr>
          <p:cNvPr id="3" name="İçerik Yer Tutucusu 2"/>
          <p:cNvSpPr>
            <a:spLocks noGrp="1"/>
          </p:cNvSpPr>
          <p:nvPr>
            <p:ph idx="1"/>
          </p:nvPr>
        </p:nvSpPr>
        <p:spPr>
          <a:xfrm>
            <a:off x="1553378" y="1733821"/>
            <a:ext cx="9951234" cy="4737614"/>
          </a:xfrm>
        </p:spPr>
        <p:txBody>
          <a:bodyPr>
            <a:normAutofit/>
          </a:bodyPr>
          <a:lstStyle/>
          <a:p>
            <a:pPr algn="just"/>
            <a:r>
              <a:rPr lang="tr-TR" b="1" dirty="0">
                <a:solidFill>
                  <a:schemeClr val="tx1">
                    <a:lumMod val="65000"/>
                    <a:lumOff val="35000"/>
                  </a:schemeClr>
                </a:solidFill>
                <a:latin typeface="Arial" panose="020B0604020202020204" pitchFamily="34" charset="0"/>
                <a:cs typeface="Arial" panose="020B0604020202020204" pitchFamily="34" charset="0"/>
              </a:rPr>
              <a:t>Bağlantının Bölge İdare Mahkemesince incelenmesi</a:t>
            </a:r>
            <a:r>
              <a:rPr lang="tr-TR"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40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1.Bölge idare mahkemesi bağlantılı dava dosyalarını öncelikle ve </a:t>
            </a:r>
            <a:r>
              <a:rPr lang="tr-TR" i="1" dirty="0" smtClean="0">
                <a:solidFill>
                  <a:schemeClr val="tx1">
                    <a:lumMod val="65000"/>
                    <a:lumOff val="35000"/>
                  </a:schemeClr>
                </a:solidFill>
                <a:latin typeface="Arial" panose="020B0604020202020204" pitchFamily="34" charset="0"/>
                <a:cs typeface="Arial" panose="020B0604020202020204" pitchFamily="34" charset="0"/>
              </a:rPr>
              <a:t>ivedilikle inceler </a:t>
            </a:r>
            <a:r>
              <a:rPr lang="tr-TR" i="1" dirty="0">
                <a:solidFill>
                  <a:schemeClr val="tx1">
                    <a:lumMod val="65000"/>
                    <a:lumOff val="35000"/>
                  </a:schemeClr>
                </a:solidFill>
                <a:latin typeface="Arial" panose="020B0604020202020204" pitchFamily="34" charset="0"/>
                <a:cs typeface="Arial" panose="020B0604020202020204" pitchFamily="34" charset="0"/>
              </a:rPr>
              <a:t>ve kararını verir. Bölge idare mahkemesince verilen karar, bağlantının bulunduğu </a:t>
            </a:r>
            <a:r>
              <a:rPr lang="tr-TR" i="1" dirty="0" smtClean="0">
                <a:solidFill>
                  <a:schemeClr val="tx1">
                    <a:lumMod val="65000"/>
                    <a:lumOff val="35000"/>
                  </a:schemeClr>
                </a:solidFill>
                <a:latin typeface="Arial" panose="020B0604020202020204" pitchFamily="34" charset="0"/>
                <a:cs typeface="Arial" panose="020B0604020202020204" pitchFamily="34" charset="0"/>
              </a:rPr>
              <a:t>yolunda ise</a:t>
            </a:r>
            <a:r>
              <a:rPr lang="tr-TR" i="1" dirty="0">
                <a:solidFill>
                  <a:schemeClr val="tx1">
                    <a:lumMod val="65000"/>
                    <a:lumOff val="35000"/>
                  </a:schemeClr>
                </a:solidFill>
                <a:latin typeface="Arial" panose="020B0604020202020204" pitchFamily="34" charset="0"/>
                <a:cs typeface="Arial" panose="020B0604020202020204" pitchFamily="34" charset="0"/>
              </a:rPr>
              <a:t>, yetkili mahkeme kararda belirtilmek suretiyle dosyalar yetkili mahkemeye gönderilir. </a:t>
            </a:r>
            <a:r>
              <a:rPr lang="tr-TR" i="1" dirty="0" smtClean="0">
                <a:solidFill>
                  <a:schemeClr val="tx1">
                    <a:lumMod val="65000"/>
                    <a:lumOff val="35000"/>
                  </a:schemeClr>
                </a:solidFill>
                <a:latin typeface="Arial" panose="020B0604020202020204" pitchFamily="34" charset="0"/>
                <a:cs typeface="Arial" panose="020B0604020202020204" pitchFamily="34" charset="0"/>
              </a:rPr>
              <a:t>Durum ayrıca </a:t>
            </a:r>
            <a:r>
              <a:rPr lang="tr-TR" i="1" dirty="0">
                <a:solidFill>
                  <a:schemeClr val="tx1">
                    <a:lumMod val="65000"/>
                    <a:lumOff val="35000"/>
                  </a:schemeClr>
                </a:solidFill>
                <a:latin typeface="Arial" panose="020B0604020202020204" pitchFamily="34" charset="0"/>
                <a:cs typeface="Arial" panose="020B0604020202020204" pitchFamily="34" charset="0"/>
              </a:rPr>
              <a:t>diğer mahkemeye de duyurulur. Yetkili kılınan mahkeme durumu ilgililere bildirir.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Bölge idare mahkemesince verilen karar bağlantı olmadığı yolunda ise, dosyalar </a:t>
            </a:r>
            <a:r>
              <a:rPr lang="tr-TR" i="1" dirty="0" smtClean="0">
                <a:solidFill>
                  <a:schemeClr val="tx1">
                    <a:lumMod val="65000"/>
                    <a:lumOff val="35000"/>
                  </a:schemeClr>
                </a:solidFill>
                <a:latin typeface="Arial" panose="020B0604020202020204" pitchFamily="34" charset="0"/>
                <a:cs typeface="Arial" panose="020B0604020202020204" pitchFamily="34" charset="0"/>
              </a:rPr>
              <a:t>ilgili mahkemelere </a:t>
            </a:r>
            <a:r>
              <a:rPr lang="tr-TR" i="1" dirty="0">
                <a:solidFill>
                  <a:schemeClr val="tx1">
                    <a:lumMod val="65000"/>
                    <a:lumOff val="35000"/>
                  </a:schemeClr>
                </a:solidFill>
                <a:latin typeface="Arial" panose="020B0604020202020204" pitchFamily="34" charset="0"/>
                <a:cs typeface="Arial" panose="020B0604020202020204" pitchFamily="34" charset="0"/>
              </a:rPr>
              <a:t>geri </a:t>
            </a:r>
            <a:r>
              <a:rPr lang="tr-TR" i="1" dirty="0" smtClean="0">
                <a:solidFill>
                  <a:schemeClr val="tx1">
                    <a:lumMod val="65000"/>
                    <a:lumOff val="35000"/>
                  </a:schemeClr>
                </a:solidFill>
                <a:latin typeface="Arial" panose="020B0604020202020204" pitchFamily="34" charset="0"/>
                <a:cs typeface="Arial" panose="020B0604020202020204" pitchFamily="34" charset="0"/>
              </a:rPr>
              <a:t>gönderilir.</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555357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72</TotalTime>
  <Words>1484</Words>
  <Application>Microsoft Office PowerPoint</Application>
  <PresentationFormat>Geniş ekran</PresentationFormat>
  <Paragraphs>86</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Century Gothic</vt:lpstr>
      <vt:lpstr>Wingdings 3</vt:lpstr>
      <vt:lpstr>Duman</vt:lpstr>
      <vt:lpstr>Yetki Kuralları</vt:lpstr>
      <vt:lpstr>Yetki Kuralları</vt:lpstr>
      <vt:lpstr>Yetki Kuralları</vt:lpstr>
      <vt:lpstr>Yetki Kuralları</vt:lpstr>
      <vt:lpstr>      Yetki Kuralları</vt:lpstr>
      <vt:lpstr>Yetki Kurallarına Aykırılık</vt:lpstr>
      <vt:lpstr>Bağlantılı Davalar</vt:lpstr>
      <vt:lpstr>Bağlantılı Davalar</vt:lpstr>
      <vt:lpstr>Bağlantılı Davalar</vt:lpstr>
      <vt:lpstr>Bağlantılı Davalar</vt:lpstr>
      <vt:lpstr>Görevsizlik ve yetkisizlik hallerinde yapılacak işlem</vt:lpstr>
      <vt:lpstr>Merci tayini</vt:lpstr>
      <vt:lpstr>İdari Merci Tecavüzü</vt:lpstr>
      <vt:lpstr>İdari Merci Tecavüzü</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Yetki Kuralları</dc:title>
  <dc:creator>betül damar</dc:creator>
  <cp:lastModifiedBy>betül damar</cp:lastModifiedBy>
  <cp:revision>13</cp:revision>
  <dcterms:created xsi:type="dcterms:W3CDTF">2017-11-16T12:05:49Z</dcterms:created>
  <dcterms:modified xsi:type="dcterms:W3CDTF">2017-12-03T08:17:44Z</dcterms:modified>
</cp:coreProperties>
</file>