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9"/>
  </p:notesMasterIdLst>
  <p:sldIdLst>
    <p:sldId id="257" r:id="rId2"/>
    <p:sldId id="258" r:id="rId3"/>
    <p:sldId id="259" r:id="rId4"/>
    <p:sldId id="262" r:id="rId5"/>
    <p:sldId id="265" r:id="rId6"/>
    <p:sldId id="268" r:id="rId7"/>
    <p:sldId id="269" r:id="rId8"/>
    <p:sldId id="272" r:id="rId9"/>
    <p:sldId id="276" r:id="rId10"/>
    <p:sldId id="277" r:id="rId11"/>
    <p:sldId id="279" r:id="rId12"/>
    <p:sldId id="280" r:id="rId13"/>
    <p:sldId id="281" r:id="rId14"/>
    <p:sldId id="283" r:id="rId15"/>
    <p:sldId id="284" r:id="rId16"/>
    <p:sldId id="285" r:id="rId17"/>
    <p:sldId id="290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D9E6B-3095-4168-AA97-E3DDCD74AB6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0F230-FF66-4467-8D28-9CCB498F4E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780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573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35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89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2729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974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5971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546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3664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6670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EF1E2-F831-4B43-AB15-87070F37795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1465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772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041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121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3502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652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318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3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1626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FD9A76F-D4CA-43B6-BE14-C2748CCEF709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248C1EC-B302-4C11-BC68-0D3CF8F9FE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6552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1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989139"/>
            <a:ext cx="7772400" cy="17367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altLang="tr-TR" sz="3600" b="1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PROTEZLERDE Dikey çene </a:t>
            </a:r>
            <a:r>
              <a:rPr lang="tr-TR" altLang="tr-TR" sz="3600" b="1" dirty="0" err="1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ilişkileriNİN</a:t>
            </a:r>
            <a:r>
              <a:rPr lang="tr-TR" altLang="tr-TR" sz="3600" b="1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BELİRLENMESİ</a:t>
            </a:r>
            <a:endParaRPr lang="tr-TR" altLang="tr-TR" sz="3600" b="1" dirty="0">
              <a:solidFill>
                <a:srgbClr val="66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4483100" y="4749800"/>
            <a:ext cx="631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Prof.Dr.A.Cavidan</a:t>
            </a:r>
            <a:r>
              <a:rPr lang="tr-TR" sz="2800" dirty="0" smtClean="0"/>
              <a:t> AKÖREN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72173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2566988" y="1628776"/>
            <a:ext cx="7429500" cy="35417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 smtClean="0"/>
              <a:t> </a:t>
            </a:r>
            <a:r>
              <a:rPr lang="tr-TR" alt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Fazla </a:t>
            </a:r>
            <a:r>
              <a:rPr lang="tr-TR" alt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interokluzal</a:t>
            </a:r>
            <a:r>
              <a:rPr lang="tr-TR" alt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aralık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 smtClean="0"/>
              <a:t>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 smtClean="0"/>
              <a:t>                         </a:t>
            </a:r>
            <a:r>
              <a:rPr lang="tr-TR" altLang="tr-TR" sz="3200" b="1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 </a:t>
            </a:r>
            <a:r>
              <a:rPr lang="tr-TR" altLang="tr-TR" sz="3200" b="1" dirty="0" err="1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vertikal</a:t>
            </a:r>
            <a:r>
              <a:rPr lang="tr-TR" altLang="tr-TR" sz="3200" b="1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boyut</a:t>
            </a:r>
          </a:p>
        </p:txBody>
      </p:sp>
      <p:sp>
        <p:nvSpPr>
          <p:cNvPr id="35843" name="AutoShape 4"/>
          <p:cNvSpPr>
            <a:spLocks noChangeArrowheads="1"/>
          </p:cNvSpPr>
          <p:nvPr/>
        </p:nvSpPr>
        <p:spPr bwMode="auto">
          <a:xfrm rot="4677727">
            <a:off x="7417595" y="2493170"/>
            <a:ext cx="1465263" cy="695325"/>
          </a:xfrm>
          <a:prstGeom prst="curvedDownArrow">
            <a:avLst>
              <a:gd name="adj1" fmla="val 42146"/>
              <a:gd name="adj2" fmla="val 8429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tr-TR" altLang="tr-TR" sz="18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80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3" y="620713"/>
            <a:ext cx="7429500" cy="1477962"/>
          </a:xfrm>
        </p:spPr>
        <p:txBody>
          <a:bodyPr/>
          <a:lstStyle/>
          <a:p>
            <a:pPr>
              <a:defRPr/>
            </a:pPr>
            <a: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Dikey boyut saptanmasında kullanılan yöntemler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2424113" y="2098676"/>
            <a:ext cx="7429500" cy="3541713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Kret</a:t>
            </a:r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ilişkilerinin değerlendirilmesi</a:t>
            </a:r>
          </a:p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Eski protezlerin değerlendirilmesi</a:t>
            </a:r>
          </a:p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Fizyolojik yöntemler</a:t>
            </a:r>
          </a:p>
          <a:p>
            <a:pPr eaLnBrk="1" hangingPunct="1"/>
            <a:r>
              <a:rPr lang="tr-TR" alt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Elektromyografik</a:t>
            </a:r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teknik</a:t>
            </a:r>
          </a:p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Yüz ölçümleri</a:t>
            </a:r>
          </a:p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Çekim öncesi kayıtların değerlendirilmesi</a:t>
            </a:r>
          </a:p>
        </p:txBody>
      </p:sp>
    </p:spTree>
    <p:extLst>
      <p:ext uri="{BB962C8B-B14F-4D97-AF65-F5344CB8AC3E}">
        <p14:creationId xmlns:p14="http://schemas.microsoft.com/office/powerpoint/2010/main" val="326733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2495550" y="620713"/>
            <a:ext cx="7429500" cy="1477962"/>
          </a:xfrm>
        </p:spPr>
        <p:txBody>
          <a:bodyPr/>
          <a:lstStyle/>
          <a:p>
            <a:pPr>
              <a:defRPr/>
            </a:pPr>
            <a: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Fizyolojik yöntemler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379663" y="2249488"/>
            <a:ext cx="7429500" cy="3541712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Klinik istirahat konumunun belirlenmesi</a:t>
            </a:r>
          </a:p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Fonetik rehberliğin değerlendirilmesi</a:t>
            </a:r>
          </a:p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Yutkunma başlangıcının değerlendirilmesi</a:t>
            </a:r>
          </a:p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Hastanın duyumlarının değerlendirilmesi</a:t>
            </a:r>
          </a:p>
        </p:txBody>
      </p:sp>
    </p:spTree>
    <p:extLst>
      <p:ext uri="{BB962C8B-B14F-4D97-AF65-F5344CB8AC3E}">
        <p14:creationId xmlns:p14="http://schemas.microsoft.com/office/powerpoint/2010/main" val="73366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Rectangle 5"/>
          <p:cNvSpPr>
            <a:spLocks noGrp="1" noChangeArrowheads="1"/>
          </p:cNvSpPr>
          <p:nvPr>
            <p:ph type="title"/>
          </p:nvPr>
        </p:nvSpPr>
        <p:spPr>
          <a:xfrm>
            <a:off x="1847850" y="465139"/>
            <a:ext cx="8229600" cy="1139825"/>
          </a:xfrm>
        </p:spPr>
        <p:txBody>
          <a:bodyPr/>
          <a:lstStyle/>
          <a:p>
            <a:pPr algn="ctr">
              <a:defRPr/>
            </a:pPr>
            <a: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İstirahat konumunun değerlendirilmesi</a:t>
            </a: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165600" y="1035051"/>
            <a:ext cx="4470400" cy="431164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popüler yöntem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32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32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solidFill>
                  <a:srgbClr val="FFFF99"/>
                </a:solidFill>
              </a:rPr>
              <a:t>      </a:t>
            </a:r>
            <a:r>
              <a:rPr lang="tr-TR" altLang="tr-TR" sz="3200" dirty="0" err="1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Niswonger</a:t>
            </a:r>
            <a:r>
              <a:rPr lang="tr-TR" altLang="tr-TR" sz="3200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yöntemi</a:t>
            </a:r>
          </a:p>
        </p:txBody>
      </p:sp>
      <p:sp>
        <p:nvSpPr>
          <p:cNvPr id="39941" name="AutoShape 4"/>
          <p:cNvSpPr>
            <a:spLocks noChangeArrowheads="1"/>
          </p:cNvSpPr>
          <p:nvPr/>
        </p:nvSpPr>
        <p:spPr bwMode="auto">
          <a:xfrm>
            <a:off x="5992813" y="2714625"/>
            <a:ext cx="293687" cy="815976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tr-TR" altLang="tr-TR" sz="18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73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379663" y="619126"/>
            <a:ext cx="7429500" cy="1477963"/>
          </a:xfrm>
        </p:spPr>
        <p:txBody>
          <a:bodyPr/>
          <a:lstStyle/>
          <a:p>
            <a:pPr>
              <a:defRPr/>
            </a:pPr>
            <a:r>
              <a:rPr lang="tr-TR" altLang="tr-TR" sz="32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Fonetik rehberlik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2554288" y="2230438"/>
            <a:ext cx="7429500" cy="3541712"/>
          </a:xfrm>
        </p:spPr>
        <p:txBody>
          <a:bodyPr rtlCol="0">
            <a:normAutofit fontScale="70000" lnSpcReduction="20000"/>
          </a:bodyPr>
          <a:lstStyle/>
          <a:p>
            <a:pPr>
              <a:buNone/>
              <a:defRPr/>
            </a:pPr>
            <a:r>
              <a:rPr lang="tr-TR" altLang="tr-TR" dirty="0"/>
              <a:t> </a:t>
            </a:r>
            <a:r>
              <a:rPr lang="tr-TR" altLang="tr-TR" sz="4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Popüler yöntem</a:t>
            </a:r>
          </a:p>
          <a:p>
            <a:pPr>
              <a:buNone/>
              <a:defRPr/>
            </a:pPr>
            <a:endParaRPr lang="tr-TR" altLang="tr-TR" sz="4100" dirty="0"/>
          </a:p>
          <a:p>
            <a:pPr>
              <a:buNone/>
              <a:defRPr/>
            </a:pPr>
            <a:endParaRPr lang="tr-TR" altLang="tr-TR" sz="4100" dirty="0"/>
          </a:p>
          <a:p>
            <a:pPr>
              <a:buNone/>
              <a:defRPr/>
            </a:pPr>
            <a:r>
              <a:rPr lang="tr-TR" altLang="tr-TR" sz="4100" dirty="0">
                <a:solidFill>
                  <a:srgbClr val="FFFF99"/>
                </a:solidFill>
              </a:rPr>
              <a:t>          </a:t>
            </a:r>
            <a:r>
              <a:rPr lang="tr-TR" altLang="tr-TR" sz="4100" dirty="0" err="1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Silverman</a:t>
            </a:r>
            <a:r>
              <a:rPr lang="tr-TR" altLang="tr-TR" sz="4100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yöntemi</a:t>
            </a:r>
          </a:p>
          <a:p>
            <a:pPr>
              <a:buNone/>
              <a:defRPr/>
            </a:pPr>
            <a:endParaRPr lang="tr-TR" altLang="tr-TR" sz="3600" dirty="0">
              <a:solidFill>
                <a:srgbClr val="FFFF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tr-TR" altLang="tr-TR" sz="3600" dirty="0"/>
              <a:t>  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yakın konuşma aralığı= 0-10 mm</a:t>
            </a:r>
          </a:p>
          <a:p>
            <a:pPr>
              <a:buNone/>
              <a:defRPr/>
            </a:pP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tr-TR" altLang="tr-TR" sz="3600" u="sng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ideali 2mm)</a:t>
            </a:r>
          </a:p>
          <a:p>
            <a:pPr>
              <a:defRPr/>
            </a:pPr>
            <a:endParaRPr lang="tr-TR" altLang="tr-TR" sz="3600" u="sng" dirty="0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4405314" y="2636838"/>
            <a:ext cx="242887" cy="666750"/>
          </a:xfrm>
          <a:prstGeom prst="downArrow">
            <a:avLst>
              <a:gd name="adj1" fmla="val 50000"/>
              <a:gd name="adj2" fmla="val 501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tr-TR" altLang="tr-TR" sz="18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51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2379663" y="619126"/>
            <a:ext cx="7429500" cy="1477963"/>
          </a:xfrm>
        </p:spPr>
        <p:txBody>
          <a:bodyPr/>
          <a:lstStyle/>
          <a:p>
            <a:pPr>
              <a:defRPr/>
            </a:pPr>
            <a: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Yutkunma başlangıcı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2379663" y="2249488"/>
            <a:ext cx="7429500" cy="3541712"/>
          </a:xfrm>
        </p:spPr>
        <p:txBody>
          <a:bodyPr rtlCol="0">
            <a:normAutofit fontScale="85000" lnSpcReduction="20000"/>
          </a:bodyPr>
          <a:lstStyle/>
          <a:p>
            <a:pPr>
              <a:buNone/>
              <a:defRPr/>
            </a:pPr>
            <a:r>
              <a:rPr lang="tr-TR" altLang="tr-TR" dirty="0"/>
              <a:t>   </a:t>
            </a:r>
            <a:r>
              <a:rPr lang="tr-TR" alt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Yutkunma başlangıcında dişler hafif</a:t>
            </a:r>
          </a:p>
          <a:p>
            <a:pPr>
              <a:buNone/>
              <a:defRPr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tr-TR" alt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temas eder</a:t>
            </a:r>
          </a:p>
          <a:p>
            <a:pPr>
              <a:buNone/>
              <a:defRPr/>
            </a:pPr>
            <a:endParaRPr lang="tr-TR" altLang="tr-TR" sz="3200" u="sng" dirty="0"/>
          </a:p>
          <a:p>
            <a:pPr>
              <a:buNone/>
              <a:defRPr/>
            </a:pPr>
            <a:r>
              <a:rPr lang="tr-TR" altLang="tr-TR" sz="3200" dirty="0"/>
              <a:t>  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Temas oluşmuyor  </a:t>
            </a:r>
          </a:p>
          <a:p>
            <a:pPr>
              <a:defRPr/>
            </a:pPr>
            <a:endParaRPr lang="tr-TR" altLang="tr-TR" dirty="0"/>
          </a:p>
          <a:p>
            <a:pPr>
              <a:defRPr/>
            </a:pPr>
            <a:endParaRPr lang="tr-TR" altLang="tr-TR" dirty="0"/>
          </a:p>
          <a:p>
            <a:pPr>
              <a:buNone/>
              <a:defRPr/>
            </a:pPr>
            <a:r>
              <a:rPr lang="tr-TR" altLang="tr-TR" sz="30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tr-TR" altLang="tr-TR" sz="3000" b="1" dirty="0" err="1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okluzyon</a:t>
            </a:r>
            <a:r>
              <a:rPr lang="tr-TR" altLang="tr-TR" sz="30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000" b="1" dirty="0" err="1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vertikal</a:t>
            </a:r>
            <a:endParaRPr lang="tr-TR" altLang="tr-TR" sz="3000" b="1" dirty="0">
              <a:solidFill>
                <a:srgbClr val="66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tr-TR" altLang="tr-TR" sz="30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mesafesi yetersiz</a:t>
            </a:r>
          </a:p>
        </p:txBody>
      </p:sp>
      <p:sp>
        <p:nvSpPr>
          <p:cNvPr id="43012" name="AutoShape 5"/>
          <p:cNvSpPr>
            <a:spLocks noChangeArrowheads="1"/>
          </p:cNvSpPr>
          <p:nvPr/>
        </p:nvSpPr>
        <p:spPr bwMode="auto">
          <a:xfrm rot="3521354">
            <a:off x="6007019" y="3088483"/>
            <a:ext cx="1668462" cy="733425"/>
          </a:xfrm>
          <a:prstGeom prst="curvedDownArrow">
            <a:avLst>
              <a:gd name="adj1" fmla="val 45498"/>
              <a:gd name="adj2" fmla="val 90996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tr-TR" altLang="tr-TR" sz="18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56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2379663" y="619126"/>
            <a:ext cx="7429500" cy="1477963"/>
          </a:xfrm>
        </p:spPr>
        <p:txBody>
          <a:bodyPr/>
          <a:lstStyle/>
          <a:p>
            <a:pPr>
              <a:defRPr/>
            </a:pPr>
            <a:r>
              <a:rPr lang="tr-TR" altLang="tr-TR" sz="2800" b="1" dirty="0" err="1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HastanIn</a:t>
            </a:r>
            <a: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800" b="1" dirty="0" err="1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duyumlarI</a:t>
            </a:r>
            <a:endParaRPr lang="tr-TR" altLang="tr-TR" sz="2800" b="1" dirty="0">
              <a:solidFill>
                <a:srgbClr val="66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2379663" y="2249488"/>
            <a:ext cx="7429500" cy="3541712"/>
          </a:xfrm>
        </p:spPr>
        <p:txBody>
          <a:bodyPr/>
          <a:lstStyle/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Gerilim hissedinceye kadar ağız açtırılır</a:t>
            </a:r>
          </a:p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Huzursuzluk duyunca kapattırılır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 smtClean="0">
                <a:solidFill>
                  <a:srgbClr val="FFFF99"/>
                </a:solidFill>
              </a:rPr>
              <a:t>             </a:t>
            </a:r>
            <a:r>
              <a:rPr lang="tr-TR" altLang="tr-TR" sz="2800" b="1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İstirahat dikey boyutu</a:t>
            </a:r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4445001" y="3729038"/>
            <a:ext cx="330199" cy="995362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tr-TR" altLang="tr-TR" sz="18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09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3098800" y="1147763"/>
            <a:ext cx="8534400" cy="1227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400" b="1" dirty="0" smtClean="0"/>
              <a:t>TEŞEKKÜRLER</a:t>
            </a:r>
            <a:endParaRPr lang="tr-TR" sz="4400" b="1" dirty="0"/>
          </a:p>
        </p:txBody>
      </p:sp>
      <p:sp>
        <p:nvSpPr>
          <p:cNvPr id="10" name="Metin kutusu 9"/>
          <p:cNvSpPr txBox="1"/>
          <p:nvPr/>
        </p:nvSpPr>
        <p:spPr>
          <a:xfrm>
            <a:off x="4978400" y="4508500"/>
            <a:ext cx="63119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Kaynak:  1</a:t>
            </a:r>
            <a:r>
              <a:rPr lang="tr-TR" dirty="0"/>
              <a:t>. </a:t>
            </a:r>
            <a:r>
              <a:rPr lang="tr-TR" dirty="0" err="1"/>
              <a:t>Çalıkkocaoğlu</a:t>
            </a:r>
            <a:r>
              <a:rPr lang="tr-TR" dirty="0"/>
              <a:t> S. Dişsiz Hastaların </a:t>
            </a:r>
            <a:r>
              <a:rPr lang="tr-TR" dirty="0" err="1"/>
              <a:t>Protetik</a:t>
            </a:r>
            <a:r>
              <a:rPr lang="tr-TR" dirty="0"/>
              <a:t> 	     Tedavisi, 2013</a:t>
            </a:r>
          </a:p>
          <a:p>
            <a:r>
              <a:rPr lang="tr-TR" dirty="0"/>
              <a:t>            </a:t>
            </a:r>
            <a:r>
              <a:rPr lang="tr-TR" dirty="0" smtClean="0"/>
              <a:t>    </a:t>
            </a:r>
            <a:r>
              <a:rPr lang="tr-TR" dirty="0"/>
              <a:t>2. </a:t>
            </a:r>
            <a:r>
              <a:rPr lang="tr-TR" dirty="0" err="1"/>
              <a:t>Zarb</a:t>
            </a:r>
            <a:r>
              <a:rPr lang="tr-TR" dirty="0"/>
              <a:t> </a:t>
            </a:r>
            <a:r>
              <a:rPr lang="tr-TR" dirty="0" err="1"/>
              <a:t>Bolender</a:t>
            </a:r>
            <a:r>
              <a:rPr lang="tr-TR" dirty="0"/>
              <a:t>. </a:t>
            </a:r>
            <a:r>
              <a:rPr lang="tr-TR" dirty="0" err="1"/>
              <a:t>Prosthodontic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	     </a:t>
            </a:r>
            <a:r>
              <a:rPr lang="tr-TR" dirty="0" err="1"/>
              <a:t>Edentulous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/>
              <a:t>, </a:t>
            </a:r>
            <a:r>
              <a:rPr lang="tr-TR" smtClean="0"/>
              <a:t>2004</a:t>
            </a:r>
            <a:endParaRPr lang="tr-TR" dirty="0" smtClean="0"/>
          </a:p>
          <a:p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49819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1766888" y="1143000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b="1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Çeneler arası ilişkilerin tespitinde amaç;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tr-TR" alt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Mandibulanın</a:t>
            </a: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maksillaya</a:t>
            </a: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göre en doğru </a:t>
            </a:r>
            <a:r>
              <a:rPr lang="tr-TR" altLang="tr-TR" sz="3200" dirty="0" err="1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vertikal</a:t>
            </a: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3200" dirty="0" err="1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horizontal</a:t>
            </a:r>
            <a:r>
              <a:rPr lang="tr-TR" altLang="tr-TR" sz="3200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ilişkisini </a:t>
            </a:r>
            <a:r>
              <a:rPr lang="tr-TR" alt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tesbit</a:t>
            </a: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etmek,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Protez yapımı hakkında laboratuvarı bilgilendirmektir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840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2208213" y="482601"/>
            <a:ext cx="8229600" cy="4525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4000" dirty="0" smtClean="0">
                <a:solidFill>
                  <a:srgbClr val="FFFF99"/>
                </a:solidFill>
              </a:rPr>
              <a:t>     </a:t>
            </a:r>
            <a:r>
              <a:rPr lang="tr-TR" altLang="tr-TR" sz="4000" b="1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Şablonlar;</a:t>
            </a:r>
          </a:p>
          <a:p>
            <a:pPr eaLnBrk="1" hangingPunct="1"/>
            <a:endParaRPr lang="tr-TR" altLang="tr-TR" sz="3200" b="1" dirty="0" smtClean="0">
              <a:solidFill>
                <a:srgbClr val="FFFF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Önde </a:t>
            </a:r>
            <a:r>
              <a:rPr lang="tr-TR" altLang="tr-TR" sz="3200" b="1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mm.,</a:t>
            </a:r>
            <a:r>
              <a:rPr lang="tr-TR" alt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arkada </a:t>
            </a:r>
            <a:r>
              <a:rPr lang="tr-TR" altLang="tr-TR" sz="3200" b="1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6-8 mm.</a:t>
            </a:r>
            <a:r>
              <a:rPr lang="tr-TR" alt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kalınlıkta,</a:t>
            </a:r>
          </a:p>
          <a:p>
            <a:pPr eaLnBrk="1" hangingPunct="1"/>
            <a:r>
              <a:rPr lang="tr-TR" alt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Arkada </a:t>
            </a:r>
            <a:r>
              <a:rPr lang="tr-TR" altLang="tr-TR" sz="3200" b="1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derece</a:t>
            </a:r>
            <a:r>
              <a:rPr lang="tr-TR" alt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eğimli,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şekillendirilmelidir.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  <p:sp>
        <p:nvSpPr>
          <p:cNvPr id="2" name="Dikdörtgen 1"/>
          <p:cNvSpPr/>
          <p:nvPr/>
        </p:nvSpPr>
        <p:spPr>
          <a:xfrm>
            <a:off x="2844800" y="468539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b="1" dirty="0"/>
              <a:t>Üst şablon dudaktan 2mm.gözükmeli,</a:t>
            </a:r>
          </a:p>
          <a:p>
            <a:r>
              <a:rPr lang="tr-TR" sz="2400" b="1" dirty="0"/>
              <a:t>Alt şablon dudakla aynı hizada olmalı</a:t>
            </a:r>
          </a:p>
        </p:txBody>
      </p:sp>
    </p:spTree>
    <p:extLst>
      <p:ext uri="{BB962C8B-B14F-4D97-AF65-F5344CB8AC3E}">
        <p14:creationId xmlns:p14="http://schemas.microsoft.com/office/powerpoint/2010/main" val="80885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1228725" y="-430211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tr-TR" altLang="tr-TR" sz="32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 şablon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alt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tr-TR" altLang="tr-TR" sz="3200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 bölge;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Alt dudakla aynı hizada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altLang="tr-TR" sz="3200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 </a:t>
            </a:r>
            <a:r>
              <a:rPr lang="tr-TR" altLang="tr-TR" sz="3200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bölge;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Kanin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tepesi-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retromolar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saha 2/3 arası</a:t>
            </a:r>
          </a:p>
        </p:txBody>
      </p:sp>
      <p:sp>
        <p:nvSpPr>
          <p:cNvPr id="2" name="Dikdörtgen 1"/>
          <p:cNvSpPr/>
          <p:nvPr/>
        </p:nvSpPr>
        <p:spPr>
          <a:xfrm>
            <a:off x="2781300" y="4100514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000" dirty="0">
                <a:solidFill>
                  <a:srgbClr val="FFFF00"/>
                </a:solidFill>
              </a:rPr>
              <a:t>Önde ;</a:t>
            </a:r>
          </a:p>
          <a:p>
            <a:r>
              <a:rPr lang="tr-TR" sz="2000" dirty="0" err="1"/>
              <a:t>Pupillalar</a:t>
            </a:r>
            <a:r>
              <a:rPr lang="tr-TR" sz="2000" dirty="0"/>
              <a:t> düzlemine </a:t>
            </a:r>
          </a:p>
          <a:p>
            <a:r>
              <a:rPr lang="tr-TR" sz="2000" dirty="0"/>
              <a:t> </a:t>
            </a:r>
            <a:r>
              <a:rPr lang="tr-TR" sz="2000" dirty="0" smtClean="0">
                <a:solidFill>
                  <a:srgbClr val="FFFF00"/>
                </a:solidFill>
              </a:rPr>
              <a:t>Arkada</a:t>
            </a:r>
            <a:r>
              <a:rPr lang="tr-TR" sz="2000" dirty="0">
                <a:solidFill>
                  <a:srgbClr val="FFFF00"/>
                </a:solidFill>
              </a:rPr>
              <a:t>;</a:t>
            </a:r>
          </a:p>
          <a:p>
            <a:r>
              <a:rPr lang="tr-TR" sz="2000" dirty="0" err="1"/>
              <a:t>Camper</a:t>
            </a:r>
            <a:r>
              <a:rPr lang="tr-TR" sz="2000" dirty="0"/>
              <a:t> </a:t>
            </a:r>
            <a:r>
              <a:rPr lang="tr-TR" sz="2000" dirty="0" smtClean="0"/>
              <a:t>düzlemine </a:t>
            </a:r>
            <a:r>
              <a:rPr lang="tr-TR" sz="2000" dirty="0"/>
              <a:t>paralel olmalıdır</a:t>
            </a:r>
          </a:p>
        </p:txBody>
      </p:sp>
    </p:spTree>
    <p:extLst>
      <p:ext uri="{BB962C8B-B14F-4D97-AF65-F5344CB8AC3E}">
        <p14:creationId xmlns:p14="http://schemas.microsoft.com/office/powerpoint/2010/main" val="10067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765176"/>
            <a:ext cx="7429500" cy="354171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i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tr-TR" altLang="tr-TR" sz="32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Şablonlar;</a:t>
            </a:r>
            <a:r>
              <a:rPr lang="tr-TR" alt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Üst çenede  </a:t>
            </a:r>
            <a:r>
              <a:rPr lang="tr-TR" altLang="tr-TR" sz="3200" u="sng" dirty="0" err="1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labial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3200" u="sng" dirty="0" err="1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bukkale</a:t>
            </a:r>
            <a:r>
              <a:rPr lang="tr-TR" altLang="tr-TR" sz="3200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Alt çenede ön bölgede </a:t>
            </a:r>
            <a:r>
              <a:rPr lang="tr-TR" altLang="tr-TR" sz="3200" u="sng" dirty="0" err="1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kret</a:t>
            </a:r>
            <a:r>
              <a:rPr lang="tr-TR" altLang="tr-TR" sz="3200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tepesinde veya </a:t>
            </a:r>
            <a:r>
              <a:rPr lang="tr-TR" altLang="tr-TR" sz="3200" u="sng" dirty="0" err="1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kretin</a:t>
            </a:r>
            <a:r>
              <a:rPr lang="tr-TR" altLang="tr-TR" sz="3200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biraz </a:t>
            </a:r>
            <a:r>
              <a:rPr lang="tr-TR" altLang="tr-TR" sz="3200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önünde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arka bölgede </a:t>
            </a:r>
            <a:r>
              <a:rPr lang="tr-TR" altLang="tr-TR" sz="3200" dirty="0" err="1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kret</a:t>
            </a:r>
            <a:r>
              <a:rPr lang="tr-TR" altLang="tr-TR" sz="3200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tepesinde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konumlandırılmalıdır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7734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000374" y="177800"/>
            <a:ext cx="5140325" cy="446405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dirty="0">
                <a:solidFill>
                  <a:srgbClr val="66FFFF"/>
                </a:solidFill>
              </a:rPr>
              <a:t>   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32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Şablonlar ağızda    iken,</a:t>
            </a:r>
            <a:r>
              <a:rPr lang="tr-TR" altLang="tr-TR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altLang="tr-TR" sz="3200" b="1" dirty="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algn="just" eaLnBrk="1" hangingPunct="1">
              <a:buClr>
                <a:srgbClr val="66FFFF"/>
              </a:buClr>
              <a:buFont typeface="Wingdings" panose="05000000000000000000" pitchFamily="2" charset="2"/>
              <a:buChar char="ü"/>
            </a:pPr>
            <a:r>
              <a:rPr lang="tr-TR" altLang="tr-TR" sz="3200" dirty="0">
                <a:solidFill>
                  <a:srgbClr val="FFFF00"/>
                </a:solidFill>
                <a:cs typeface="Arial" panose="020B0604020202020204" pitchFamily="34" charset="0"/>
              </a:rPr>
              <a:t>  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Nasolabial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sulcus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buClr>
                <a:srgbClr val="66FFFF"/>
              </a:buClr>
              <a:buFont typeface="Wingdings" panose="05000000000000000000" pitchFamily="2" charset="2"/>
              <a:buChar char="ü"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Mentolabial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sulcus</a:t>
            </a:r>
            <a:r>
              <a:rPr lang="tr-TR" alt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 eaLnBrk="1" hangingPunct="1">
              <a:buClr>
                <a:srgbClr val="66FFFF"/>
              </a:buClr>
              <a:buFont typeface="Wingdings" panose="05000000000000000000" pitchFamily="2" charset="2"/>
              <a:buChar char="ü"/>
            </a:pPr>
            <a:r>
              <a:rPr lang="tr-TR" alt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Filtrum</a:t>
            </a:r>
            <a:endPara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66FFFF"/>
              </a:buClr>
              <a:buFont typeface="Wingdings" panose="05000000000000000000" pitchFamily="2" charset="2"/>
              <a:buChar char="ü"/>
            </a:pPr>
            <a:endParaRPr lang="tr-TR" alt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3517901" y="3959225"/>
            <a:ext cx="50622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rgbClr val="66FF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tr-TR" altLang="tr-TR" sz="2800" u="sng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normal bir görüntü </a:t>
            </a:r>
            <a:r>
              <a:rPr lang="tr-TR" altLang="tr-TR" sz="28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sergilemelidir</a:t>
            </a:r>
            <a:r>
              <a:rPr lang="tr-TR" altLang="tr-TR" sz="2800" dirty="0">
                <a:solidFill>
                  <a:srgbClr val="F4F18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n-US" altLang="tr-TR" sz="2800" dirty="0">
              <a:solidFill>
                <a:srgbClr val="F4F18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35266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722313" y="1230313"/>
            <a:ext cx="7429500" cy="3541712"/>
          </a:xfrm>
        </p:spPr>
        <p:txBody>
          <a:bodyPr rtlCol="0">
            <a:normAutofit fontScale="92500" lnSpcReduction="20000"/>
          </a:bodyPr>
          <a:lstStyle/>
          <a:p>
            <a:pPr>
              <a:buNone/>
              <a:defRPr/>
            </a:pPr>
            <a:r>
              <a:rPr lang="tr-TR" altLang="tr-TR" sz="3600" dirty="0">
                <a:solidFill>
                  <a:srgbClr val="66FFFF"/>
                </a:solidFill>
                <a:cs typeface="Arial" panose="020B0604020202020204" pitchFamily="34" charset="0"/>
              </a:rPr>
              <a:t>     </a:t>
            </a:r>
            <a:r>
              <a:rPr lang="tr-TR" altLang="tr-TR" sz="36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Yetersiz destek</a:t>
            </a:r>
          </a:p>
          <a:p>
            <a:pPr>
              <a:buNone/>
              <a:defRPr/>
            </a:pPr>
            <a:endParaRPr lang="tr-TR" altLang="tr-TR" sz="3600" b="1" dirty="0">
              <a:solidFill>
                <a:srgbClr val="66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altLang="tr-T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Ağız köşeleri  </a:t>
            </a:r>
            <a:r>
              <a:rPr lang="tr-TR" altLang="tr-TR" sz="36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sarkar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None/>
              <a:defRPr/>
            </a:pP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altLang="tr-T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 dudak </a:t>
            </a:r>
            <a:r>
              <a:rPr lang="tr-TR" altLang="tr-TR" sz="36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kısalır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  <a:defRPr/>
            </a:pP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altLang="tr-TR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Nazolabial</a:t>
            </a:r>
            <a:r>
              <a:rPr lang="tr-TR" altLang="tr-T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ve </a:t>
            </a:r>
            <a:r>
              <a:rPr lang="tr-TR" altLang="tr-TR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mentolabial</a:t>
            </a:r>
            <a:endParaRPr lang="tr-TR" altLang="tr-T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tr-TR" altLang="tr-T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altLang="tr-TR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sulkus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6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derinleşir.</a:t>
            </a:r>
          </a:p>
          <a:p>
            <a:pPr>
              <a:buNone/>
              <a:defRPr/>
            </a:pPr>
            <a:endParaRPr lang="tr-TR" alt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7239000" y="1246843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Aşırı </a:t>
            </a:r>
            <a:r>
              <a:rPr lang="tr-TR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destek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Dudaklar gerilir.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Filtrum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sığlaşır.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Nazolabial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mentolabial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sulcus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kaybolur.</a:t>
            </a:r>
          </a:p>
        </p:txBody>
      </p:sp>
    </p:spTree>
    <p:extLst>
      <p:ext uri="{BB962C8B-B14F-4D97-AF65-F5344CB8AC3E}">
        <p14:creationId xmlns:p14="http://schemas.microsoft.com/office/powerpoint/2010/main" val="268350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711450" y="919163"/>
            <a:ext cx="7429500" cy="1477962"/>
          </a:xfrm>
        </p:spPr>
        <p:txBody>
          <a:bodyPr/>
          <a:lstStyle/>
          <a:p>
            <a:pPr>
              <a:defRPr/>
            </a:pPr>
            <a:r>
              <a:rPr lang="tr-TR" altLang="tr-TR" sz="32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Dikey çene ilişkileri,</a:t>
            </a:r>
            <a:r>
              <a:rPr lang="tr-TR" alt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alt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347913" y="1658939"/>
            <a:ext cx="7429500" cy="354012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 smtClean="0"/>
              <a:t>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 smtClean="0"/>
              <a:t>    </a:t>
            </a:r>
            <a:r>
              <a:rPr lang="tr-TR" alt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Yüzün 1/3 alt kısmının yüksekliği ile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ilgilidir.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-</a:t>
            </a:r>
            <a:r>
              <a:rPr lang="tr-TR" altLang="tr-TR" sz="3200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Klinik istirahat dikey boyutu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-</a:t>
            </a:r>
            <a:r>
              <a:rPr lang="tr-TR" altLang="tr-TR" sz="3200" dirty="0" err="1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Okluzyon</a:t>
            </a:r>
            <a:r>
              <a:rPr lang="tr-TR" altLang="tr-TR" sz="3200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dikey boyutu</a:t>
            </a:r>
          </a:p>
        </p:txBody>
      </p:sp>
    </p:spTree>
    <p:extLst>
      <p:ext uri="{BB962C8B-B14F-4D97-AF65-F5344CB8AC3E}">
        <p14:creationId xmlns:p14="http://schemas.microsoft.com/office/powerpoint/2010/main" val="160252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3" y="742951"/>
            <a:ext cx="7429500" cy="1477963"/>
          </a:xfrm>
        </p:spPr>
        <p:txBody>
          <a:bodyPr/>
          <a:lstStyle/>
          <a:p>
            <a:pPr>
              <a:defRPr/>
            </a:pPr>
            <a:r>
              <a:rPr lang="tr-TR" altLang="tr-TR" sz="2800" b="1" dirty="0" err="1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İnterokluzal</a:t>
            </a:r>
            <a: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aralık </a:t>
            </a:r>
            <a:b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alt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freeway</a:t>
            </a:r>
            <a:r>
              <a:rPr lang="tr-TR" alt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tr-TR" alt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424113" y="2220913"/>
            <a:ext cx="7429500" cy="35417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 smtClean="0"/>
              <a:t>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İstirahat dikey boyutu ile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okluzyon</a:t>
            </a:r>
            <a:endPara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dikey boyutu arasındaki fark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b="1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(2-4 mm)</a:t>
            </a:r>
          </a:p>
          <a:p>
            <a:pPr eaLnBrk="1" hangingPunct="1"/>
            <a:endParaRPr lang="tr-TR" altLang="tr-TR" sz="4000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47</TotalTime>
  <Words>355</Words>
  <Application>Microsoft Office PowerPoint</Application>
  <PresentationFormat>Geniş ekran</PresentationFormat>
  <Paragraphs>109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5" baseType="lpstr">
      <vt:lpstr>Arial</vt:lpstr>
      <vt:lpstr>Calibri</vt:lpstr>
      <vt:lpstr>Century Gothic</vt:lpstr>
      <vt:lpstr>Comic Sans MS</vt:lpstr>
      <vt:lpstr>Times New Roman</vt:lpstr>
      <vt:lpstr>Wingdings</vt:lpstr>
      <vt:lpstr>Wingdings 3</vt:lpstr>
      <vt:lpstr>Dilim</vt:lpstr>
      <vt:lpstr>TAM PROTEZLERDE Dikey çene ilişkileriNİN BELİRLENMESİ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Dikey çene ilişkileri, </vt:lpstr>
      <vt:lpstr>İnterokluzal aralık  (freeway space)</vt:lpstr>
      <vt:lpstr>PowerPoint Sunusu</vt:lpstr>
      <vt:lpstr>Dikey boyut saptanmasında kullanılan yöntemler</vt:lpstr>
      <vt:lpstr>Fizyolojik yöntemler</vt:lpstr>
      <vt:lpstr>İstirahat konumunun değerlendirilmesi</vt:lpstr>
      <vt:lpstr>Fonetik rehberlik</vt:lpstr>
      <vt:lpstr>Yutkunma başlangıcı</vt:lpstr>
      <vt:lpstr>HastanIn duyumlarI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Çeneler arası ilişkiler ve            tesPit yöntemleri</dc:title>
  <dc:creator>CAVİDANAKÖREN</dc:creator>
  <cp:lastModifiedBy>CAVİDANAKÖREN</cp:lastModifiedBy>
  <cp:revision>22</cp:revision>
  <dcterms:created xsi:type="dcterms:W3CDTF">2020-01-18T11:14:22Z</dcterms:created>
  <dcterms:modified xsi:type="dcterms:W3CDTF">2020-01-27T10:29:41Z</dcterms:modified>
</cp:coreProperties>
</file>