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53" r:id="rId1"/>
  </p:sldMasterIdLst>
  <p:notesMasterIdLst>
    <p:notesMasterId r:id="rId22"/>
  </p:notesMasterIdLst>
  <p:sldIdLst>
    <p:sldId id="256" r:id="rId2"/>
    <p:sldId id="257" r:id="rId3"/>
    <p:sldId id="284" r:id="rId4"/>
    <p:sldId id="260" r:id="rId5"/>
    <p:sldId id="261" r:id="rId6"/>
    <p:sldId id="258" r:id="rId7"/>
    <p:sldId id="264" r:id="rId8"/>
    <p:sldId id="265" r:id="rId9"/>
    <p:sldId id="267" r:id="rId10"/>
    <p:sldId id="268" r:id="rId11"/>
    <p:sldId id="269" r:id="rId12"/>
    <p:sldId id="270" r:id="rId13"/>
    <p:sldId id="271" r:id="rId14"/>
    <p:sldId id="274" r:id="rId15"/>
    <p:sldId id="272" r:id="rId16"/>
    <p:sldId id="273" r:id="rId17"/>
    <p:sldId id="275" r:id="rId18"/>
    <p:sldId id="276" r:id="rId19"/>
    <p:sldId id="262" r:id="rId20"/>
    <p:sldId id="263"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48"/>
  </p:normalViewPr>
  <p:slideViewPr>
    <p:cSldViewPr snapToGrid="0" snapToObjects="1">
      <p:cViewPr>
        <p:scale>
          <a:sx n="77" d="100"/>
          <a:sy n="77" d="100"/>
        </p:scale>
        <p:origin x="-408" y="19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A5F26D-62A4-F243-AC12-7C8BC010C689}" type="datetimeFigureOut">
              <a:rPr lang="tr-TR" smtClean="0"/>
              <a:t>20.11.2019</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7D94A10-42CA-B547-AC1D-F00BD6B77B77}" type="slidenum">
              <a:rPr lang="tr-TR" smtClean="0"/>
              <a:t>‹#›</a:t>
            </a:fld>
            <a:endParaRPr lang="tr-TR"/>
          </a:p>
        </p:txBody>
      </p:sp>
    </p:spTree>
    <p:extLst>
      <p:ext uri="{BB962C8B-B14F-4D97-AF65-F5344CB8AC3E}">
        <p14:creationId xmlns:p14="http://schemas.microsoft.com/office/powerpoint/2010/main" val="18290401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12192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B61BEF0D-F0BB-DE4B-95CE-6DB70DBA9567}" type="datetimeFigureOut">
              <a:rPr lang="en-US" smtClean="0"/>
              <a:pPr/>
              <a:t>11/20/2019</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D57F1E4F-1CFF-5643-939E-217C01CDF565}" type="slidenum">
              <a:rPr lang="en-US" smtClean="0"/>
              <a:pPr/>
              <a:t>‹#›</a:t>
            </a:fld>
            <a:endParaRPr lang="en-US" dirty="0"/>
          </a:p>
        </p:txBody>
      </p:sp>
      <p:grpSp>
        <p:nvGrpSpPr>
          <p:cNvPr id="8" name="Group 7"/>
          <p:cNvGrpSpPr/>
          <p:nvPr/>
        </p:nvGrpSpPr>
        <p:grpSpPr>
          <a:xfrm>
            <a:off x="1592135" y="2887530"/>
            <a:ext cx="9038813"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657872" cy="923330"/>
            </a:xfrm>
            <a:prstGeom prst="rect">
              <a:avLst/>
            </a:prstGeom>
            <a:noFill/>
          </p:spPr>
          <p:txBody>
            <a:bodyPr wrap="none" rtlCol="0">
              <a:spAutoFit/>
            </a:bodyPr>
            <a:lstStyle/>
            <a:p>
              <a:r>
                <a:rPr lang="en-US" sz="5400" dirty="0" smtClean="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endPar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77788" y="1387737"/>
            <a:ext cx="9036424"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1828800" y="3767862"/>
            <a:ext cx="85344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B61BEF0D-F0BB-DE4B-95CE-6DB70DBA9567}" type="datetimeFigureOut">
              <a:rPr lang="en-US" smtClean="0"/>
              <a:pPr/>
              <a:t>11/20/2019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grpSp>
        <p:nvGrpSpPr>
          <p:cNvPr id="11" name="Group 10"/>
          <p:cNvGrpSpPr/>
          <p:nvPr/>
        </p:nvGrpSpPr>
        <p:grpSpPr>
          <a:xfrm>
            <a:off x="1563446" y="1392217"/>
            <a:ext cx="9038813" cy="923330"/>
            <a:chOff x="1172584" y="1381459"/>
            <a:chExt cx="6779110" cy="923330"/>
          </a:xfrm>
        </p:grpSpPr>
        <p:sp>
          <p:nvSpPr>
            <p:cNvPr id="15" name="TextBox 14"/>
            <p:cNvSpPr txBox="1"/>
            <p:nvPr/>
          </p:nvSpPr>
          <p:spPr>
            <a:xfrm>
              <a:off x="4147073" y="1381459"/>
              <a:ext cx="657872"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22081" y="559399"/>
            <a:ext cx="2237591" cy="5566765"/>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7985" y="849855"/>
            <a:ext cx="7343889" cy="5023821"/>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B61BEF0D-F0BB-DE4B-95CE-6DB70DBA9567}" type="datetimeFigureOut">
              <a:rPr lang="en-US" smtClean="0"/>
              <a:pPr/>
              <a:t>11/20/2019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grpSp>
        <p:nvGrpSpPr>
          <p:cNvPr id="11" name="Group 10"/>
          <p:cNvGrpSpPr/>
          <p:nvPr/>
        </p:nvGrpSpPr>
        <p:grpSpPr>
          <a:xfrm rot="5400000">
            <a:off x="6125426" y="2880824"/>
            <a:ext cx="5480154" cy="923330"/>
            <a:chOff x="1815339" y="1496875"/>
            <a:chExt cx="5480154" cy="692497"/>
          </a:xfrm>
        </p:grpSpPr>
        <p:sp>
          <p:nvSpPr>
            <p:cNvPr id="12" name="TextBox 11"/>
            <p:cNvSpPr txBox="1"/>
            <p:nvPr/>
          </p:nvSpPr>
          <p:spPr>
            <a:xfrm>
              <a:off x="4147073" y="1496875"/>
              <a:ext cx="877163" cy="692497"/>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B61BEF0D-F0BB-DE4B-95CE-6DB70DBA9567}" type="datetimeFigureOut">
              <a:rPr lang="en-US" smtClean="0"/>
              <a:pPr/>
              <a:t>11/20/2019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11" name="Title 10"/>
          <p:cNvSpPr>
            <a:spLocks noGrp="1"/>
          </p:cNvSpPr>
          <p:nvPr>
            <p:ph type="title"/>
          </p:nvPr>
        </p:nvSpPr>
        <p:spPr/>
        <p:txBody>
          <a:bodyPr/>
          <a:lstStyle/>
          <a:p>
            <a:r>
              <a:rPr lang="tr-TR" smtClean="0"/>
              <a:t>Asıl başlık stili için tıklatın</a:t>
            </a:r>
            <a:endParaRPr lang="en-US"/>
          </a:p>
        </p:txBody>
      </p:sp>
      <p:grpSp>
        <p:nvGrpSpPr>
          <p:cNvPr id="12" name="Group 11"/>
          <p:cNvGrpSpPr/>
          <p:nvPr/>
        </p:nvGrpSpPr>
        <p:grpSpPr>
          <a:xfrm>
            <a:off x="1563446" y="1392217"/>
            <a:ext cx="9038813" cy="923330"/>
            <a:chOff x="1172584" y="1381459"/>
            <a:chExt cx="6779110" cy="923330"/>
          </a:xfrm>
        </p:grpSpPr>
        <p:sp>
          <p:nvSpPr>
            <p:cNvPr id="13" name="TextBox 12"/>
            <p:cNvSpPr txBox="1"/>
            <p:nvPr/>
          </p:nvSpPr>
          <p:spPr>
            <a:xfrm>
              <a:off x="4147073" y="1381459"/>
              <a:ext cx="657872"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12192000" cy="6858000"/>
          </a:xfrm>
          <a:prstGeom prst="rect">
            <a:avLst/>
          </a:prstGeom>
        </p:spPr>
      </p:pic>
      <p:grpSp>
        <p:nvGrpSpPr>
          <p:cNvPr id="7" name="Group 7"/>
          <p:cNvGrpSpPr/>
          <p:nvPr/>
        </p:nvGrpSpPr>
        <p:grpSpPr>
          <a:xfrm>
            <a:off x="1563446" y="2887579"/>
            <a:ext cx="9038813" cy="923330"/>
            <a:chOff x="1172584" y="1381459"/>
            <a:chExt cx="6779110" cy="923330"/>
          </a:xfrm>
        </p:grpSpPr>
        <p:sp>
          <p:nvSpPr>
            <p:cNvPr id="9" name="TextBox 8"/>
            <p:cNvSpPr txBox="1"/>
            <p:nvPr/>
          </p:nvSpPr>
          <p:spPr>
            <a:xfrm>
              <a:off x="4147073" y="1381459"/>
              <a:ext cx="657872"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920054" y="1204857"/>
            <a:ext cx="10339617" cy="1910716"/>
          </a:xfrm>
        </p:spPr>
        <p:txBody>
          <a:bodyPr anchor="b"/>
          <a:lstStyle>
            <a:lvl1pPr algn="ctr">
              <a:defRPr sz="5400" b="0" cap="none" baseline="0">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932331" y="3767317"/>
            <a:ext cx="10312996"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smtClean="0"/>
              <a:pPr/>
              <a:t>11/20/2019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B61BEF0D-F0BB-DE4B-95CE-6DB70DBA9567}" type="datetimeFigureOut">
              <a:rPr lang="en-US" smtClean="0"/>
              <a:pPr/>
              <a:t>11/20/2019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
        <p:nvSpPr>
          <p:cNvPr id="12" name="Title 11"/>
          <p:cNvSpPr>
            <a:spLocks noGrp="1"/>
          </p:cNvSpPr>
          <p:nvPr>
            <p:ph type="title"/>
          </p:nvPr>
        </p:nvSpPr>
        <p:spPr/>
        <p:txBody>
          <a:bodyPr/>
          <a:lstStyle>
            <a:lvl1pPr>
              <a:defRPr>
                <a:solidFill>
                  <a:schemeClr val="tx2"/>
                </a:solidFill>
              </a:defRPr>
            </a:lvl1pPr>
          </a:lstStyle>
          <a:p>
            <a:r>
              <a:rPr lang="tr-TR" smtClean="0"/>
              <a:t>Asıl başlık stili için tıklatın</a:t>
            </a:r>
            <a:endParaRPr lang="en-US" dirty="0"/>
          </a:p>
        </p:txBody>
      </p:sp>
      <p:grpSp>
        <p:nvGrpSpPr>
          <p:cNvPr id="13" name="Group 12"/>
          <p:cNvGrpSpPr/>
          <p:nvPr/>
        </p:nvGrpSpPr>
        <p:grpSpPr>
          <a:xfrm>
            <a:off x="1563446" y="1392217"/>
            <a:ext cx="9038813" cy="923330"/>
            <a:chOff x="1172584" y="1381459"/>
            <a:chExt cx="6779110" cy="923330"/>
          </a:xfrm>
        </p:grpSpPr>
        <p:sp>
          <p:nvSpPr>
            <p:cNvPr id="14" name="TextBox 13"/>
            <p:cNvSpPr txBox="1"/>
            <p:nvPr/>
          </p:nvSpPr>
          <p:spPr>
            <a:xfrm>
              <a:off x="4147073" y="1381459"/>
              <a:ext cx="657872"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914400" y="2240280"/>
            <a:ext cx="5071872" cy="387705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0" name="Content Placeholder 9"/>
          <p:cNvSpPr>
            <a:spLocks noGrp="1"/>
          </p:cNvSpPr>
          <p:nvPr>
            <p:ph sz="quarter" idx="14"/>
          </p:nvPr>
        </p:nvSpPr>
        <p:spPr>
          <a:xfrm>
            <a:off x="6193535" y="2240280"/>
            <a:ext cx="5071872" cy="387705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1402080" y="2240280"/>
            <a:ext cx="458992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917984" y="2947595"/>
            <a:ext cx="5071872"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669741" y="2240280"/>
            <a:ext cx="4596384"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193368" y="2944368"/>
            <a:ext cx="50663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11/20/2019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grpSp>
        <p:nvGrpSpPr>
          <p:cNvPr id="14" name="Group 13"/>
          <p:cNvGrpSpPr/>
          <p:nvPr/>
        </p:nvGrpSpPr>
        <p:grpSpPr>
          <a:xfrm>
            <a:off x="1563446" y="1392217"/>
            <a:ext cx="9038813" cy="923330"/>
            <a:chOff x="1172584" y="1381459"/>
            <a:chExt cx="6779110" cy="923330"/>
          </a:xfrm>
        </p:grpSpPr>
        <p:sp>
          <p:nvSpPr>
            <p:cNvPr id="16" name="TextBox 15"/>
            <p:cNvSpPr txBox="1"/>
            <p:nvPr/>
          </p:nvSpPr>
          <p:spPr>
            <a:xfrm>
              <a:off x="4147073" y="1381459"/>
              <a:ext cx="657872"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11/20/2019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grpSp>
        <p:nvGrpSpPr>
          <p:cNvPr id="10" name="Group 9"/>
          <p:cNvGrpSpPr/>
          <p:nvPr/>
        </p:nvGrpSpPr>
        <p:grpSpPr>
          <a:xfrm>
            <a:off x="1563446" y="1392217"/>
            <a:ext cx="9038813" cy="923330"/>
            <a:chOff x="1172584" y="1381459"/>
            <a:chExt cx="6779110" cy="923330"/>
          </a:xfrm>
        </p:grpSpPr>
        <p:sp>
          <p:nvSpPr>
            <p:cNvPr id="14" name="TextBox 13"/>
            <p:cNvSpPr txBox="1"/>
            <p:nvPr/>
          </p:nvSpPr>
          <p:spPr>
            <a:xfrm>
              <a:off x="4147073" y="1381459"/>
              <a:ext cx="657872"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11/20/2019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12773" y="1678196"/>
            <a:ext cx="4563311" cy="1886921"/>
          </a:xfrm>
        </p:spPr>
        <p:txBody>
          <a:bodyPr anchor="b"/>
          <a:lstStyle>
            <a:lvl1pPr algn="l">
              <a:defRPr sz="2800" b="0"/>
            </a:lvl1pPr>
          </a:lstStyle>
          <a:p>
            <a:r>
              <a:rPr lang="tr-TR" smtClean="0"/>
              <a:t>Asıl başlık stili için tıklatın</a:t>
            </a:r>
            <a:endParaRPr lang="en-US"/>
          </a:p>
        </p:txBody>
      </p:sp>
      <p:sp>
        <p:nvSpPr>
          <p:cNvPr id="3" name="Content Placeholder 2"/>
          <p:cNvSpPr>
            <a:spLocks noGrp="1"/>
          </p:cNvSpPr>
          <p:nvPr>
            <p:ph idx="1"/>
          </p:nvPr>
        </p:nvSpPr>
        <p:spPr>
          <a:xfrm>
            <a:off x="922669" y="559399"/>
            <a:ext cx="5488889"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712773" y="3603813"/>
            <a:ext cx="4548967"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61BEF0D-F0BB-DE4B-95CE-6DB70DBA9567}" type="datetimeFigureOut">
              <a:rPr lang="en-US" smtClean="0"/>
              <a:pPr/>
              <a:t>11/20/2019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903642" y="4668819"/>
            <a:ext cx="10356028" cy="644729"/>
          </a:xfrm>
        </p:spPr>
        <p:txBody>
          <a:bodyPr anchor="b"/>
          <a:lstStyle>
            <a:lvl1pPr algn="ctr">
              <a:defRPr sz="2800" b="0"/>
            </a:lvl1pPr>
          </a:lstStyle>
          <a:p>
            <a:r>
              <a:rPr lang="tr-TR" smtClean="0"/>
              <a:t>Asıl başlık stili için tıklatın</a:t>
            </a:r>
            <a:endParaRPr lang="en-US"/>
          </a:p>
        </p:txBody>
      </p:sp>
      <p:sp>
        <p:nvSpPr>
          <p:cNvPr id="3" name="Picture Placeholder 2"/>
          <p:cNvSpPr>
            <a:spLocks noGrp="1"/>
          </p:cNvSpPr>
          <p:nvPr>
            <p:ph type="pic" idx="1"/>
          </p:nvPr>
        </p:nvSpPr>
        <p:spPr>
          <a:xfrm rot="240000">
            <a:off x="2911723" y="666965"/>
            <a:ext cx="6362875"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917986" y="5324306"/>
            <a:ext cx="10341685"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61BEF0D-F0BB-DE4B-95CE-6DB70DBA9567}" type="datetimeFigureOut">
              <a:rPr lang="en-US" smtClean="0"/>
              <a:pPr/>
              <a:t>11/20/2019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12192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917987" y="570156"/>
            <a:ext cx="10341684" cy="1054250"/>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932330" y="2248348"/>
            <a:ext cx="10327340" cy="3877815"/>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480504" y="6161443"/>
            <a:ext cx="2844800" cy="365125"/>
          </a:xfrm>
          <a:prstGeom prst="rect">
            <a:avLst/>
          </a:prstGeom>
        </p:spPr>
        <p:txBody>
          <a:bodyPr vert="horz" lIns="91440" tIns="45720" rIns="91440" bIns="45720" rtlCol="0" anchor="ctr"/>
          <a:lstStyle>
            <a:lvl1pPr algn="l">
              <a:defRPr sz="1200">
                <a:solidFill>
                  <a:schemeClr val="tx2"/>
                </a:solidFill>
              </a:defRPr>
            </a:lvl1pPr>
          </a:lstStyle>
          <a:p>
            <a:fld id="{B61BEF0D-F0BB-DE4B-95CE-6DB70DBA9567}" type="datetimeFigureOut">
              <a:rPr lang="en-US" smtClean="0"/>
              <a:pPr/>
              <a:t>11/20/2019</a:t>
            </a:fld>
            <a:endParaRPr lang="en-US" dirty="0"/>
          </a:p>
        </p:txBody>
      </p:sp>
      <p:sp>
        <p:nvSpPr>
          <p:cNvPr id="5" name="Footer Placeholder 4"/>
          <p:cNvSpPr>
            <a:spLocks noGrp="1"/>
          </p:cNvSpPr>
          <p:nvPr>
            <p:ph type="ftr" sz="quarter" idx="3"/>
          </p:nvPr>
        </p:nvSpPr>
        <p:spPr>
          <a:xfrm>
            <a:off x="4165600" y="6161443"/>
            <a:ext cx="3860800" cy="365125"/>
          </a:xfrm>
          <a:prstGeom prst="rect">
            <a:avLst/>
          </a:prstGeom>
        </p:spPr>
        <p:txBody>
          <a:bodyPr vert="horz" lIns="91440" tIns="45720" rIns="91440" bIns="45720" rtlCol="0" anchor="ctr"/>
          <a:lstStyle>
            <a:lvl1pPr algn="ctr">
              <a:defRPr sz="1200">
                <a:solidFill>
                  <a:schemeClr val="tx2"/>
                </a:solidFill>
              </a:defRPr>
            </a:lvl1pPr>
          </a:lstStyle>
          <a:p>
            <a:endParaRPr lang="en-US" dirty="0"/>
          </a:p>
        </p:txBody>
      </p:sp>
      <p:sp>
        <p:nvSpPr>
          <p:cNvPr id="6" name="Slide Number Placeholder 5"/>
          <p:cNvSpPr>
            <a:spLocks noGrp="1"/>
          </p:cNvSpPr>
          <p:nvPr>
            <p:ph type="sldNum" sz="quarter" idx="4"/>
          </p:nvPr>
        </p:nvSpPr>
        <p:spPr>
          <a:xfrm>
            <a:off x="8852352" y="6161443"/>
            <a:ext cx="2844800" cy="365125"/>
          </a:xfrm>
          <a:prstGeom prst="rect">
            <a:avLst/>
          </a:prstGeom>
        </p:spPr>
        <p:txBody>
          <a:bodyPr vert="horz" lIns="91440" tIns="45720" rIns="91440" bIns="45720" rtlCol="0" anchor="ctr"/>
          <a:lstStyle>
            <a:lvl1pPr algn="r">
              <a:defRPr sz="1200">
                <a:solidFill>
                  <a:schemeClr val="tx2"/>
                </a:solidFill>
              </a:defRPr>
            </a:lvl1pPr>
          </a:lstStyle>
          <a:p>
            <a:fld id="{D57F1E4F-1CFF-5643-939E-217C01CDF565}"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754" r:id="rId1"/>
    <p:sldLayoutId id="2147483755" r:id="rId2"/>
    <p:sldLayoutId id="2147483756" r:id="rId3"/>
    <p:sldLayoutId id="2147483757" r:id="rId4"/>
    <p:sldLayoutId id="2147483758" r:id="rId5"/>
    <p:sldLayoutId id="2147483759" r:id="rId6"/>
    <p:sldLayoutId id="2147483760" r:id="rId7"/>
    <p:sldLayoutId id="2147483761" r:id="rId8"/>
    <p:sldLayoutId id="2147483762" r:id="rId9"/>
    <p:sldLayoutId id="2147483763" r:id="rId10"/>
    <p:sldLayoutId id="2147483764"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444843" y="741405"/>
            <a:ext cx="11306433" cy="2075936"/>
          </a:xfrm>
        </p:spPr>
        <p:txBody>
          <a:bodyPr/>
          <a:lstStyle/>
          <a:p>
            <a:r>
              <a:rPr lang="tr-TR" dirty="0" smtClean="0"/>
              <a:t>Zilyetlik Kavramı ve Tapu Sicili</a:t>
            </a:r>
            <a:endParaRPr lang="tr-TR" dirty="0"/>
          </a:p>
        </p:txBody>
      </p:sp>
    </p:spTree>
    <p:extLst>
      <p:ext uri="{BB962C8B-B14F-4D97-AF65-F5344CB8AC3E}">
        <p14:creationId xmlns:p14="http://schemas.microsoft.com/office/powerpoint/2010/main" val="25350758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a:bodyPr>
          <a:lstStyle/>
          <a:p>
            <a:pPr marL="0" indent="0" algn="just">
              <a:buNone/>
            </a:pPr>
            <a:r>
              <a:rPr lang="tr-TR" b="1" dirty="0" smtClean="0"/>
              <a:t>I. Zilyetliğin Kazanılması</a:t>
            </a:r>
          </a:p>
          <a:p>
            <a:pPr algn="just"/>
            <a:r>
              <a:rPr lang="tr-TR" dirty="0" smtClean="0"/>
              <a:t> Zilyetliğin aslen </a:t>
            </a:r>
            <a:r>
              <a:rPr lang="tr-TR" dirty="0" smtClean="0"/>
              <a:t>k</a:t>
            </a:r>
            <a:r>
              <a:rPr lang="tr-TR" dirty="0" smtClean="0"/>
              <a:t>azanılması</a:t>
            </a:r>
          </a:p>
          <a:p>
            <a:pPr algn="just"/>
            <a:r>
              <a:rPr lang="tr-TR" dirty="0" smtClean="0"/>
              <a:t>Zilyetliğin miras yoluyla kazanılması</a:t>
            </a:r>
          </a:p>
          <a:p>
            <a:pPr algn="just"/>
            <a:r>
              <a:rPr lang="tr-TR" dirty="0" smtClean="0"/>
              <a:t>Zilyetliğin devren kazanılması</a:t>
            </a:r>
          </a:p>
          <a:p>
            <a:pPr marL="0" indent="0" algn="just">
              <a:buNone/>
            </a:pPr>
            <a:r>
              <a:rPr lang="tr-TR" b="1" dirty="0" smtClean="0"/>
              <a:t>A. Zilyetliğin Aslen Kazanılması</a:t>
            </a:r>
          </a:p>
          <a:p>
            <a:pPr marL="0" indent="0" algn="just">
              <a:buNone/>
            </a:pPr>
            <a:r>
              <a:rPr lang="tr-TR" dirty="0" smtClean="0"/>
              <a:t>Zilyetlik, eşya üzerinde daha önce mevut olan zilyetliğe dayanılmaksızın ondan bağımsız olarak kazanılırsa aslen kazanma söz konusudur. Sahiplenmede, bulunmuş eşyada aslen kazanma söz konusudur.</a:t>
            </a:r>
            <a:endParaRPr lang="tr-TR" b="1" dirty="0" smtClean="0"/>
          </a:p>
          <a:p>
            <a:pPr marL="0" indent="0" algn="just">
              <a:buNone/>
            </a:pPr>
            <a:endParaRPr lang="tr-TR" b="1" dirty="0" smtClean="0"/>
          </a:p>
          <a:p>
            <a:pPr marL="0" indent="0" algn="just">
              <a:buNone/>
            </a:pPr>
            <a:endParaRPr lang="tr-TR" b="1" dirty="0"/>
          </a:p>
        </p:txBody>
      </p:sp>
      <p:sp>
        <p:nvSpPr>
          <p:cNvPr id="3" name="Başlık 2"/>
          <p:cNvSpPr>
            <a:spLocks noGrp="1"/>
          </p:cNvSpPr>
          <p:nvPr>
            <p:ph type="title"/>
          </p:nvPr>
        </p:nvSpPr>
        <p:spPr/>
        <p:txBody>
          <a:bodyPr/>
          <a:lstStyle/>
          <a:p>
            <a:r>
              <a:rPr lang="tr-TR" sz="4400" dirty="0"/>
              <a:t>4</a:t>
            </a:r>
            <a:r>
              <a:rPr lang="tr-TR" sz="4400" dirty="0" smtClean="0"/>
              <a:t>. Zilyetliğin Kazanılması ve Kaybedilmesi</a:t>
            </a:r>
            <a:endParaRPr lang="tr-TR" sz="4400" dirty="0"/>
          </a:p>
        </p:txBody>
      </p:sp>
    </p:spTree>
    <p:extLst>
      <p:ext uri="{BB962C8B-B14F-4D97-AF65-F5344CB8AC3E}">
        <p14:creationId xmlns:p14="http://schemas.microsoft.com/office/powerpoint/2010/main" val="35264331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932330" y="1915297"/>
            <a:ext cx="10327340" cy="4074942"/>
          </a:xfrm>
        </p:spPr>
        <p:txBody>
          <a:bodyPr>
            <a:normAutofit lnSpcReduction="10000"/>
          </a:bodyPr>
          <a:lstStyle/>
          <a:p>
            <a:pPr marL="0" indent="0" algn="just">
              <a:buNone/>
            </a:pPr>
            <a:r>
              <a:rPr lang="tr-TR" b="1" dirty="0"/>
              <a:t>B. Zilyetliğin Miras Yoluyla Kazanılması</a:t>
            </a:r>
          </a:p>
          <a:p>
            <a:pPr marL="0" indent="0" algn="just">
              <a:buNone/>
            </a:pPr>
            <a:r>
              <a:rPr lang="tr-TR" dirty="0"/>
              <a:t>TMK m. 599/2 hükmüne  göre,</a:t>
            </a:r>
            <a:r>
              <a:rPr lang="tr-TR" i="1" dirty="0"/>
              <a:t> ‘Kanunda öngörülen ayrık durumlar saklı kalmak üzere mirasçılar, </a:t>
            </a:r>
            <a:r>
              <a:rPr lang="tr-TR" i="1" dirty="0" err="1"/>
              <a:t>mirasbırakanın</a:t>
            </a:r>
            <a:r>
              <a:rPr lang="tr-TR" i="1" dirty="0"/>
              <a:t> aynî haklarını, alacaklarını, diğer malvarlığı haklarını, taşınır ve taşınmazlar üzerindeki zilyetliklerini doğrudan doğruya kazanırlar ve </a:t>
            </a:r>
            <a:r>
              <a:rPr lang="tr-TR" i="1" dirty="0" err="1"/>
              <a:t>mirasbırakanın</a:t>
            </a:r>
            <a:r>
              <a:rPr lang="tr-TR" i="1" dirty="0"/>
              <a:t> borçlarından kişisel olarak sorumlu </a:t>
            </a:r>
            <a:r>
              <a:rPr lang="tr-TR" i="1" dirty="0" smtClean="0"/>
              <a:t>olurlar.’</a:t>
            </a:r>
          </a:p>
          <a:p>
            <a:pPr marL="0" indent="0" algn="just">
              <a:buNone/>
            </a:pPr>
            <a:r>
              <a:rPr lang="tr-TR" dirty="0" smtClean="0"/>
              <a:t>TMK m. 599/2 hükmü gereğince, mirasçılar mirasın açılmasıyla miras bırakanın zilyetliğindeki eşyanın zilyetliğini kanunda ötürü kazanırlar. Bu durumda mirasçıların ne fiili hakimiyeti ne de zilyetlik iradesi aranmaz.</a:t>
            </a:r>
            <a:endParaRPr lang="tr-TR" dirty="0"/>
          </a:p>
          <a:p>
            <a:pPr marL="0" indent="0" algn="just">
              <a:buNone/>
            </a:pPr>
            <a:r>
              <a:rPr lang="tr-TR" b="1" dirty="0" smtClean="0"/>
              <a:t>C. Zilyetliğin </a:t>
            </a:r>
            <a:r>
              <a:rPr lang="tr-TR" b="1" dirty="0"/>
              <a:t>Devren Kazanılması</a:t>
            </a:r>
          </a:p>
          <a:p>
            <a:pPr marL="0" indent="0" algn="just">
              <a:buNone/>
            </a:pPr>
            <a:r>
              <a:rPr lang="tr-TR" dirty="0" smtClean="0"/>
              <a:t>Zilyetlik, daha önceki zilyetliğe dayanılarak ona bağımlı olarak kazanılırsa, devren kazanma söz konusudur.</a:t>
            </a:r>
            <a:endParaRPr lang="tr-TR" dirty="0"/>
          </a:p>
        </p:txBody>
      </p:sp>
    </p:spTree>
    <p:extLst>
      <p:ext uri="{BB962C8B-B14F-4D97-AF65-F5344CB8AC3E}">
        <p14:creationId xmlns:p14="http://schemas.microsoft.com/office/powerpoint/2010/main" val="39216231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932330" y="1977082"/>
            <a:ext cx="10327340" cy="4149082"/>
          </a:xfrm>
        </p:spPr>
        <p:txBody>
          <a:bodyPr>
            <a:normAutofit lnSpcReduction="10000"/>
          </a:bodyPr>
          <a:lstStyle/>
          <a:p>
            <a:pPr marL="0" indent="0">
              <a:buNone/>
            </a:pPr>
            <a:r>
              <a:rPr lang="tr-TR" b="1" dirty="0" smtClean="0"/>
              <a:t>II. Zilyetliğin Devri</a:t>
            </a:r>
          </a:p>
          <a:p>
            <a:r>
              <a:rPr lang="tr-TR" b="1" dirty="0"/>
              <a:t>	</a:t>
            </a:r>
            <a:r>
              <a:rPr lang="tr-TR" u="sng" dirty="0"/>
              <a:t>TESLİM</a:t>
            </a:r>
          </a:p>
          <a:p>
            <a:pPr marL="0" indent="0">
              <a:buNone/>
            </a:pPr>
            <a:r>
              <a:rPr lang="tr-TR" dirty="0"/>
              <a:t>•	Eşya veya araçların teslimi</a:t>
            </a:r>
          </a:p>
          <a:p>
            <a:pPr marL="0" indent="0">
              <a:buNone/>
            </a:pPr>
            <a:r>
              <a:rPr lang="tr-TR" dirty="0"/>
              <a:t>•	Teslim yerine geçen sözleşme(zilyetlik sözleşmesi)</a:t>
            </a:r>
          </a:p>
          <a:p>
            <a:pPr marL="0" indent="0">
              <a:buNone/>
            </a:pPr>
            <a:r>
              <a:rPr lang="tr-TR" dirty="0"/>
              <a:t>•	Hazır olmayanlar arasında zilyetliğin </a:t>
            </a:r>
            <a:r>
              <a:rPr lang="tr-TR" dirty="0" smtClean="0"/>
              <a:t>teslimi</a:t>
            </a:r>
          </a:p>
          <a:p>
            <a:r>
              <a:rPr lang="tr-TR" dirty="0"/>
              <a:t> </a:t>
            </a:r>
            <a:r>
              <a:rPr lang="tr-TR" dirty="0" smtClean="0"/>
              <a:t>      </a:t>
            </a:r>
            <a:r>
              <a:rPr lang="tr-TR" u="sng" dirty="0" smtClean="0"/>
              <a:t>TESLİMSİZ</a:t>
            </a:r>
            <a:endParaRPr lang="tr-TR" u="sng" dirty="0"/>
          </a:p>
          <a:p>
            <a:pPr marL="0" indent="0">
              <a:buNone/>
            </a:pPr>
            <a:r>
              <a:rPr lang="tr-TR" dirty="0"/>
              <a:t>	Kısa elden teslim</a:t>
            </a:r>
          </a:p>
          <a:p>
            <a:pPr marL="0" indent="0">
              <a:buNone/>
            </a:pPr>
            <a:r>
              <a:rPr lang="tr-TR" dirty="0"/>
              <a:t>	Zilyetliğin Havalesi</a:t>
            </a:r>
          </a:p>
          <a:p>
            <a:pPr marL="0" indent="0">
              <a:buNone/>
            </a:pPr>
            <a:r>
              <a:rPr lang="tr-TR" dirty="0"/>
              <a:t>	Hükmen Teslim</a:t>
            </a:r>
          </a:p>
          <a:p>
            <a:pPr marL="0" indent="0">
              <a:buNone/>
            </a:pPr>
            <a:r>
              <a:rPr lang="tr-TR" dirty="0"/>
              <a:t>	Emtia Senetlerinin Teslimi</a:t>
            </a:r>
          </a:p>
          <a:p>
            <a:pPr marL="0" indent="0">
              <a:buNone/>
            </a:pPr>
            <a:endParaRPr lang="tr-TR" b="1" dirty="0"/>
          </a:p>
        </p:txBody>
      </p:sp>
    </p:spTree>
    <p:extLst>
      <p:ext uri="{BB962C8B-B14F-4D97-AF65-F5344CB8AC3E}">
        <p14:creationId xmlns:p14="http://schemas.microsoft.com/office/powerpoint/2010/main" val="41558222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259492" y="2001796"/>
            <a:ext cx="11000178" cy="4124368"/>
          </a:xfrm>
        </p:spPr>
        <p:txBody>
          <a:bodyPr>
            <a:normAutofit fontScale="92500"/>
          </a:bodyPr>
          <a:lstStyle/>
          <a:p>
            <a:pPr marL="0" indent="0" algn="just">
              <a:buNone/>
            </a:pPr>
            <a:r>
              <a:rPr lang="tr-TR" b="1" dirty="0" smtClean="0"/>
              <a:t>A. TESLİM</a:t>
            </a:r>
          </a:p>
          <a:p>
            <a:pPr marL="0" indent="0" algn="just">
              <a:buNone/>
            </a:pPr>
            <a:r>
              <a:rPr lang="tr-TR" dirty="0" smtClean="0"/>
              <a:t>Teslimle zilyetliğin devredildiği durumlarda yeni zilyet dolaysız bir zilyetlik kazanır. TMK m. </a:t>
            </a:r>
            <a:r>
              <a:rPr lang="tr-TR" dirty="0"/>
              <a:t>977’ye göre,</a:t>
            </a:r>
            <a:r>
              <a:rPr lang="tr-TR" i="1" dirty="0"/>
              <a:t>’ Zilyetlik, şeyin veya şey üzerinde hâkimiyeti sağlayacak araçların, </a:t>
            </a:r>
            <a:r>
              <a:rPr lang="tr-TR" i="1" dirty="0" smtClean="0"/>
              <a:t>edinene teslimi </a:t>
            </a:r>
            <a:r>
              <a:rPr lang="tr-TR" i="1" dirty="0"/>
              <a:t>veya edinenin önceki zilyedin rızasıyla şey üzerinde hâkimiyeti kullanacak duruma </a:t>
            </a:r>
            <a:r>
              <a:rPr lang="tr-TR" i="1" dirty="0" smtClean="0"/>
              <a:t>gelmesi hâlinde </a:t>
            </a:r>
            <a:r>
              <a:rPr lang="tr-TR" i="1" dirty="0"/>
              <a:t>devredilmiş olur</a:t>
            </a:r>
            <a:r>
              <a:rPr lang="tr-TR" i="1" dirty="0" smtClean="0"/>
              <a:t>.’</a:t>
            </a:r>
          </a:p>
          <a:p>
            <a:pPr marL="457200" indent="-457200" algn="just">
              <a:buAutoNum type="arabicPeriod"/>
            </a:pPr>
            <a:r>
              <a:rPr lang="tr-TR" b="1" dirty="0" smtClean="0"/>
              <a:t>Eşyanın veya Araçların Teslimi</a:t>
            </a:r>
          </a:p>
          <a:p>
            <a:pPr marL="0" indent="0" algn="just">
              <a:buNone/>
            </a:pPr>
            <a:r>
              <a:rPr lang="tr-TR" dirty="0" smtClean="0"/>
              <a:t>Teslimle zilyetliğin geçirilebilmesi hakimiyet durumunda maddi bir değişikliği, eşyanın yeni zilyedin fiili hakimiyetine sokulmasını zorunlu kılar. Bunun için de ya eşyanın kendisinin  ya da onun üzerinde fiili hakimiyeti sağlayacak araçların maddeten yeni zilyedin eline verilmesi gerekir. Örneğin, A sattığı otomobilin anahtarını  alıcı B’ye vermek suretiyle otomobil üzerindeki zilyetliğin devrini sağlayabilir.</a:t>
            </a:r>
            <a:endParaRPr lang="tr-TR" dirty="0"/>
          </a:p>
        </p:txBody>
      </p:sp>
    </p:spTree>
    <p:extLst>
      <p:ext uri="{BB962C8B-B14F-4D97-AF65-F5344CB8AC3E}">
        <p14:creationId xmlns:p14="http://schemas.microsoft.com/office/powerpoint/2010/main" val="33516225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932330" y="2014152"/>
            <a:ext cx="10327340" cy="4112012"/>
          </a:xfrm>
        </p:spPr>
        <p:txBody>
          <a:bodyPr/>
          <a:lstStyle/>
          <a:p>
            <a:pPr marL="0" indent="0">
              <a:buNone/>
            </a:pPr>
            <a:r>
              <a:rPr lang="tr-TR" b="1" dirty="0" smtClean="0"/>
              <a:t>2. Teslim Yerine Geçen Sözleşme</a:t>
            </a:r>
          </a:p>
          <a:p>
            <a:pPr marL="0" indent="0" algn="just">
              <a:buNone/>
            </a:pPr>
            <a:r>
              <a:rPr lang="tr-TR" dirty="0" smtClean="0"/>
              <a:t>Zilyetliğin teslim yerine geçen </a:t>
            </a:r>
            <a:r>
              <a:rPr lang="tr-TR" dirty="0" err="1" smtClean="0"/>
              <a:t>br</a:t>
            </a:r>
            <a:r>
              <a:rPr lang="tr-TR" dirty="0" smtClean="0"/>
              <a:t> sözleşmeyle devredilebilmesi için, hukuki işlem niteliğinde iradelerin uyuşmasına bağlı olarak eşya üzerinde fiili hakimiyet kurma imkanının da sağlanmış olması gerekir. Zilyetliğin bu yolla devredilebilmesi için üç şart aranır.</a:t>
            </a:r>
          </a:p>
          <a:p>
            <a:pPr algn="just"/>
            <a:r>
              <a:rPr lang="tr-TR" dirty="0" smtClean="0"/>
              <a:t>Zilyetliği devredecek olan kimse dolaysız zilyet olmalıdır.</a:t>
            </a:r>
          </a:p>
          <a:p>
            <a:pPr algn="just"/>
            <a:r>
              <a:rPr lang="tr-TR" dirty="0" smtClean="0"/>
              <a:t>Zilyetliği kazanacak olan kimse eşya üzerinde fiili hakimiyeti kullanabilecek bir duruma gelmiş olmalıdır.</a:t>
            </a:r>
          </a:p>
          <a:p>
            <a:pPr algn="just"/>
            <a:r>
              <a:rPr lang="tr-TR" dirty="0" smtClean="0"/>
              <a:t>Zilyetliğin devri konusunda tarafların bir sözleşme yapmak suretiyle anlaşmış olmaları gerekir.</a:t>
            </a:r>
            <a:endParaRPr lang="tr-TR" dirty="0"/>
          </a:p>
        </p:txBody>
      </p:sp>
    </p:spTree>
    <p:extLst>
      <p:ext uri="{BB962C8B-B14F-4D97-AF65-F5344CB8AC3E}">
        <p14:creationId xmlns:p14="http://schemas.microsoft.com/office/powerpoint/2010/main" val="14865241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58346" y="1989438"/>
            <a:ext cx="10901325" cy="4510216"/>
          </a:xfrm>
        </p:spPr>
        <p:txBody>
          <a:bodyPr>
            <a:normAutofit fontScale="92500"/>
          </a:bodyPr>
          <a:lstStyle/>
          <a:p>
            <a:pPr marL="0" indent="0" algn="just">
              <a:buNone/>
            </a:pPr>
            <a:r>
              <a:rPr lang="tr-TR" b="1" dirty="0" smtClean="0"/>
              <a:t>3. Hazır Olmayan Kişiler Arasında Zilyetliğin Teslimle Devri</a:t>
            </a:r>
          </a:p>
          <a:p>
            <a:pPr marL="0" indent="0" algn="just">
              <a:buNone/>
            </a:pPr>
            <a:r>
              <a:rPr lang="tr-TR" dirty="0" smtClean="0"/>
              <a:t>TMK m. </a:t>
            </a:r>
            <a:r>
              <a:rPr lang="tr-TR" dirty="0"/>
              <a:t>978’e göre, </a:t>
            </a:r>
            <a:r>
              <a:rPr lang="tr-TR" i="1" dirty="0"/>
              <a:t>‘Temsilciye yapılan teslim, temsil edilene yapılmış gibi zilyetliği geçirir</a:t>
            </a:r>
            <a:r>
              <a:rPr lang="tr-TR" i="1" dirty="0" smtClean="0"/>
              <a:t>.’ </a:t>
            </a:r>
            <a:r>
              <a:rPr lang="tr-TR" dirty="0" smtClean="0"/>
              <a:t> Hükümde kastedilen, zilyetliğin kazanılmasına bağlanan hukuki sonuçların , malın temsilciye teslimiyle doğrudan temsil olunanın şahsında doğacak olmasıdır.</a:t>
            </a:r>
          </a:p>
          <a:p>
            <a:pPr marL="0" indent="0" algn="just">
              <a:buNone/>
            </a:pPr>
            <a:r>
              <a:rPr lang="tr-TR" b="1" dirty="0" smtClean="0"/>
              <a:t>B. ZİLYETLİĞİN TESLİMSİZ DEVRİ</a:t>
            </a:r>
          </a:p>
          <a:p>
            <a:pPr marL="457200" indent="-457200" algn="just">
              <a:buAutoNum type="arabicPeriod"/>
            </a:pPr>
            <a:r>
              <a:rPr lang="tr-TR" b="1" dirty="0" smtClean="0"/>
              <a:t>Kısa Elden Teslim</a:t>
            </a:r>
            <a:endParaRPr lang="tr-TR" dirty="0" smtClean="0"/>
          </a:p>
          <a:p>
            <a:pPr marL="0" indent="0" algn="just">
              <a:buNone/>
            </a:pPr>
            <a:r>
              <a:rPr lang="tr-TR" dirty="0" err="1" smtClean="0"/>
              <a:t>TMK’da</a:t>
            </a:r>
            <a:r>
              <a:rPr lang="tr-TR" dirty="0" smtClean="0"/>
              <a:t> </a:t>
            </a:r>
            <a:r>
              <a:rPr lang="tr-TR" dirty="0"/>
              <a:t>düzenlenmemiştir. Kısa elden teslimde malı fiilen elinde bulunduran kimsenin özel bir hukuki nedene dayanarak zilyetlik sıfatının değiştirilmesi durumu söz konudur. Kısa elden teslim ikinci kez teslim durumunu ortadan kaldırır. Kısa elden teslim yalnız </a:t>
            </a:r>
            <a:r>
              <a:rPr lang="tr-TR" dirty="0" err="1"/>
              <a:t>fer’i</a:t>
            </a:r>
            <a:r>
              <a:rPr lang="tr-TR" dirty="0"/>
              <a:t> zilyede malik sıfatıyla zilyetliğin geçirilmesinde değil, malı elinde bulunduranın zilyetlik sıfatının değiştirildiği diğer hallerde de söz konusudur. Haksız zilyedin haklı zilyet kılınması halinde de kısa elden teslim söz konudur.</a:t>
            </a:r>
            <a:endParaRPr lang="tr-TR" dirty="0"/>
          </a:p>
        </p:txBody>
      </p:sp>
    </p:spTree>
    <p:extLst>
      <p:ext uri="{BB962C8B-B14F-4D97-AF65-F5344CB8AC3E}">
        <p14:creationId xmlns:p14="http://schemas.microsoft.com/office/powerpoint/2010/main" val="3144588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667265" y="1977081"/>
            <a:ext cx="10592405" cy="4534929"/>
          </a:xfrm>
        </p:spPr>
        <p:txBody>
          <a:bodyPr>
            <a:normAutofit lnSpcReduction="10000"/>
          </a:bodyPr>
          <a:lstStyle/>
          <a:p>
            <a:pPr marL="0" indent="0" algn="just">
              <a:buNone/>
            </a:pPr>
            <a:r>
              <a:rPr lang="tr-TR" b="1" dirty="0" smtClean="0"/>
              <a:t>     2. Hükmen Teslim</a:t>
            </a:r>
          </a:p>
          <a:p>
            <a:pPr algn="just"/>
            <a:r>
              <a:rPr lang="tr-TR" dirty="0" smtClean="0"/>
              <a:t>Hükmen teslim, zilyetliği devreden kimsenin özel bir hukuki ilişkiye dayanıp  malı kendi fiili hakimiyetinde alıkoyarak, edinene sadece dolaylı bir zilyetlik tanıdığı durumlarda gerçekleşir. Hükmen teslim yoluyla edinenin sadece asli zilyet değil, </a:t>
            </a:r>
            <a:r>
              <a:rPr lang="tr-TR" dirty="0" err="1" smtClean="0"/>
              <a:t>fer’i</a:t>
            </a:r>
            <a:r>
              <a:rPr lang="tr-TR" dirty="0" smtClean="0"/>
              <a:t> zilyet kılınması da mümkündür. </a:t>
            </a:r>
          </a:p>
          <a:p>
            <a:pPr algn="just"/>
            <a:r>
              <a:rPr lang="tr-TR" dirty="0" smtClean="0"/>
              <a:t>TMK m. 766’da hükmen teslim yoluyla mülkiyetin kazanılmasındaki sınırlamalar düzenlenmiştir. </a:t>
            </a:r>
            <a:r>
              <a:rPr lang="tr-TR" dirty="0"/>
              <a:t>Bu hükme göre, </a:t>
            </a:r>
            <a:r>
              <a:rPr lang="tr-TR" i="1" dirty="0"/>
              <a:t>‘Bir taşınırın mülkiyetini nakleden kimse özel bir hukukî ilişkiye dayanarak </a:t>
            </a:r>
            <a:r>
              <a:rPr lang="tr-TR" i="1" dirty="0" smtClean="0"/>
              <a:t>o şeyin </a:t>
            </a:r>
            <a:r>
              <a:rPr lang="tr-TR" i="1" dirty="0"/>
              <a:t>zilyetliğini korursa, mülkiyet </a:t>
            </a:r>
            <a:r>
              <a:rPr lang="tr-TR" i="1" dirty="0" err="1"/>
              <a:t>teslimsiz</a:t>
            </a:r>
            <a:r>
              <a:rPr lang="tr-TR" i="1" dirty="0"/>
              <a:t> geçmiş olur. Ancak, bu işlem üçüncü kişileri </a:t>
            </a:r>
            <a:r>
              <a:rPr lang="tr-TR" i="1" dirty="0" smtClean="0"/>
              <a:t>zarara sokmak </a:t>
            </a:r>
            <a:r>
              <a:rPr lang="tr-TR" i="1" dirty="0"/>
              <a:t>veya taşınır </a:t>
            </a:r>
            <a:r>
              <a:rPr lang="tr-TR" i="1" dirty="0" err="1"/>
              <a:t>rehni</a:t>
            </a:r>
            <a:r>
              <a:rPr lang="tr-TR" i="1" dirty="0"/>
              <a:t> kurallarından kurtulmak için yapılmışsa, mülkiyetin nakli sonuç doğurmaz.</a:t>
            </a:r>
          </a:p>
          <a:p>
            <a:pPr marL="0" indent="0" algn="just">
              <a:buNone/>
            </a:pPr>
            <a:r>
              <a:rPr lang="tr-TR" i="1" dirty="0" smtClean="0"/>
              <a:t>     Böyle </a:t>
            </a:r>
            <a:r>
              <a:rPr lang="tr-TR" i="1" dirty="0"/>
              <a:t>bir amaç güdülüp güdülmediğini hâkim takdir eder. </a:t>
            </a:r>
            <a:r>
              <a:rPr lang="tr-TR" i="1" dirty="0" smtClean="0"/>
              <a:t>‘</a:t>
            </a:r>
            <a:endParaRPr lang="tr-TR" i="1" dirty="0"/>
          </a:p>
        </p:txBody>
      </p:sp>
    </p:spTree>
    <p:extLst>
      <p:ext uri="{BB962C8B-B14F-4D97-AF65-F5344CB8AC3E}">
        <p14:creationId xmlns:p14="http://schemas.microsoft.com/office/powerpoint/2010/main" val="5235837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580768" y="2001796"/>
            <a:ext cx="10678902" cy="4732636"/>
          </a:xfrm>
        </p:spPr>
        <p:txBody>
          <a:bodyPr>
            <a:normAutofit/>
          </a:bodyPr>
          <a:lstStyle/>
          <a:p>
            <a:pPr marL="0" indent="0">
              <a:buNone/>
            </a:pPr>
            <a:r>
              <a:rPr lang="tr-TR" b="1" dirty="0" smtClean="0"/>
              <a:t>     3. Zilyetliğin Havalesi</a:t>
            </a:r>
          </a:p>
          <a:p>
            <a:r>
              <a:rPr lang="tr-TR" dirty="0" smtClean="0"/>
              <a:t>Dolaylı zilyet durumunda olan kimsenin bu zilyetliğini sözleşmeyle bir başkasına devretmesi durumunda zilyetliğin havalesi söz konusu olur. Havale edilecek dolaylı zilyetlik asli zilyetlik olabileceği gibi </a:t>
            </a:r>
            <a:r>
              <a:rPr lang="tr-TR" dirty="0" err="1" smtClean="0"/>
              <a:t>fer’i</a:t>
            </a:r>
            <a:r>
              <a:rPr lang="tr-TR" dirty="0" smtClean="0"/>
              <a:t> zilyetlik de olabilir.</a:t>
            </a:r>
          </a:p>
          <a:p>
            <a:r>
              <a:rPr lang="tr-TR" dirty="0"/>
              <a:t>Malı çalınmış kimse, o mal üzerinde mülkiyet hakkına sahipse de zilyet değildir. Bu kişi hırsızdaki malını başkasına satsa dahi kendisi malın zilyedi olmadığından zilyetliği alıcıya havale yoluyla devredemez. Zilyetlik devredilemeyeceği için mülkiyetin devri de söz konusu olmayacaktır</a:t>
            </a:r>
            <a:r>
              <a:rPr lang="tr-TR" dirty="0" smtClean="0"/>
              <a:t>.</a:t>
            </a:r>
          </a:p>
          <a:p>
            <a:pPr marL="0" indent="0">
              <a:buNone/>
            </a:pPr>
            <a:endParaRPr lang="tr-TR" dirty="0"/>
          </a:p>
        </p:txBody>
      </p:sp>
    </p:spTree>
    <p:extLst>
      <p:ext uri="{BB962C8B-B14F-4D97-AF65-F5344CB8AC3E}">
        <p14:creationId xmlns:p14="http://schemas.microsoft.com/office/powerpoint/2010/main" val="42194560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932330" y="2014152"/>
            <a:ext cx="10327340" cy="4609070"/>
          </a:xfrm>
        </p:spPr>
        <p:txBody>
          <a:bodyPr/>
          <a:lstStyle/>
          <a:p>
            <a:pPr marL="0" indent="0" algn="just">
              <a:buNone/>
            </a:pPr>
            <a:r>
              <a:rPr lang="tr-TR" b="1" dirty="0"/>
              <a:t>4. Emtia Senetlerinin Teslimi Yoluyla Zilyetliğin Devri</a:t>
            </a:r>
          </a:p>
          <a:p>
            <a:pPr marL="0" indent="0" algn="just">
              <a:buNone/>
            </a:pPr>
            <a:r>
              <a:rPr lang="tr-TR" dirty="0" smtClean="0"/>
              <a:t>TMK m. 980’e göre, </a:t>
            </a:r>
            <a:r>
              <a:rPr lang="tr-TR" i="1" dirty="0" smtClean="0"/>
              <a:t>‘Bir </a:t>
            </a:r>
            <a:r>
              <a:rPr lang="tr-TR" i="1" dirty="0"/>
              <a:t>taşıyıcıya veya umumî mağazaya bırakılmış emtiayı temsil eden </a:t>
            </a:r>
            <a:r>
              <a:rPr lang="tr-TR" i="1" dirty="0" smtClean="0"/>
              <a:t>kıymetli evrakın </a:t>
            </a:r>
            <a:r>
              <a:rPr lang="tr-TR" i="1" dirty="0"/>
              <a:t>teslimi, emtianın teslimi gibi sonuç doğurur.</a:t>
            </a:r>
          </a:p>
          <a:p>
            <a:pPr marL="0" indent="0" algn="just">
              <a:buNone/>
            </a:pPr>
            <a:r>
              <a:rPr lang="tr-TR" i="1" dirty="0"/>
              <a:t>Kıymetli evrakı </a:t>
            </a:r>
            <a:r>
              <a:rPr lang="tr-TR" i="1" dirty="0" err="1"/>
              <a:t>iyiniyetle</a:t>
            </a:r>
            <a:r>
              <a:rPr lang="tr-TR" i="1" dirty="0"/>
              <a:t> teslim alan kimse ile emtiayı </a:t>
            </a:r>
            <a:r>
              <a:rPr lang="tr-TR" i="1" dirty="0" err="1"/>
              <a:t>iyiniyetle</a:t>
            </a:r>
            <a:r>
              <a:rPr lang="tr-TR" i="1" dirty="0"/>
              <a:t> teslim alan kimse </a:t>
            </a:r>
            <a:r>
              <a:rPr lang="tr-TR" i="1" dirty="0" smtClean="0"/>
              <a:t>arasında uyuşmazlık </a:t>
            </a:r>
            <a:r>
              <a:rPr lang="tr-TR" i="1" dirty="0"/>
              <a:t>çıkarsa emtiayı teslim alan tercih olunur</a:t>
            </a:r>
            <a:r>
              <a:rPr lang="tr-TR" i="1" dirty="0" smtClean="0"/>
              <a:t>.’ </a:t>
            </a:r>
          </a:p>
          <a:p>
            <a:pPr marL="0" indent="0" algn="just">
              <a:buNone/>
            </a:pPr>
            <a:r>
              <a:rPr lang="tr-TR" dirty="0"/>
              <a:t> </a:t>
            </a:r>
            <a:r>
              <a:rPr lang="tr-TR" dirty="0" smtClean="0"/>
              <a:t>Umumi mağazalar emtiayı temsil eden </a:t>
            </a:r>
            <a:r>
              <a:rPr lang="tr-TR" i="1" dirty="0" smtClean="0"/>
              <a:t>‘makbuz senedi’ </a:t>
            </a:r>
            <a:r>
              <a:rPr lang="tr-TR" dirty="0" smtClean="0"/>
              <a:t>ve </a:t>
            </a:r>
            <a:r>
              <a:rPr lang="tr-TR" i="1" dirty="0" smtClean="0"/>
              <a:t>‘</a:t>
            </a:r>
            <a:r>
              <a:rPr lang="tr-TR" i="1" dirty="0" err="1" smtClean="0"/>
              <a:t>varant</a:t>
            </a:r>
            <a:r>
              <a:rPr lang="tr-TR" i="1" dirty="0" smtClean="0"/>
              <a:t>’ </a:t>
            </a:r>
            <a:r>
              <a:rPr lang="tr-TR" dirty="0" smtClean="0"/>
              <a:t>olmak üzere iki tür kıymetli evrak düzenleyebilir. </a:t>
            </a:r>
            <a:r>
              <a:rPr lang="tr-TR" dirty="0" err="1" smtClean="0"/>
              <a:t>TTK’da</a:t>
            </a:r>
            <a:r>
              <a:rPr lang="tr-TR" dirty="0" smtClean="0"/>
              <a:t> taşıma senedi emtia senedi olmaktan çıktı.</a:t>
            </a:r>
            <a:endParaRPr lang="tr-TR" dirty="0"/>
          </a:p>
          <a:p>
            <a:pPr marL="0" indent="0" algn="just">
              <a:buNone/>
            </a:pPr>
            <a:endParaRPr lang="tr-TR" b="1" dirty="0"/>
          </a:p>
        </p:txBody>
      </p:sp>
    </p:spTree>
    <p:extLst>
      <p:ext uri="{BB962C8B-B14F-4D97-AF65-F5344CB8AC3E}">
        <p14:creationId xmlns:p14="http://schemas.microsoft.com/office/powerpoint/2010/main" val="24627646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lnSpcReduction="10000"/>
          </a:bodyPr>
          <a:lstStyle/>
          <a:p>
            <a:pPr algn="just"/>
            <a:r>
              <a:rPr lang="tr-TR" dirty="0" smtClean="0"/>
              <a:t>TMK m. </a:t>
            </a:r>
            <a:r>
              <a:rPr lang="tr-TR" dirty="0" smtClean="0"/>
              <a:t>976’ya </a:t>
            </a:r>
            <a:r>
              <a:rPr lang="tr-TR" dirty="0"/>
              <a:t>göre, </a:t>
            </a:r>
            <a:r>
              <a:rPr lang="tr-TR" i="1" dirty="0"/>
              <a:t>‘Fiilî hâkimiyetin geçici nitelikteki sebeplerle kullanılmaması veya </a:t>
            </a:r>
            <a:r>
              <a:rPr lang="tr-TR" i="1" dirty="0" smtClean="0"/>
              <a:t>kullanma olanağının </a:t>
            </a:r>
            <a:r>
              <a:rPr lang="tr-TR" i="1" dirty="0"/>
              <a:t>ortadan kalkması zilyetliği sona erdirmez. </a:t>
            </a:r>
            <a:r>
              <a:rPr lang="tr-TR" i="1" dirty="0" smtClean="0"/>
              <a:t>‘</a:t>
            </a:r>
          </a:p>
          <a:p>
            <a:pPr algn="just"/>
            <a:r>
              <a:rPr lang="tr-TR" dirty="0" smtClean="0"/>
              <a:t>Zilyetlik , ya zilyedin iradesiyle ya da fiili hakimiyetin kaybı sonucu zilyedin iradesi dışında sona erer.</a:t>
            </a:r>
          </a:p>
          <a:p>
            <a:pPr marL="0" indent="0" algn="just">
              <a:buNone/>
            </a:pPr>
            <a:r>
              <a:rPr lang="tr-TR" b="1" dirty="0" smtClean="0"/>
              <a:t>I. Zilyetliğin Zilyedin İradesiyle Sona Ermesi</a:t>
            </a:r>
          </a:p>
          <a:p>
            <a:pPr marL="0" indent="0" algn="just">
              <a:buNone/>
            </a:pPr>
            <a:r>
              <a:rPr lang="tr-TR" dirty="0" smtClean="0"/>
              <a:t>Zilyedin zilyetliğini olduğu gibi bir başkasına devrettiği veya zilyetliğini devretmeksizin zilyetliğine son vermek amacıyla malı </a:t>
            </a:r>
            <a:r>
              <a:rPr lang="tr-TR" dirty="0" err="1" smtClean="0"/>
              <a:t>terkettiği</a:t>
            </a:r>
            <a:r>
              <a:rPr lang="tr-TR" dirty="0" smtClean="0"/>
              <a:t> ya da malın zilyet tarafından tahrip edildiği hallerde zilyet ml üzerindeki fiili hakimiyetine kendi iradesiyle son vermiş olur.</a:t>
            </a:r>
            <a:endParaRPr lang="tr-TR" dirty="0"/>
          </a:p>
        </p:txBody>
      </p:sp>
      <p:sp>
        <p:nvSpPr>
          <p:cNvPr id="2" name="Unvan 1"/>
          <p:cNvSpPr>
            <a:spLocks noGrp="1"/>
          </p:cNvSpPr>
          <p:nvPr>
            <p:ph type="title"/>
          </p:nvPr>
        </p:nvSpPr>
        <p:spPr>
          <a:xfrm>
            <a:off x="1371599" y="252807"/>
            <a:ext cx="9888071" cy="1414340"/>
          </a:xfrm>
        </p:spPr>
        <p:txBody>
          <a:bodyPr>
            <a:normAutofit/>
          </a:bodyPr>
          <a:lstStyle/>
          <a:p>
            <a:r>
              <a:rPr lang="tr-TR" dirty="0"/>
              <a:t>5</a:t>
            </a:r>
            <a:r>
              <a:rPr lang="tr-TR" dirty="0" smtClean="0"/>
              <a:t>. Zilyetliğin Sona Ermesi</a:t>
            </a:r>
            <a:endParaRPr lang="tr-TR" dirty="0"/>
          </a:p>
        </p:txBody>
      </p:sp>
    </p:spTree>
    <p:extLst>
      <p:ext uri="{BB962C8B-B14F-4D97-AF65-F5344CB8AC3E}">
        <p14:creationId xmlns:p14="http://schemas.microsoft.com/office/powerpoint/2010/main" val="36601531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932330" y="2051222"/>
            <a:ext cx="10327340" cy="4074941"/>
          </a:xfrm>
        </p:spPr>
        <p:txBody>
          <a:bodyPr>
            <a:normAutofit fontScale="70000" lnSpcReduction="20000"/>
          </a:bodyPr>
          <a:lstStyle/>
          <a:p>
            <a:pPr marL="0" indent="0" algn="just">
              <a:buNone/>
            </a:pPr>
            <a:r>
              <a:rPr lang="tr-TR" b="1" dirty="0" smtClean="0"/>
              <a:t>I. Zilyetlik Kavramı</a:t>
            </a:r>
          </a:p>
          <a:p>
            <a:pPr marL="0" indent="0" algn="just">
              <a:buNone/>
            </a:pPr>
            <a:r>
              <a:rPr lang="tr-TR" dirty="0" smtClean="0"/>
              <a:t>       Eşya </a:t>
            </a:r>
            <a:r>
              <a:rPr lang="tr-TR" dirty="0"/>
              <a:t>üzerindeki fiili hâkimiyetin iradeyle ele geçirilmesiyle başlayan ve söz konusu fiili hâkimiyetin iradi ya da iradi olmayan yolla kaybedilmesine kadar süren hukuki duruma zilyetlik denir. </a:t>
            </a:r>
          </a:p>
          <a:p>
            <a:pPr marL="0" indent="0" algn="just">
              <a:buNone/>
            </a:pPr>
            <a:r>
              <a:rPr lang="tr-TR" dirty="0"/>
              <a:t> </a:t>
            </a:r>
            <a:r>
              <a:rPr lang="tr-TR" dirty="0" smtClean="0"/>
              <a:t>      Zilyetlikten </a:t>
            </a:r>
            <a:r>
              <a:rPr lang="tr-TR" dirty="0"/>
              <a:t>bahsedebilmek için 2 kümülatif unsurun varlığı aranır. </a:t>
            </a:r>
          </a:p>
          <a:p>
            <a:pPr algn="just"/>
            <a:r>
              <a:rPr lang="tr-TR" dirty="0" smtClean="0"/>
              <a:t>Fiili </a:t>
            </a:r>
            <a:r>
              <a:rPr lang="tr-TR" dirty="0"/>
              <a:t>Hâkimiyet =  Herkes tarafından anlaşılacak biçimde bir yakınlık maddi ilişki olmalıdır. Yalnız bu ilişkinin mutlaka eşyayı el altında bulundurma şeklinde olması gerekmez. Zilyetlik eşyanın süreklilik arz eden güç ve etki alanında bulundurulması anlamında fiili hâkimiyeti zorunlu kılar. Fiili hâkimiyet bir üçüncü kişi aracılığıyla da kullanılabilir. (* maddi bağlılık * süreklilik) Fiili hakimiyetin geçici kaybı zilyetliği sona erdirmez.</a:t>
            </a:r>
          </a:p>
          <a:p>
            <a:pPr algn="just"/>
            <a:endParaRPr lang="tr-TR" dirty="0"/>
          </a:p>
          <a:p>
            <a:pPr algn="just"/>
            <a:r>
              <a:rPr lang="tr-TR" dirty="0" smtClean="0"/>
              <a:t>Zilyetlik </a:t>
            </a:r>
            <a:r>
              <a:rPr lang="tr-TR" dirty="0"/>
              <a:t>İradesi= Hâkim görüş zilyetlik için zilyet iradesinin varlığını aramaktadır. Ancak bilinerek ve istenerek kurulan fiili hâkimiyet zilyetliktir. Zilyetlik iradesinin eşya ile temas anında olması şart değildir. Bu irade eşya ile temas anından önce olabileceği gibi sonrada olabilir. Bu durumda zilyetlik iradesinin her eşya için ayrı ayrı olması gerekmez. Fiili hakimiyetin kurulmasını sağlayacak elverişli vasıtaları hazırlamakla zilyetlik iradesini genel olarak açıklayan kimse, bu vasıtaların iş hayatındaki kullanılış biçimine ve ekonomik amacına uygun olarak içine konulacak veya atılacak eşyanın zilyedi olur. </a:t>
            </a:r>
          </a:p>
        </p:txBody>
      </p:sp>
      <p:sp>
        <p:nvSpPr>
          <p:cNvPr id="2" name="Başlık 1"/>
          <p:cNvSpPr>
            <a:spLocks noGrp="1"/>
          </p:cNvSpPr>
          <p:nvPr>
            <p:ph type="title"/>
          </p:nvPr>
        </p:nvSpPr>
        <p:spPr/>
        <p:txBody>
          <a:bodyPr>
            <a:normAutofit fontScale="90000"/>
          </a:bodyPr>
          <a:lstStyle/>
          <a:p>
            <a:r>
              <a:rPr lang="tr-TR" dirty="0" smtClean="0"/>
              <a:t>1.Zilyetlik Kavramı ve Zilyetliğin Hukuki Niteliği</a:t>
            </a:r>
            <a:endParaRPr lang="tr-TR" dirty="0"/>
          </a:p>
        </p:txBody>
      </p:sp>
    </p:spTree>
    <p:extLst>
      <p:ext uri="{BB962C8B-B14F-4D97-AF65-F5344CB8AC3E}">
        <p14:creationId xmlns:p14="http://schemas.microsoft.com/office/powerpoint/2010/main" val="184793064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marL="0" indent="0" algn="just">
              <a:buNone/>
            </a:pPr>
            <a:r>
              <a:rPr lang="tr-TR" b="1" dirty="0" smtClean="0"/>
              <a:t>II. </a:t>
            </a:r>
            <a:r>
              <a:rPr lang="tr-TR" b="1" dirty="0" smtClean="0"/>
              <a:t>Zilyetliğin Fiili Hakimiyetin Kaybıyla Sona Ermiş Olması</a:t>
            </a:r>
          </a:p>
          <a:p>
            <a:pPr marL="0" indent="0" algn="just">
              <a:buNone/>
            </a:pPr>
            <a:r>
              <a:rPr lang="tr-TR" dirty="0" smtClean="0"/>
              <a:t>Bir kimse mal üzerindeki fiili hakimiyetini ne bizzat ne de </a:t>
            </a:r>
            <a:r>
              <a:rPr lang="tr-TR" dirty="0" err="1" smtClean="0"/>
              <a:t>fer’i</a:t>
            </a:r>
            <a:r>
              <a:rPr lang="tr-TR" dirty="0" smtClean="0"/>
              <a:t> zilyedin aracılığıyla sürdüremeyecek duruma gelmişse, kural olarak zilyetliğini kaybetmiş olur. Gasp ve hırsızlık hallerinde, emin sıfatıyla zilyedin malı iyiniyetli üçüncü kişiye satıp teslim etmesinde durum budur. Doğal güçler sebebiyle malın kullanılamayacak duruma gelmesi de zilyetliği sona erdiren sebeplerden biridir. </a:t>
            </a:r>
            <a:endParaRPr lang="tr-TR" dirty="0"/>
          </a:p>
        </p:txBody>
      </p:sp>
    </p:spTree>
    <p:extLst>
      <p:ext uri="{BB962C8B-B14F-4D97-AF65-F5344CB8AC3E}">
        <p14:creationId xmlns:p14="http://schemas.microsoft.com/office/powerpoint/2010/main" val="33191245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20130" y="2026508"/>
            <a:ext cx="10839540" cy="4099655"/>
          </a:xfrm>
        </p:spPr>
        <p:txBody>
          <a:bodyPr>
            <a:normAutofit lnSpcReduction="10000"/>
          </a:bodyPr>
          <a:lstStyle/>
          <a:p>
            <a:pPr marL="0" indent="0" algn="just">
              <a:buNone/>
            </a:pPr>
            <a:r>
              <a:rPr lang="tr-TR" b="1" dirty="0" smtClean="0"/>
              <a:t>II. Zilyetliğin Hukuki Niteliği</a:t>
            </a:r>
          </a:p>
          <a:p>
            <a:pPr marL="0" indent="0" algn="just">
              <a:buNone/>
            </a:pPr>
            <a:r>
              <a:rPr lang="tr-TR" dirty="0" smtClean="0"/>
              <a:t>Zilyetliğin hukuki niteliği tartışmalıdır. </a:t>
            </a:r>
          </a:p>
          <a:p>
            <a:pPr algn="just"/>
            <a:r>
              <a:rPr lang="tr-TR" dirty="0" smtClean="0"/>
              <a:t>Bir görüşe göre, zilyetlik haktır. Çünkü zilyedin menfaatleri dayanabileceği haktan bağımsız olarak korunmaktadır.</a:t>
            </a:r>
          </a:p>
          <a:p>
            <a:pPr algn="just"/>
            <a:r>
              <a:rPr lang="tr-TR" dirty="0" smtClean="0"/>
              <a:t>İkinci görüşteki yazarlar, zilyetliğin ayni hak olduğunu ileri sürerler.</a:t>
            </a:r>
          </a:p>
          <a:p>
            <a:pPr algn="just"/>
            <a:r>
              <a:rPr lang="tr-TR" dirty="0" smtClean="0"/>
              <a:t>Üçüncü görüşe göre ise, zilyetlik bir hukuki durumdur.</a:t>
            </a:r>
          </a:p>
          <a:p>
            <a:pPr algn="just">
              <a:buFont typeface="Wingdings" pitchFamily="2" charset="2"/>
              <a:buChar char="Ø"/>
            </a:pPr>
            <a:r>
              <a:rPr lang="tr-TR" dirty="0" smtClean="0"/>
              <a:t>Gerçekte, zilyetlik çeşitli görünüş şekilleri olan, değişik koşullar altında değişik işlevler yerine getiren ve değişik hukuki sonuçlar doğuran bir hukuki durumdur.  Hukuk düzeni zilyetliği bir hakka dayanıp dayanmadığını dikkate almaksızın korur.</a:t>
            </a:r>
          </a:p>
          <a:p>
            <a:endParaRPr lang="tr-TR" dirty="0" smtClean="0"/>
          </a:p>
          <a:p>
            <a:pPr marL="0" indent="0">
              <a:buNone/>
            </a:pPr>
            <a:endParaRPr lang="tr-TR" dirty="0"/>
          </a:p>
        </p:txBody>
      </p:sp>
    </p:spTree>
    <p:extLst>
      <p:ext uri="{BB962C8B-B14F-4D97-AF65-F5344CB8AC3E}">
        <p14:creationId xmlns:p14="http://schemas.microsoft.com/office/powerpoint/2010/main" val="8300196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92500" lnSpcReduction="20000"/>
          </a:bodyPr>
          <a:lstStyle/>
          <a:p>
            <a:pPr marL="0" indent="0" algn="just">
              <a:buNone/>
            </a:pPr>
            <a:r>
              <a:rPr lang="tr-TR" b="1" dirty="0" smtClean="0"/>
              <a:t>I. Genel Olarak</a:t>
            </a:r>
          </a:p>
          <a:p>
            <a:pPr algn="just"/>
            <a:r>
              <a:rPr lang="tr-TR" dirty="0" smtClean="0"/>
              <a:t>Zilyetlik esas itibariyle hukuken eşya niteliğin taşıyan cismani varlıklar üzerinde söz konusu olur. Eşya niteliği taşımayan varlıklar üzerinde zilyetlik kurulamaz. Cismani bir varlığı olmayan haklar üzerinde de zilyetlik bulunmaz.</a:t>
            </a:r>
          </a:p>
          <a:p>
            <a:pPr marL="0" indent="0" algn="just">
              <a:buNone/>
            </a:pPr>
            <a:r>
              <a:rPr lang="tr-TR" b="1" dirty="0" smtClean="0"/>
              <a:t>II. Hak Zilyetliği</a:t>
            </a:r>
          </a:p>
          <a:p>
            <a:pPr algn="just"/>
            <a:r>
              <a:rPr lang="tr-TR" dirty="0" smtClean="0"/>
              <a:t>Olumlu irtifaklar eşya üzerinde kısmi de olsa zilyetlik sağladığından hak zilyetliği özellikle eşya üzerinde fiili hakimiyet kurulmasını gerektirmeyen olumsuz irtifaklar ile taşınmaz yükü bakımından önem taşır. </a:t>
            </a:r>
          </a:p>
          <a:p>
            <a:pPr algn="just"/>
            <a:r>
              <a:rPr lang="tr-TR" dirty="0" smtClean="0"/>
              <a:t>Hak zilyetliğinin kazanılabilmesi için ilk şart, irtifak hakkının veya taşınmaz yükünün tapu siciline tescil edilmiş olmasıdır.</a:t>
            </a:r>
          </a:p>
          <a:p>
            <a:pPr algn="just"/>
            <a:r>
              <a:rPr lang="tr-TR" dirty="0" smtClean="0"/>
              <a:t>Diğer önemli şart ise, hakkın fiilen kullanılmasıdır.</a:t>
            </a:r>
            <a:endParaRPr lang="tr-TR" dirty="0"/>
          </a:p>
        </p:txBody>
      </p:sp>
      <p:sp>
        <p:nvSpPr>
          <p:cNvPr id="2" name="Unvan 1"/>
          <p:cNvSpPr>
            <a:spLocks noGrp="1"/>
          </p:cNvSpPr>
          <p:nvPr>
            <p:ph type="title"/>
          </p:nvPr>
        </p:nvSpPr>
        <p:spPr/>
        <p:txBody>
          <a:bodyPr/>
          <a:lstStyle/>
          <a:p>
            <a:r>
              <a:rPr lang="tr-TR" dirty="0" smtClean="0"/>
              <a:t>2. Zilyetliğe Konu Olan Şeyler</a:t>
            </a:r>
            <a:endParaRPr lang="tr-TR" dirty="0"/>
          </a:p>
        </p:txBody>
      </p:sp>
    </p:spTree>
    <p:extLst>
      <p:ext uri="{BB962C8B-B14F-4D97-AF65-F5344CB8AC3E}">
        <p14:creationId xmlns:p14="http://schemas.microsoft.com/office/powerpoint/2010/main" val="31102503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21275" y="2248348"/>
            <a:ext cx="11491783" cy="4387230"/>
          </a:xfrm>
        </p:spPr>
        <p:txBody>
          <a:bodyPr>
            <a:normAutofit fontScale="92500" lnSpcReduction="10000"/>
          </a:bodyPr>
          <a:lstStyle/>
          <a:p>
            <a:pPr marL="0" indent="0" algn="just">
              <a:buNone/>
            </a:pPr>
            <a:r>
              <a:rPr lang="tr-TR" b="1" dirty="0" smtClean="0"/>
              <a:t>I. Hakka Dayanan(Haklı) Zilyetlik- Hakka Dayanmayan(Haksız) Zilyetlik</a:t>
            </a:r>
          </a:p>
          <a:p>
            <a:pPr algn="just"/>
            <a:r>
              <a:rPr lang="tr-TR" dirty="0" smtClean="0"/>
              <a:t>Ardında bir ayni hak ya da kişisel hak bulunan, örneğin, ödünç alanın zilyetliği hakka dayanan zilyetliktir. </a:t>
            </a:r>
          </a:p>
          <a:p>
            <a:pPr algn="just"/>
            <a:r>
              <a:rPr lang="tr-TR" dirty="0" smtClean="0"/>
              <a:t>Hırsızın zilyetliği veya satın aldığı malda geçerli olmayan bir zilyetliğin devri sonucu mülkiyetini kazanamadığı mal üzerinde alıcının zilyetliği hakka dayanmayan, haksız zilyetliktir.</a:t>
            </a:r>
          </a:p>
          <a:p>
            <a:pPr marL="0" indent="0" algn="just">
              <a:buNone/>
            </a:pPr>
            <a:r>
              <a:rPr lang="tr-TR" b="1" dirty="0" smtClean="0"/>
              <a:t>II. Malik Sıfatıyla (Kendisi İçin) Zilyetlik-Başkası İçin Zilyetlik</a:t>
            </a:r>
          </a:p>
          <a:p>
            <a:pPr algn="just"/>
            <a:r>
              <a:rPr lang="tr-TR" dirty="0" smtClean="0"/>
              <a:t>Eşyaya mülkiyet iddiasıyla, kendisini malik addederek zilyet olan kişi malik sıfatıyla kendisi için zilyettir. Bu bakımdan gerçek malik gibi hırsız da malik sıfatıyla zilyet olarak nitelendirilir.</a:t>
            </a:r>
          </a:p>
          <a:p>
            <a:pPr algn="just"/>
            <a:r>
              <a:rPr lang="tr-TR" dirty="0" smtClean="0"/>
              <a:t>Başkası için zilyet olan kimse, eşyaya, onun başkasına ait olduğu bilinciyle zilyet olmaktadır.</a:t>
            </a:r>
          </a:p>
          <a:p>
            <a:pPr algn="just"/>
            <a:endParaRPr lang="tr-TR" dirty="0"/>
          </a:p>
        </p:txBody>
      </p:sp>
      <p:sp>
        <p:nvSpPr>
          <p:cNvPr id="2" name="Unvan 1"/>
          <p:cNvSpPr>
            <a:spLocks noGrp="1"/>
          </p:cNvSpPr>
          <p:nvPr>
            <p:ph type="title"/>
          </p:nvPr>
        </p:nvSpPr>
        <p:spPr/>
        <p:txBody>
          <a:bodyPr/>
          <a:lstStyle/>
          <a:p>
            <a:r>
              <a:rPr lang="tr-TR" dirty="0" smtClean="0"/>
              <a:t>3. Zilyetliğin Çeşitleri</a:t>
            </a:r>
            <a:endParaRPr lang="tr-TR" dirty="0"/>
          </a:p>
        </p:txBody>
      </p:sp>
    </p:spTree>
    <p:extLst>
      <p:ext uri="{BB962C8B-B14F-4D97-AF65-F5344CB8AC3E}">
        <p14:creationId xmlns:p14="http://schemas.microsoft.com/office/powerpoint/2010/main" val="4990383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21276" y="2051222"/>
            <a:ext cx="10938394" cy="4522573"/>
          </a:xfrm>
        </p:spPr>
        <p:txBody>
          <a:bodyPr/>
          <a:lstStyle/>
          <a:p>
            <a:pPr marL="0" indent="0">
              <a:buNone/>
            </a:pPr>
            <a:r>
              <a:rPr lang="tr-TR" b="1" dirty="0" smtClean="0"/>
              <a:t>III. Asli Zilyetlik- Fer’i Zilyetlik</a:t>
            </a:r>
          </a:p>
          <a:p>
            <a:r>
              <a:rPr lang="tr-TR" dirty="0" smtClean="0"/>
              <a:t>Asli zilyetlik ve </a:t>
            </a:r>
            <a:r>
              <a:rPr lang="tr-TR" dirty="0" err="1" smtClean="0"/>
              <a:t>fer’i</a:t>
            </a:r>
            <a:r>
              <a:rPr lang="tr-TR" dirty="0" smtClean="0"/>
              <a:t> zilyetlik ayrımı TMK m. 974’te yer alan düzenlemeye dayanır.  TMK m. </a:t>
            </a:r>
            <a:r>
              <a:rPr lang="tr-TR" dirty="0"/>
              <a:t>974 hükmü, </a:t>
            </a:r>
            <a:r>
              <a:rPr lang="tr-TR" i="1" dirty="0"/>
              <a:t>‘Zilyet, bir sınırlı aynî hak veya bir kişisel hakkın kurulmasını ya </a:t>
            </a:r>
            <a:r>
              <a:rPr lang="tr-TR" i="1" dirty="0" smtClean="0"/>
              <a:t>da kullanılmasını </a:t>
            </a:r>
            <a:r>
              <a:rPr lang="tr-TR" i="1" dirty="0"/>
              <a:t>sağlamak için şeyi başkasına teslim ederse, bunların ikisi de zilyet olur.</a:t>
            </a:r>
          </a:p>
          <a:p>
            <a:pPr marL="0" indent="0">
              <a:buNone/>
            </a:pPr>
            <a:r>
              <a:rPr lang="tr-TR" i="1" dirty="0" smtClean="0"/>
              <a:t>      Bir </a:t>
            </a:r>
            <a:r>
              <a:rPr lang="tr-TR" i="1" dirty="0"/>
              <a:t>şeyde malik sıfatıyla zilyet olan aslî zilyet, diğeri </a:t>
            </a:r>
            <a:r>
              <a:rPr lang="tr-TR" i="1" dirty="0" err="1"/>
              <a:t>fer'î</a:t>
            </a:r>
            <a:r>
              <a:rPr lang="tr-TR" i="1" dirty="0"/>
              <a:t> </a:t>
            </a:r>
            <a:r>
              <a:rPr lang="tr-TR" i="1" dirty="0" smtClean="0"/>
              <a:t>zilyettir.’</a:t>
            </a:r>
          </a:p>
          <a:p>
            <a:r>
              <a:rPr lang="tr-TR" dirty="0" smtClean="0"/>
              <a:t>Bu ayrımda eşya üzerinde farklı sıfat ve yetkilerle basamaklı veya dereceli olarak zilyet olan en az iki kişinin zilyetliklerinin karşılıklı durumlarının belirlenmesi söz konusudur. Malik sıfatıyla zilyetlik, asli sıfatla zilyetlikten daha geniş </a:t>
            </a:r>
            <a:r>
              <a:rPr lang="tr-TR" smtClean="0"/>
              <a:t>bir kavramdır.</a:t>
            </a:r>
            <a:endParaRPr lang="tr-TR" dirty="0" smtClean="0"/>
          </a:p>
          <a:p>
            <a:pPr marL="0" indent="0">
              <a:buNone/>
            </a:pPr>
            <a:endParaRPr lang="tr-TR" i="1" dirty="0"/>
          </a:p>
          <a:p>
            <a:pPr marL="0" indent="0">
              <a:buNone/>
            </a:pPr>
            <a:endParaRPr lang="tr-TR" dirty="0" smtClean="0"/>
          </a:p>
          <a:p>
            <a:pPr marL="0" indent="0">
              <a:buNone/>
            </a:pPr>
            <a:endParaRPr lang="tr-TR" dirty="0" smtClean="0"/>
          </a:p>
        </p:txBody>
      </p:sp>
    </p:spTree>
    <p:extLst>
      <p:ext uri="{BB962C8B-B14F-4D97-AF65-F5344CB8AC3E}">
        <p14:creationId xmlns:p14="http://schemas.microsoft.com/office/powerpoint/2010/main" val="16564806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568411" y="2075936"/>
            <a:ext cx="10691259" cy="4050228"/>
          </a:xfrm>
        </p:spPr>
        <p:txBody>
          <a:bodyPr/>
          <a:lstStyle/>
          <a:p>
            <a:pPr marL="0" indent="0" algn="just">
              <a:buNone/>
            </a:pPr>
            <a:r>
              <a:rPr lang="tr-TR" b="1" dirty="0" smtClean="0"/>
              <a:t>IV. Dolaylı Zilyetlik- Dolaysız Zilyetlik</a:t>
            </a:r>
          </a:p>
          <a:p>
            <a:pPr algn="just"/>
            <a:r>
              <a:rPr lang="tr-TR" dirty="0" smtClean="0"/>
              <a:t>Dolaylı zilyetlik- dolaysız zilyetlik ayrımı, fiili hakimiyetin başka bir kişi aracılığıyla kullanılıp kullanılmadığına göre yapılır. Zilyet, sıfatı ne olursa olsun, fiili hakimiyeti bizzat kullanılıyor, eşyayı doğrudan doğruya kendi maddi hakimiyet alanında bulunduruyorsa, zilyetliği dolaysızdır.</a:t>
            </a:r>
          </a:p>
          <a:p>
            <a:pPr algn="just"/>
            <a:r>
              <a:rPr lang="tr-TR" dirty="0" smtClean="0"/>
              <a:t>Buna karşılık, mal üzerinde fiili hakimiyeti başkasının aracılığıyla sürdüren kimsenin zilyetliği dolaylıdır.</a:t>
            </a:r>
          </a:p>
        </p:txBody>
      </p:sp>
    </p:spTree>
    <p:extLst>
      <p:ext uri="{BB962C8B-B14F-4D97-AF65-F5344CB8AC3E}">
        <p14:creationId xmlns:p14="http://schemas.microsoft.com/office/powerpoint/2010/main" val="28317562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771692" y="1977081"/>
            <a:ext cx="10327340" cy="4312508"/>
          </a:xfrm>
        </p:spPr>
        <p:txBody>
          <a:bodyPr>
            <a:normAutofit fontScale="92500"/>
          </a:bodyPr>
          <a:lstStyle/>
          <a:p>
            <a:pPr marL="0" indent="0">
              <a:buNone/>
            </a:pPr>
            <a:r>
              <a:rPr lang="tr-TR" b="1" dirty="0"/>
              <a:t> V. Tek Başına Zilyetlik -Birlikte </a:t>
            </a:r>
            <a:r>
              <a:rPr lang="tr-TR" b="1" dirty="0" smtClean="0"/>
              <a:t>Zilyetlik</a:t>
            </a:r>
          </a:p>
          <a:p>
            <a:pPr algn="just"/>
            <a:r>
              <a:rPr lang="tr-TR" dirty="0" smtClean="0"/>
              <a:t>Bir kimse mal üzerinde zilyet sıfatıyla sahip olduğu yetkileri tek başına kullanabiliyorsa bu tek başına zilyetliktir.</a:t>
            </a:r>
          </a:p>
          <a:p>
            <a:pPr algn="just"/>
            <a:r>
              <a:rPr lang="tr-TR" dirty="0" smtClean="0"/>
              <a:t>Eşya üzerindeki zilyetlik birden fazla kimsenin aynı  anda aynı yetkilerle zilyet olmaları biçiminde ise, birlikte zilyetlik söz konusudur.</a:t>
            </a:r>
          </a:p>
          <a:p>
            <a:pPr algn="just"/>
            <a:r>
              <a:rPr lang="tr-TR" dirty="0" smtClean="0"/>
              <a:t>Birlikte zilyetlik, müşterek zilyetlik veya elbirliğiyle zilyetlik şeklinde olabilir.</a:t>
            </a:r>
          </a:p>
          <a:p>
            <a:pPr algn="just"/>
            <a:r>
              <a:rPr lang="tr-TR" dirty="0" smtClean="0"/>
              <a:t>Birlikte zilyetlerden her biri eşya üzerinde zilyetlikten doğan yetkilerini diğerlerinin katılımına gerek kalamadan kullanabiliyorsa müşterek zilyetlik söz konusudur.</a:t>
            </a:r>
          </a:p>
          <a:p>
            <a:pPr algn="just"/>
            <a:r>
              <a:rPr lang="tr-TR" dirty="0" smtClean="0"/>
              <a:t>Birlikte zilyet olanlar zilyetlikten doğan yetkileri eşya üzerindeki fiili hakimiyeti  anacak birlikte kullanabiliyorlarsa  bu elbirliğiyle zilyetliktir.</a:t>
            </a:r>
          </a:p>
          <a:p>
            <a:pPr marL="0" indent="0">
              <a:buNone/>
            </a:pPr>
            <a:endParaRPr lang="tr-TR" dirty="0"/>
          </a:p>
          <a:p>
            <a:pPr marL="0" indent="0">
              <a:buNone/>
            </a:pPr>
            <a:endParaRPr lang="tr-TR" dirty="0"/>
          </a:p>
        </p:txBody>
      </p:sp>
    </p:spTree>
    <p:extLst>
      <p:ext uri="{BB962C8B-B14F-4D97-AF65-F5344CB8AC3E}">
        <p14:creationId xmlns:p14="http://schemas.microsoft.com/office/powerpoint/2010/main" val="2219328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803189" y="2014152"/>
            <a:ext cx="10456481" cy="4112012"/>
          </a:xfrm>
        </p:spPr>
        <p:txBody>
          <a:bodyPr/>
          <a:lstStyle/>
          <a:p>
            <a:pPr marL="0" indent="0" algn="just">
              <a:buNone/>
            </a:pPr>
            <a:r>
              <a:rPr lang="tr-TR" b="1" dirty="0" smtClean="0"/>
              <a:t>VI. Zilyet Yardımcılığı</a:t>
            </a:r>
          </a:p>
          <a:p>
            <a:pPr marL="0" indent="0" algn="just">
              <a:buNone/>
            </a:pPr>
            <a:r>
              <a:rPr lang="tr-TR" dirty="0" smtClean="0"/>
              <a:t>Bir eşyayı zilyetlik iradesiyle değil de başkasının işini görmek amacıyla fiili hakimiyetinde bulunduran kimseye zilyet yardımcısı denir. Zilyet yardımcılığı Medeni Kanunda düzenlenmemiştir.</a:t>
            </a:r>
          </a:p>
          <a:p>
            <a:pPr marL="0" indent="0" algn="just">
              <a:buNone/>
            </a:pPr>
            <a:r>
              <a:rPr lang="tr-TR" dirty="0" smtClean="0"/>
              <a:t>Zilyet yardımcısının eşyayı fiili hakimiyetinde bulundurmasında ne ayni ne de kişisel hakkı vardır.  </a:t>
            </a:r>
            <a:r>
              <a:rPr lang="tr-TR" dirty="0" smtClean="0"/>
              <a:t>Fiili hakimiyeti zilyet adına ve onun talimatına uygun kullanır. Örneğin, işyerindeki bilgisayarı kullanan sekreter, bir kimsenin arabasını kullanan şoför zilyet değil, zilyet yardımcısıdır.</a:t>
            </a:r>
            <a:endParaRPr lang="tr-TR" dirty="0"/>
          </a:p>
        </p:txBody>
      </p:sp>
    </p:spTree>
    <p:extLst>
      <p:ext uri="{BB962C8B-B14F-4D97-AF65-F5344CB8AC3E}">
        <p14:creationId xmlns:p14="http://schemas.microsoft.com/office/powerpoint/2010/main" val="1384047692"/>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lt">
  <a:themeElements>
    <a:clrScheme name="Cilt">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Cilt">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lt">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Hardcover</Template>
  <TotalTime>323</TotalTime>
  <Words>1723</Words>
  <Application>Microsoft Office PowerPoint</Application>
  <PresentationFormat>Özel</PresentationFormat>
  <Paragraphs>99</Paragraphs>
  <Slides>20</Slides>
  <Notes>0</Notes>
  <HiddenSlides>0</HiddenSlides>
  <MMClips>0</MMClips>
  <ScaleCrop>false</ScaleCrop>
  <HeadingPairs>
    <vt:vector size="4" baseType="variant">
      <vt:variant>
        <vt:lpstr>Tema</vt:lpstr>
      </vt:variant>
      <vt:variant>
        <vt:i4>1</vt:i4>
      </vt:variant>
      <vt:variant>
        <vt:lpstr>Slayt Başlıkları</vt:lpstr>
      </vt:variant>
      <vt:variant>
        <vt:i4>20</vt:i4>
      </vt:variant>
    </vt:vector>
  </HeadingPairs>
  <TitlesOfParts>
    <vt:vector size="21" baseType="lpstr">
      <vt:lpstr>Cilt</vt:lpstr>
      <vt:lpstr>Zilyetlik Kavramı ve Tapu Sicili</vt:lpstr>
      <vt:lpstr>1.Zilyetlik Kavramı ve Zilyetliğin Hukuki Niteliği</vt:lpstr>
      <vt:lpstr>PowerPoint Sunusu</vt:lpstr>
      <vt:lpstr>2. Zilyetliğe Konu Olan Şeyler</vt:lpstr>
      <vt:lpstr>3. Zilyetliğin Çeşitleri</vt:lpstr>
      <vt:lpstr>PowerPoint Sunusu</vt:lpstr>
      <vt:lpstr>PowerPoint Sunusu</vt:lpstr>
      <vt:lpstr>PowerPoint Sunusu</vt:lpstr>
      <vt:lpstr>PowerPoint Sunusu</vt:lpstr>
      <vt:lpstr>4. Zilyetliğin Kazanılması ve Kaybedilmesi</vt:lpstr>
      <vt:lpstr>PowerPoint Sunusu</vt:lpstr>
      <vt:lpstr>PowerPoint Sunusu</vt:lpstr>
      <vt:lpstr>PowerPoint Sunusu</vt:lpstr>
      <vt:lpstr>PowerPoint Sunusu</vt:lpstr>
      <vt:lpstr>PowerPoint Sunusu</vt:lpstr>
      <vt:lpstr>PowerPoint Sunusu</vt:lpstr>
      <vt:lpstr>PowerPoint Sunusu</vt:lpstr>
      <vt:lpstr>PowerPoint Sunusu</vt:lpstr>
      <vt:lpstr>5. Zilyetliğin Sona Ermesi</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Ayni hak kavramı</dc:title>
  <dc:creator>Tuğçe ORAL</dc:creator>
  <cp:lastModifiedBy>Acer</cp:lastModifiedBy>
  <cp:revision>43</cp:revision>
  <dcterms:created xsi:type="dcterms:W3CDTF">2018-01-30T16:53:25Z</dcterms:created>
  <dcterms:modified xsi:type="dcterms:W3CDTF">2019-11-20T04:32:44Z</dcterms:modified>
</cp:coreProperties>
</file>