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75CC2-7D9D-4FE1-BE30-EAA2B79C5AA7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393D6-9F6F-471E-8DC1-48D1BEE23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892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Sij</a:t>
            </a:r>
            <a:r>
              <a:rPr lang="tr-TR" dirty="0"/>
              <a:t>, i maddesinde j kategorisi veya üzerinde puan alan birey sayısıdır.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8EE0F-DED1-47E6-AD1F-7808761BB4A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18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M= </a:t>
            </a:r>
            <a:r>
              <a:rPr lang="tr-TR" dirty="0" err="1"/>
              <a:t>mL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8EE0F-DED1-47E6-AD1F-7808761BB4A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596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tr-TR" dirty="0"/>
              <a:t>PROX ve UCON yöntemleri benzer sıralamayı vermektedir. Bunun nedeni her iki yöntem de madde puan vektörünü kullanmaktadır. </a:t>
            </a:r>
          </a:p>
          <a:p>
            <a:pPr marL="228600" indent="-228600">
              <a:buAutoNum type="arabicPeriod"/>
            </a:pPr>
            <a:r>
              <a:rPr lang="tr-TR" dirty="0"/>
              <a:t>UCON ve PAIR yöntemleri ile kestirilen değerler karşılaştırıldığında aradaki farklar 5 ve 23. madde hariç genellikle bir </a:t>
            </a:r>
            <a:r>
              <a:rPr lang="tr-TR" dirty="0" err="1"/>
              <a:t>stahndart</a:t>
            </a:r>
            <a:r>
              <a:rPr lang="tr-TR" dirty="0"/>
              <a:t> hatadan düşüktür. 5. ve 23. maddede ise üç standart hatadan daha büyüktür.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8EE0F-DED1-47E6-AD1F-7808761BB4A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037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1. Kestirimler arası farka baktığımızda yüksek </a:t>
            </a:r>
            <a:r>
              <a:rPr lang="tr-TR" dirty="0" err="1"/>
              <a:t>theta</a:t>
            </a:r>
            <a:r>
              <a:rPr lang="tr-TR" dirty="0"/>
              <a:t> düzeylerinde farklılık daha yüksek, düşük </a:t>
            </a:r>
            <a:r>
              <a:rPr lang="tr-TR" dirty="0" err="1"/>
              <a:t>theta</a:t>
            </a:r>
            <a:r>
              <a:rPr lang="tr-TR" dirty="0"/>
              <a:t> düzeylerinde farklılıklar daha düşüktür. Bununla birlikte kestirimler arasındaki en yüksek farklar dahi standart hatadan küçüktür.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8EE0F-DED1-47E6-AD1F-7808761BB4A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13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810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925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130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978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5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42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887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1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69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297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43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F0924-E80D-436F-9DE6-76CCC41F49A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C9630-D559-4776-B269-A1F22BE462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82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2.wmf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Tepki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13. Hafta</a:t>
            </a:r>
          </a:p>
          <a:p>
            <a:r>
              <a:rPr lang="en-GB" dirty="0" err="1"/>
              <a:t>Çok</a:t>
            </a:r>
            <a:r>
              <a:rPr lang="en-GB" dirty="0"/>
              <a:t> </a:t>
            </a:r>
            <a:r>
              <a:rPr lang="en-GB" dirty="0" err="1"/>
              <a:t>Kategorili</a:t>
            </a:r>
            <a:r>
              <a:rPr lang="en-GB" dirty="0"/>
              <a:t> MTK </a:t>
            </a:r>
            <a:r>
              <a:rPr lang="en-GB" dirty="0" err="1"/>
              <a:t>Modellerinde</a:t>
            </a:r>
            <a:r>
              <a:rPr lang="en-GB" dirty="0"/>
              <a:t> </a:t>
            </a:r>
            <a:r>
              <a:rPr lang="en-GB" dirty="0" err="1"/>
              <a:t>Parametre</a:t>
            </a:r>
            <a:r>
              <a:rPr lang="en-GB" dirty="0"/>
              <a:t> Kestirimi-2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6801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4360EA0-CB96-423C-90C8-38E9C8BC8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47D14A-B07F-420A-9B3B-5C21BAFCC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Baker, F. B., </a:t>
            </a:r>
            <a:r>
              <a:rPr lang="tr-TR" dirty="0" err="1"/>
              <a:t>and</a:t>
            </a:r>
            <a:r>
              <a:rPr lang="tr-TR" dirty="0"/>
              <a:t> Kim, S. H. (2004). </a:t>
            </a:r>
            <a:r>
              <a:rPr lang="tr-TR" i="1" dirty="0"/>
              <a:t>I</a:t>
            </a:r>
            <a:r>
              <a:rPr lang="en-US" i="1" dirty="0" err="1"/>
              <a:t>tem</a:t>
            </a:r>
            <a:r>
              <a:rPr lang="en-US" i="1" dirty="0"/>
              <a:t> response theory </a:t>
            </a:r>
            <a:r>
              <a:rPr lang="tr-TR" i="1" dirty="0" err="1"/>
              <a:t>parameter</a:t>
            </a:r>
            <a:r>
              <a:rPr lang="tr-TR" i="1" dirty="0"/>
              <a:t> </a:t>
            </a:r>
            <a:r>
              <a:rPr lang="tr-TR" i="1" dirty="0" err="1"/>
              <a:t>estimation</a:t>
            </a:r>
            <a:r>
              <a:rPr lang="tr-TR" i="1" dirty="0"/>
              <a:t> </a:t>
            </a:r>
            <a:r>
              <a:rPr lang="tr-TR" i="1" dirty="0" err="1"/>
              <a:t>techniques</a:t>
            </a:r>
            <a:r>
              <a:rPr lang="tr-TR" dirty="0"/>
              <a:t>. Boca </a:t>
            </a:r>
            <a:r>
              <a:rPr lang="tr-TR" dirty="0" err="1"/>
              <a:t>Raton</a:t>
            </a:r>
            <a:r>
              <a:rPr lang="tr-TR" dirty="0"/>
              <a:t>, FL: Taylor </a:t>
            </a:r>
            <a:r>
              <a:rPr lang="tr-TR" dirty="0" err="1"/>
              <a:t>and</a:t>
            </a:r>
            <a:r>
              <a:rPr lang="tr-TR" dirty="0"/>
              <a:t> Francis </a:t>
            </a:r>
            <a:r>
              <a:rPr lang="tr-TR" dirty="0" err="1"/>
              <a:t>Group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/>
              <a:t>Wright, B. D.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Masters</a:t>
            </a:r>
            <a:r>
              <a:rPr lang="tr-TR" dirty="0"/>
              <a:t>, G. N. (1982). </a:t>
            </a:r>
            <a:r>
              <a:rPr lang="tr-TR" i="1" dirty="0" err="1"/>
              <a:t>Rating</a:t>
            </a:r>
            <a:r>
              <a:rPr lang="tr-TR" i="1" dirty="0"/>
              <a:t> </a:t>
            </a:r>
            <a:r>
              <a:rPr lang="tr-TR" i="1" dirty="0" err="1"/>
              <a:t>scale</a:t>
            </a:r>
            <a:r>
              <a:rPr lang="tr-TR" i="1" dirty="0"/>
              <a:t> </a:t>
            </a:r>
            <a:r>
              <a:rPr lang="tr-TR" i="1" dirty="0" err="1"/>
              <a:t>analysis</a:t>
            </a:r>
            <a:r>
              <a:rPr lang="tr-TR" i="1" dirty="0"/>
              <a:t>.</a:t>
            </a:r>
            <a:r>
              <a:rPr lang="tr-TR" dirty="0"/>
              <a:t> Chicago, IL: Mesa </a:t>
            </a:r>
            <a:r>
              <a:rPr lang="tr-TR" dirty="0" err="1"/>
              <a:t>Press</a:t>
            </a: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CADBF-F9CD-4DB0-BBAB-0EA08D349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2370-3ABF-4111-A39E-BCDDD9644895}" type="datetime1">
              <a:rPr lang="tr-TR" smtClean="0"/>
              <a:t>4.10.2018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BDD6D77-2239-462C-B6DC-55998E64E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2876-A409-4A2D-ACD9-0CDEE7371F38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620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AD96F5-7C50-416B-B3E3-F8B7B149D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RSM ve PCM İçin Kestirim Yöntemleri (CON)</a:t>
            </a: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32947196-26A8-40D5-899A-0DB925BB68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18" y="1804930"/>
            <a:ext cx="6117908" cy="1842039"/>
          </a:xfrm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916D6A-0D3E-4202-BA89-8C2AEA994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2370-3ABF-4111-A39E-BCDDD9644895}" type="datetime1">
              <a:rPr lang="tr-TR" smtClean="0"/>
              <a:t>4.10.2018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FEB7D2C-163D-4282-AABC-E879E8D9D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2876-A409-4A2D-ACD9-0CDEE7371F38}" type="slidenum">
              <a:rPr lang="tr-TR" smtClean="0"/>
              <a:t>2</a:t>
            </a:fld>
            <a:endParaRPr lang="tr-TR"/>
          </a:p>
        </p:txBody>
      </p:sp>
      <p:sp>
        <p:nvSpPr>
          <p:cNvPr id="8" name="İçerik Yer Tutucusu 2">
            <a:extLst>
              <a:ext uri="{FF2B5EF4-FFF2-40B4-BE49-F238E27FC236}">
                <a16:creationId xmlns:a16="http://schemas.microsoft.com/office/drawing/2014/main" id="{0594BDE4-BB6B-4612-86AE-DEF41FB2C18A}"/>
              </a:ext>
            </a:extLst>
          </p:cNvPr>
          <p:cNvSpPr txBox="1">
            <a:spLocks/>
          </p:cNvSpPr>
          <p:nvPr/>
        </p:nvSpPr>
        <p:spPr>
          <a:xfrm>
            <a:off x="7058025" y="2304384"/>
            <a:ext cx="3328987" cy="67167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dirty="0"/>
              <a:t> Bir r puanı için xi yanıt vektörünün koşullu olasılığı</a:t>
            </a: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id="{43CE2718-4BE6-4F1F-A3C1-707219CDD84D}"/>
              </a:ext>
            </a:extLst>
          </p:cNvPr>
          <p:cNvSpPr txBox="1">
            <a:spLocks/>
          </p:cNvSpPr>
          <p:nvPr/>
        </p:nvSpPr>
        <p:spPr>
          <a:xfrm>
            <a:off x="7058025" y="3878156"/>
            <a:ext cx="4357688" cy="67167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dirty="0"/>
              <a:t> Bir r puanı için i. madde k. kategoride yanıt verme koşullu olasılığı</a:t>
            </a: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547ACA6D-AE9F-4BD6-87D5-146E844BD7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18" y="3564021"/>
            <a:ext cx="5189220" cy="1519276"/>
          </a:xfrm>
          <a:prstGeom prst="rect">
            <a:avLst/>
          </a:prstGeom>
        </p:spPr>
      </p:pic>
      <p:sp>
        <p:nvSpPr>
          <p:cNvPr id="14" name="İçerik Yer Tutucusu 2">
            <a:extLst>
              <a:ext uri="{FF2B5EF4-FFF2-40B4-BE49-F238E27FC236}">
                <a16:creationId xmlns:a16="http://schemas.microsoft.com/office/drawing/2014/main" id="{63FBFDBF-F20C-4430-9E42-AC03A37D2388}"/>
              </a:ext>
            </a:extLst>
          </p:cNvPr>
          <p:cNvSpPr txBox="1">
            <a:spLocks/>
          </p:cNvSpPr>
          <p:nvPr/>
        </p:nvSpPr>
        <p:spPr>
          <a:xfrm>
            <a:off x="8698147" y="5810116"/>
            <a:ext cx="3374792" cy="3886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tr-TR" dirty="0"/>
              <a:t>(Wright ve </a:t>
            </a:r>
            <a:r>
              <a:rPr lang="tr-TR" dirty="0" err="1"/>
              <a:t>Masters</a:t>
            </a:r>
            <a:r>
              <a:rPr lang="tr-TR" dirty="0"/>
              <a:t>, 1982, s.85)</a:t>
            </a:r>
          </a:p>
        </p:txBody>
      </p:sp>
    </p:spTree>
    <p:extLst>
      <p:ext uri="{BB962C8B-B14F-4D97-AF65-F5344CB8AC3E}">
        <p14:creationId xmlns:p14="http://schemas.microsoft.com/office/powerpoint/2010/main" val="2206941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B6F1B1A-FAB4-43DD-A123-3A26F20B5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RSM ve PCM İçin Kestirim Yöntemleri (CON)</a:t>
            </a: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8B328B39-1173-4B09-9C6A-BED15C2D3C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470" y="2076396"/>
            <a:ext cx="5642928" cy="1552629"/>
          </a:xfrm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84928B-3CF2-4CE6-8646-B7D7C95EC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2370-3ABF-4111-A39E-BCDDD9644895}" type="datetime1">
              <a:rPr lang="tr-TR" smtClean="0"/>
              <a:t>4.10.2018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EE6C4C6-BE6A-44B0-AF44-69E92FE56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2876-A409-4A2D-ACD9-0CDEE7371F38}" type="slidenum">
              <a:rPr lang="tr-TR" smtClean="0"/>
              <a:t>3</a:t>
            </a:fld>
            <a:endParaRPr lang="tr-TR"/>
          </a:p>
        </p:txBody>
      </p:sp>
      <p:sp>
        <p:nvSpPr>
          <p:cNvPr id="8" name="İçerik Yer Tutucusu 2">
            <a:extLst>
              <a:ext uri="{FF2B5EF4-FFF2-40B4-BE49-F238E27FC236}">
                <a16:creationId xmlns:a16="http://schemas.microsoft.com/office/drawing/2014/main" id="{E90B8CD3-C078-43F2-A129-D1CB39C63A98}"/>
              </a:ext>
            </a:extLst>
          </p:cNvPr>
          <p:cNvSpPr txBox="1">
            <a:spLocks/>
          </p:cNvSpPr>
          <p:nvPr/>
        </p:nvSpPr>
        <p:spPr>
          <a:xfrm>
            <a:off x="6843713" y="1975771"/>
            <a:ext cx="4097655" cy="67167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dirty="0"/>
              <a:t> N birey üzerinden farklı puanlar ile koşullu </a:t>
            </a:r>
            <a:r>
              <a:rPr lang="tr-TR" dirty="0" err="1"/>
              <a:t>likelihood</a:t>
            </a:r>
            <a:r>
              <a:rPr lang="tr-TR" dirty="0"/>
              <a:t> fonksiyonu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300C2568-960A-4D1A-80F8-10E5E674F8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2300" y="2695328"/>
            <a:ext cx="3537384" cy="933478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D5D3F537-E582-4762-BF48-18671DFC82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763" y="4058872"/>
            <a:ext cx="5948950" cy="1018496"/>
          </a:xfrm>
          <a:prstGeom prst="rect">
            <a:avLst/>
          </a:prstGeom>
        </p:spPr>
      </p:pic>
      <p:sp>
        <p:nvSpPr>
          <p:cNvPr id="13" name="İçerik Yer Tutucusu 2">
            <a:extLst>
              <a:ext uri="{FF2B5EF4-FFF2-40B4-BE49-F238E27FC236}">
                <a16:creationId xmlns:a16="http://schemas.microsoft.com/office/drawing/2014/main" id="{8E08AA6A-FCFA-4911-B8FE-BEB826EDFC95}"/>
              </a:ext>
            </a:extLst>
          </p:cNvPr>
          <p:cNvSpPr txBox="1">
            <a:spLocks/>
          </p:cNvSpPr>
          <p:nvPr/>
        </p:nvSpPr>
        <p:spPr>
          <a:xfrm>
            <a:off x="6843713" y="4103890"/>
            <a:ext cx="4097655" cy="67167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dirty="0"/>
              <a:t> </a:t>
            </a:r>
            <a:r>
              <a:rPr lang="tr-TR" dirty="0" err="1"/>
              <a:t>log</a:t>
            </a:r>
            <a:r>
              <a:rPr lang="tr-TR" dirty="0"/>
              <a:t> - </a:t>
            </a:r>
            <a:r>
              <a:rPr lang="tr-TR" dirty="0" err="1"/>
              <a:t>likelihood</a:t>
            </a:r>
            <a:r>
              <a:rPr lang="tr-TR" dirty="0"/>
              <a:t> fonksiyonu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id="{CCAFF4BB-9F46-4A44-909D-45E146B181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2300" y="4753473"/>
            <a:ext cx="2728913" cy="918644"/>
          </a:xfrm>
          <a:prstGeom prst="rect">
            <a:avLst/>
          </a:prstGeom>
        </p:spPr>
      </p:pic>
      <p:sp>
        <p:nvSpPr>
          <p:cNvPr id="16" name="İçerik Yer Tutucusu 2">
            <a:extLst>
              <a:ext uri="{FF2B5EF4-FFF2-40B4-BE49-F238E27FC236}">
                <a16:creationId xmlns:a16="http://schemas.microsoft.com/office/drawing/2014/main" id="{D62F8405-7689-4D1F-88E3-D1DE7B231285}"/>
              </a:ext>
            </a:extLst>
          </p:cNvPr>
          <p:cNvSpPr txBox="1">
            <a:spLocks/>
          </p:cNvSpPr>
          <p:nvPr/>
        </p:nvSpPr>
        <p:spPr>
          <a:xfrm>
            <a:off x="8698147" y="5810116"/>
            <a:ext cx="3374792" cy="3886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tr-TR" dirty="0"/>
              <a:t>(Wright ve </a:t>
            </a:r>
            <a:r>
              <a:rPr lang="tr-TR" dirty="0" err="1"/>
              <a:t>Masters</a:t>
            </a:r>
            <a:r>
              <a:rPr lang="tr-TR" dirty="0"/>
              <a:t>, 1982, s.86)</a:t>
            </a:r>
          </a:p>
        </p:txBody>
      </p:sp>
    </p:spTree>
    <p:extLst>
      <p:ext uri="{BB962C8B-B14F-4D97-AF65-F5344CB8AC3E}">
        <p14:creationId xmlns:p14="http://schemas.microsoft.com/office/powerpoint/2010/main" val="1163179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378FCF-C53A-46E1-9547-698ACA38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RSM ve PCM İçin Kestirim Yöntemleri (UCON)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B54675-1A3A-4F15-99C2-81FF186F5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 Wright ve </a:t>
            </a:r>
            <a:r>
              <a:rPr lang="tr-TR" dirty="0" err="1"/>
              <a:t>Panchapakesan’ın</a:t>
            </a:r>
            <a:r>
              <a:rPr lang="tr-TR" dirty="0"/>
              <a:t> iki kategorili maddeler için geliştirdiği algoritmaya dayanmaktadır.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4B4518-F10B-443D-B5DE-01F0B2F45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2370-3ABF-4111-A39E-BCDDD9644895}" type="datetime1">
              <a:rPr lang="tr-TR" smtClean="0"/>
              <a:t>4.10.2018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B81A7D2-E554-45E7-B623-C900D8C6D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2876-A409-4A2D-ACD9-0CDEE7371F38}" type="slidenum">
              <a:rPr lang="tr-TR" smtClean="0"/>
              <a:t>4</a:t>
            </a:fld>
            <a:endParaRPr lang="tr-TR"/>
          </a:p>
        </p:txBody>
      </p:sp>
      <p:graphicFrame>
        <p:nvGraphicFramePr>
          <p:cNvPr id="6" name="Nesne 5">
            <a:extLst>
              <a:ext uri="{FF2B5EF4-FFF2-40B4-BE49-F238E27FC236}">
                <a16:creationId xmlns:a16="http://schemas.microsoft.com/office/drawing/2014/main" id="{47D2DC8E-BEA4-426A-8283-C46CC8DF0AC6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097280" y="2513783"/>
          <a:ext cx="4250605" cy="145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enklem" r:id="rId3" imgW="1981080" imgH="965160" progId="Equation.3">
                  <p:embed/>
                </p:oleObj>
              </mc:Choice>
              <mc:Fallback>
                <p:oleObj name="Denklem" r:id="rId3" imgW="1981080" imgH="965160" progId="Equation.3">
                  <p:embed/>
                  <p:pic>
                    <p:nvPicPr>
                      <p:cNvPr id="6" name="Nesne 5">
                        <a:extLst>
                          <a:ext uri="{FF2B5EF4-FFF2-40B4-BE49-F238E27FC236}">
                            <a16:creationId xmlns:a16="http://schemas.microsoft.com/office/drawing/2014/main" id="{47D2DC8E-BEA4-426A-8283-C46CC8DF0A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97280" y="2513783"/>
                        <a:ext cx="4250605" cy="145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Resim 7">
            <a:extLst>
              <a:ext uri="{FF2B5EF4-FFF2-40B4-BE49-F238E27FC236}">
                <a16:creationId xmlns:a16="http://schemas.microsoft.com/office/drawing/2014/main" id="{60C2341D-8C0B-408B-AA31-3BE33521AA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895" y="4287009"/>
            <a:ext cx="6143842" cy="2065067"/>
          </a:xfrm>
          <a:prstGeom prst="rect">
            <a:avLst/>
          </a:prstGeom>
        </p:spPr>
      </p:pic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id="{6762D260-18C7-4FAE-A851-D4FB3FAE1652}"/>
              </a:ext>
            </a:extLst>
          </p:cNvPr>
          <p:cNvSpPr txBox="1">
            <a:spLocks/>
          </p:cNvSpPr>
          <p:nvPr/>
        </p:nvSpPr>
        <p:spPr>
          <a:xfrm>
            <a:off x="6700838" y="2907014"/>
            <a:ext cx="4097655" cy="67167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dirty="0"/>
              <a:t> n. bireyin i. maddenin x kategorisinde puan alma olasılığı</a:t>
            </a:r>
          </a:p>
        </p:txBody>
      </p:sp>
      <p:sp>
        <p:nvSpPr>
          <p:cNvPr id="10" name="İçerik Yer Tutucusu 2">
            <a:extLst>
              <a:ext uri="{FF2B5EF4-FFF2-40B4-BE49-F238E27FC236}">
                <a16:creationId xmlns:a16="http://schemas.microsoft.com/office/drawing/2014/main" id="{3CE45107-F316-4CE2-89E0-C72963D8ED22}"/>
              </a:ext>
            </a:extLst>
          </p:cNvPr>
          <p:cNvSpPr txBox="1">
            <a:spLocks/>
          </p:cNvSpPr>
          <p:nvPr/>
        </p:nvSpPr>
        <p:spPr>
          <a:xfrm>
            <a:off x="7241122" y="4304131"/>
            <a:ext cx="4097655" cy="67167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tr-TR" dirty="0"/>
              <a:t> </a:t>
            </a:r>
            <a:r>
              <a:rPr lang="tr-TR" dirty="0" err="1"/>
              <a:t>NxL</a:t>
            </a:r>
            <a:r>
              <a:rPr lang="tr-TR" dirty="0"/>
              <a:t> veri matrisinin </a:t>
            </a:r>
            <a:r>
              <a:rPr lang="tr-TR" dirty="0" err="1"/>
              <a:t>likelihood</a:t>
            </a:r>
            <a:r>
              <a:rPr lang="tr-TR" dirty="0"/>
              <a:t> fonksiyonu.</a:t>
            </a:r>
          </a:p>
        </p:txBody>
      </p:sp>
      <p:sp>
        <p:nvSpPr>
          <p:cNvPr id="11" name="İçerik Yer Tutucusu 2">
            <a:extLst>
              <a:ext uri="{FF2B5EF4-FFF2-40B4-BE49-F238E27FC236}">
                <a16:creationId xmlns:a16="http://schemas.microsoft.com/office/drawing/2014/main" id="{C2967D2D-FA4F-49EC-A8AC-3685CC1F2E33}"/>
              </a:ext>
            </a:extLst>
          </p:cNvPr>
          <p:cNvSpPr txBox="1">
            <a:spLocks/>
          </p:cNvSpPr>
          <p:nvPr/>
        </p:nvSpPr>
        <p:spPr>
          <a:xfrm>
            <a:off x="8698147" y="5810116"/>
            <a:ext cx="3374792" cy="3886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tr-TR" dirty="0"/>
              <a:t>(Wright ve </a:t>
            </a:r>
            <a:r>
              <a:rPr lang="tr-TR" dirty="0" err="1"/>
              <a:t>Masters</a:t>
            </a:r>
            <a:r>
              <a:rPr lang="tr-TR" dirty="0"/>
              <a:t>, 1982, s.73)</a:t>
            </a:r>
          </a:p>
        </p:txBody>
      </p:sp>
    </p:spTree>
    <p:extLst>
      <p:ext uri="{BB962C8B-B14F-4D97-AF65-F5344CB8AC3E}">
        <p14:creationId xmlns:p14="http://schemas.microsoft.com/office/powerpoint/2010/main" val="130959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6E8071-9415-4998-9377-E19E2F888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RSM ve PCM İçin Kestirim Yöntemleri (UCON)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3B5137-269A-4D3B-B34A-E6586165A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956680F-5F92-4346-A912-36508997F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2370-3ABF-4111-A39E-BCDDD9644895}" type="datetime1">
              <a:rPr lang="tr-TR" smtClean="0"/>
              <a:t>4.10.2018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7968662-37DE-4CC9-A48E-929597CFA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2876-A409-4A2D-ACD9-0CDEE7371F38}" type="slidenum">
              <a:rPr lang="tr-TR" smtClean="0"/>
              <a:t>5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E9EC2469-774D-4F47-8CC2-D56B2F633B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34" y="1845734"/>
            <a:ext cx="7480345" cy="4455054"/>
          </a:xfrm>
          <a:prstGeom prst="rect">
            <a:avLst/>
          </a:prstGeom>
        </p:spPr>
      </p:pic>
      <p:sp>
        <p:nvSpPr>
          <p:cNvPr id="8" name="İçerik Yer Tutucusu 2">
            <a:extLst>
              <a:ext uri="{FF2B5EF4-FFF2-40B4-BE49-F238E27FC236}">
                <a16:creationId xmlns:a16="http://schemas.microsoft.com/office/drawing/2014/main" id="{188F323F-8E1E-45BB-9819-8DD713220E91}"/>
              </a:ext>
            </a:extLst>
          </p:cNvPr>
          <p:cNvSpPr txBox="1">
            <a:spLocks/>
          </p:cNvSpPr>
          <p:nvPr/>
        </p:nvSpPr>
        <p:spPr>
          <a:xfrm>
            <a:off x="8698147" y="5810116"/>
            <a:ext cx="3374792" cy="3886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tr-TR" dirty="0"/>
              <a:t>(Wright ve </a:t>
            </a:r>
            <a:r>
              <a:rPr lang="tr-TR" dirty="0" err="1"/>
              <a:t>Masters</a:t>
            </a:r>
            <a:r>
              <a:rPr lang="tr-TR" dirty="0"/>
              <a:t>, 1982, s.77)</a:t>
            </a:r>
          </a:p>
        </p:txBody>
      </p:sp>
    </p:spTree>
    <p:extLst>
      <p:ext uri="{BB962C8B-B14F-4D97-AF65-F5344CB8AC3E}">
        <p14:creationId xmlns:p14="http://schemas.microsoft.com/office/powerpoint/2010/main" val="1129374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B4B5CD-99E0-40D6-A868-9568804AA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57378"/>
            <a:ext cx="10058400" cy="796218"/>
          </a:xfrm>
        </p:spPr>
        <p:txBody>
          <a:bodyPr/>
          <a:lstStyle/>
          <a:p>
            <a:r>
              <a:rPr lang="tr-TR" dirty="0"/>
              <a:t>PROX, PAIR ve UCON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474AB2-B275-4DAC-A680-FECBB0F4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2370-3ABF-4111-A39E-BCDDD9644895}" type="datetime1">
              <a:rPr lang="tr-TR" smtClean="0"/>
              <a:t>4.10.2018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6BBA4E6-475C-404A-92F7-50AE42038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2876-A409-4A2D-ACD9-0CDEE7371F38}" type="slidenum">
              <a:rPr lang="tr-TR" smtClean="0"/>
              <a:t>6</a:t>
            </a:fld>
            <a:endParaRPr lang="tr-TR"/>
          </a:p>
        </p:txBody>
      </p:sp>
      <p:pic>
        <p:nvPicPr>
          <p:cNvPr id="11" name="İçerik Yer Tutucusu 10">
            <a:extLst>
              <a:ext uri="{FF2B5EF4-FFF2-40B4-BE49-F238E27FC236}">
                <a16:creationId xmlns:a16="http://schemas.microsoft.com/office/drawing/2014/main" id="{A6156902-81DB-4726-B1C6-D106A8384D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-26223"/>
            <a:ext cx="10861358" cy="6473967"/>
          </a:xfrm>
        </p:spPr>
      </p:pic>
    </p:spTree>
    <p:extLst>
      <p:ext uri="{BB962C8B-B14F-4D97-AF65-F5344CB8AC3E}">
        <p14:creationId xmlns:p14="http://schemas.microsoft.com/office/powerpoint/2010/main" val="3312420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6C8F4-A1B8-4F3C-B59A-6DB0D42E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AE46314E-E892-42B7-9E53-E4B2BF3710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09" y="0"/>
            <a:ext cx="11252604" cy="6209863"/>
          </a:xfrm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940B37-96CE-4C4C-8BBC-1666269BC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2370-3ABF-4111-A39E-BCDDD9644895}" type="datetime1">
              <a:rPr lang="tr-TR" smtClean="0"/>
              <a:t>4.10.2018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7F883CA-9C78-4A3C-80D5-729EDD4D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2876-A409-4A2D-ACD9-0CDEE7371F38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744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984876-F668-4F9D-AE02-31A3124EA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GRM İçin Parametre Kestirimi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BCC586-1BA7-4DEA-8AED-C00487C6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2370-3ABF-4111-A39E-BCDDD9644895}" type="datetime1">
              <a:rPr lang="tr-TR" smtClean="0"/>
              <a:t>4.10.2018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CA031C8-5BFC-47D6-AA89-A06DCD7B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2876-A409-4A2D-ACD9-0CDEE7371F38}" type="slidenum">
              <a:rPr lang="tr-TR" smtClean="0"/>
              <a:t>8</a:t>
            </a:fld>
            <a:endParaRPr lang="tr-TR"/>
          </a:p>
        </p:txBody>
      </p:sp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50C5CA68-ADA6-46DA-A820-ABC18B910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R, </a:t>
            </a:r>
            <a:r>
              <a:rPr lang="tr-TR" dirty="0" err="1"/>
              <a:t>Gxm</a:t>
            </a:r>
            <a:r>
              <a:rPr lang="tr-TR" dirty="0"/>
              <a:t> boyutlu              değerlerinden oluşan bir matris,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                                                                                                                                            olmak üzere,    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graphicFrame>
        <p:nvGraphicFramePr>
          <p:cNvPr id="9" name="İçerik Yer Tutucusu 5">
            <a:extLst>
              <a:ext uri="{FF2B5EF4-FFF2-40B4-BE49-F238E27FC236}">
                <a16:creationId xmlns:a16="http://schemas.microsoft.com/office/drawing/2014/main" id="{E66EBFD4-9322-4BDF-876E-33679E9669E6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2971064" y="1702854"/>
          <a:ext cx="59848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Denklem" r:id="rId3" imgW="190440" imgH="241200" progId="Equation.3">
                  <p:embed/>
                </p:oleObj>
              </mc:Choice>
              <mc:Fallback>
                <p:oleObj name="Denklem" r:id="rId3" imgW="190440" imgH="241200" progId="Equation.3">
                  <p:embed/>
                  <p:pic>
                    <p:nvPicPr>
                      <p:cNvPr id="9" name="İçerik Yer Tutucusu 5">
                        <a:extLst>
                          <a:ext uri="{FF2B5EF4-FFF2-40B4-BE49-F238E27FC236}">
                            <a16:creationId xmlns:a16="http://schemas.microsoft.com/office/drawing/2014/main" id="{E66EBFD4-9322-4BDF-876E-33679E9669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71064" y="1702854"/>
                        <a:ext cx="598487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İçerik Yer Tutucusu 5">
            <a:extLst>
              <a:ext uri="{FF2B5EF4-FFF2-40B4-BE49-F238E27FC236}">
                <a16:creationId xmlns:a16="http://schemas.microsoft.com/office/drawing/2014/main" id="{36224B01-7B56-493C-A6C8-314EA627B686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236980" y="2401778"/>
          <a:ext cx="97790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Denklem" r:id="rId5" imgW="3111480" imgH="253800" progId="Equation.3">
                  <p:embed/>
                </p:oleObj>
              </mc:Choice>
              <mc:Fallback>
                <p:oleObj name="Denklem" r:id="rId5" imgW="3111480" imgH="253800" progId="Equation.3">
                  <p:embed/>
                  <p:pic>
                    <p:nvPicPr>
                      <p:cNvPr id="10" name="İçerik Yer Tutucusu 5">
                        <a:extLst>
                          <a:ext uri="{FF2B5EF4-FFF2-40B4-BE49-F238E27FC236}">
                            <a16:creationId xmlns:a16="http://schemas.microsoft.com/office/drawing/2014/main" id="{36224B01-7B56-493C-A6C8-314EA627B6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36980" y="2401778"/>
                        <a:ext cx="9779000" cy="620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İçerik Yer Tutucusu 5">
            <a:extLst>
              <a:ext uri="{FF2B5EF4-FFF2-40B4-BE49-F238E27FC236}">
                <a16:creationId xmlns:a16="http://schemas.microsoft.com/office/drawing/2014/main" id="{CC2628BD-128C-4F7B-853F-8954D0C22344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236980" y="3359733"/>
          <a:ext cx="7751762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Denklem" r:id="rId7" imgW="2463480" imgH="406080" progId="Equation.3">
                  <p:embed/>
                </p:oleObj>
              </mc:Choice>
              <mc:Fallback>
                <p:oleObj name="Denklem" r:id="rId7" imgW="2463480" imgH="406080" progId="Equation.3">
                  <p:embed/>
                  <p:pic>
                    <p:nvPicPr>
                      <p:cNvPr id="11" name="İçerik Yer Tutucusu 5">
                        <a:extLst>
                          <a:ext uri="{FF2B5EF4-FFF2-40B4-BE49-F238E27FC236}">
                            <a16:creationId xmlns:a16="http://schemas.microsoft.com/office/drawing/2014/main" id="{CC2628BD-128C-4F7B-853F-8954D0C223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36980" y="3359733"/>
                        <a:ext cx="7751762" cy="995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Resim 12">
            <a:extLst>
              <a:ext uri="{FF2B5EF4-FFF2-40B4-BE49-F238E27FC236}">
                <a16:creationId xmlns:a16="http://schemas.microsoft.com/office/drawing/2014/main" id="{E88D8850-2E66-446D-801E-B21EA4487D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980" y="4758631"/>
            <a:ext cx="7610760" cy="937206"/>
          </a:xfrm>
          <a:prstGeom prst="rect">
            <a:avLst/>
          </a:prstGeom>
        </p:spPr>
      </p:pic>
      <p:sp>
        <p:nvSpPr>
          <p:cNvPr id="14" name="İçerik Yer Tutucusu 2">
            <a:extLst>
              <a:ext uri="{FF2B5EF4-FFF2-40B4-BE49-F238E27FC236}">
                <a16:creationId xmlns:a16="http://schemas.microsoft.com/office/drawing/2014/main" id="{99D4D150-31F9-488E-A360-8DC41ACFB157}"/>
              </a:ext>
            </a:extLst>
          </p:cNvPr>
          <p:cNvSpPr txBox="1">
            <a:spLocks/>
          </p:cNvSpPr>
          <p:nvPr/>
        </p:nvSpPr>
        <p:spPr>
          <a:xfrm>
            <a:off x="9275468" y="4968602"/>
            <a:ext cx="2254545" cy="51726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tr-TR" dirty="0"/>
              <a:t>Olabilirlik Fonksiyonu</a:t>
            </a:r>
          </a:p>
        </p:txBody>
      </p:sp>
      <p:sp>
        <p:nvSpPr>
          <p:cNvPr id="15" name="İçerik Yer Tutucusu 2">
            <a:extLst>
              <a:ext uri="{FF2B5EF4-FFF2-40B4-BE49-F238E27FC236}">
                <a16:creationId xmlns:a16="http://schemas.microsoft.com/office/drawing/2014/main" id="{34C01BE8-8DE9-469F-BDD4-C53B892C49A9}"/>
              </a:ext>
            </a:extLst>
          </p:cNvPr>
          <p:cNvSpPr txBox="1">
            <a:spLocks/>
          </p:cNvSpPr>
          <p:nvPr/>
        </p:nvSpPr>
        <p:spPr>
          <a:xfrm>
            <a:off x="8698147" y="5810116"/>
            <a:ext cx="3374792" cy="3886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tr-TR" dirty="0"/>
              <a:t>(Baker ve Kim, 2004, s. 211-212)</a:t>
            </a:r>
          </a:p>
        </p:txBody>
      </p:sp>
    </p:spTree>
    <p:extLst>
      <p:ext uri="{BB962C8B-B14F-4D97-AF65-F5344CB8AC3E}">
        <p14:creationId xmlns:p14="http://schemas.microsoft.com/office/powerpoint/2010/main" val="3565560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9CB0AE-DBDE-4EAB-8AE7-FFB427A4B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GRM İçin Parametre Kestirimi</a:t>
            </a: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60C52174-EE67-4D56-825D-3584D0278E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947824"/>
            <a:ext cx="5920609" cy="909676"/>
          </a:xfrm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CFF8816-9736-4E4B-AA94-86027827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2370-3ABF-4111-A39E-BCDDD9644895}" type="datetime1">
              <a:rPr lang="tr-TR" smtClean="0"/>
              <a:t>4.10.2018</a:t>
            </a:fld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745BEAA-290B-4E23-80CE-57477FA69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2876-A409-4A2D-ACD9-0CDEE7371F38}" type="slidenum">
              <a:rPr lang="tr-TR" smtClean="0"/>
              <a:t>9</a:t>
            </a:fld>
            <a:endParaRPr lang="tr-TR"/>
          </a:p>
        </p:txBody>
      </p:sp>
      <p:sp>
        <p:nvSpPr>
          <p:cNvPr id="8" name="İçerik Yer Tutucusu 2">
            <a:extLst>
              <a:ext uri="{FF2B5EF4-FFF2-40B4-BE49-F238E27FC236}">
                <a16:creationId xmlns:a16="http://schemas.microsoft.com/office/drawing/2014/main" id="{3B69490A-A178-476B-A427-0FE2CA1DF30A}"/>
              </a:ext>
            </a:extLst>
          </p:cNvPr>
          <p:cNvSpPr txBox="1">
            <a:spLocks/>
          </p:cNvSpPr>
          <p:nvPr/>
        </p:nvSpPr>
        <p:spPr>
          <a:xfrm>
            <a:off x="7489531" y="2144030"/>
            <a:ext cx="2840332" cy="51726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tr-TR" dirty="0" err="1"/>
              <a:t>Log</a:t>
            </a:r>
            <a:r>
              <a:rPr lang="tr-TR" dirty="0"/>
              <a:t>- Olabilirlik Fonksiyonu</a:t>
            </a:r>
          </a:p>
        </p:txBody>
      </p:sp>
      <p:grpSp>
        <p:nvGrpSpPr>
          <p:cNvPr id="13" name="Grup 12">
            <a:extLst>
              <a:ext uri="{FF2B5EF4-FFF2-40B4-BE49-F238E27FC236}">
                <a16:creationId xmlns:a16="http://schemas.microsoft.com/office/drawing/2014/main" id="{771327B1-64BA-48E2-8A7F-1F11C3AB1094}"/>
              </a:ext>
            </a:extLst>
          </p:cNvPr>
          <p:cNvGrpSpPr/>
          <p:nvPr/>
        </p:nvGrpSpPr>
        <p:grpSpPr>
          <a:xfrm>
            <a:off x="1097280" y="3067964"/>
            <a:ext cx="7548045" cy="2432724"/>
            <a:chOff x="1097280" y="2789603"/>
            <a:chExt cx="5921996" cy="1554004"/>
          </a:xfrm>
        </p:grpSpPr>
        <p:pic>
          <p:nvPicPr>
            <p:cNvPr id="10" name="Resim 9">
              <a:extLst>
                <a:ext uri="{FF2B5EF4-FFF2-40B4-BE49-F238E27FC236}">
                  <a16:creationId xmlns:a16="http://schemas.microsoft.com/office/drawing/2014/main" id="{F2EB9B7C-33D9-4D84-80E2-65F972AB32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280" y="2789603"/>
              <a:ext cx="2143424" cy="1486107"/>
            </a:xfrm>
            <a:prstGeom prst="rect">
              <a:avLst/>
            </a:prstGeom>
          </p:spPr>
        </p:pic>
        <p:pic>
          <p:nvPicPr>
            <p:cNvPr id="12" name="Resim 11">
              <a:extLst>
                <a:ext uri="{FF2B5EF4-FFF2-40B4-BE49-F238E27FC236}">
                  <a16:creationId xmlns:a16="http://schemas.microsoft.com/office/drawing/2014/main" id="{96E8A771-B1B4-406B-92CE-D7C82CC9D5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0704" y="2789603"/>
              <a:ext cx="3778572" cy="1554004"/>
            </a:xfrm>
            <a:prstGeom prst="rect">
              <a:avLst/>
            </a:prstGeom>
          </p:spPr>
        </p:pic>
      </p:grpSp>
      <p:sp>
        <p:nvSpPr>
          <p:cNvPr id="14" name="İçerik Yer Tutucusu 2">
            <a:extLst>
              <a:ext uri="{FF2B5EF4-FFF2-40B4-BE49-F238E27FC236}">
                <a16:creationId xmlns:a16="http://schemas.microsoft.com/office/drawing/2014/main" id="{F4C24F47-A7C9-4A1E-9A2A-5066900E2DEC}"/>
              </a:ext>
            </a:extLst>
          </p:cNvPr>
          <p:cNvSpPr txBox="1">
            <a:spLocks/>
          </p:cNvSpPr>
          <p:nvPr/>
        </p:nvSpPr>
        <p:spPr>
          <a:xfrm>
            <a:off x="8909697" y="3119341"/>
            <a:ext cx="2840332" cy="51726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tr-TR" dirty="0" err="1"/>
              <a:t>İterasyon</a:t>
            </a:r>
            <a:r>
              <a:rPr lang="tr-TR" dirty="0"/>
              <a:t> Denklemi</a:t>
            </a:r>
          </a:p>
        </p:txBody>
      </p:sp>
      <p:sp>
        <p:nvSpPr>
          <p:cNvPr id="15" name="İçerik Yer Tutucusu 2">
            <a:extLst>
              <a:ext uri="{FF2B5EF4-FFF2-40B4-BE49-F238E27FC236}">
                <a16:creationId xmlns:a16="http://schemas.microsoft.com/office/drawing/2014/main" id="{D631A867-9C24-421A-BAC2-EFCCBD510B1C}"/>
              </a:ext>
            </a:extLst>
          </p:cNvPr>
          <p:cNvSpPr txBox="1">
            <a:spLocks/>
          </p:cNvSpPr>
          <p:nvPr/>
        </p:nvSpPr>
        <p:spPr>
          <a:xfrm>
            <a:off x="8698147" y="5810116"/>
            <a:ext cx="3374792" cy="3886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tr-TR" dirty="0"/>
              <a:t>(Baker ve Kim, 2004, s. 218).</a:t>
            </a:r>
          </a:p>
        </p:txBody>
      </p:sp>
    </p:spTree>
    <p:extLst>
      <p:ext uri="{BB962C8B-B14F-4D97-AF65-F5344CB8AC3E}">
        <p14:creationId xmlns:p14="http://schemas.microsoft.com/office/powerpoint/2010/main" val="363235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397</Words>
  <Application>Microsoft Office PowerPoint</Application>
  <PresentationFormat>Geniş ekran</PresentationFormat>
  <Paragraphs>64</Paragraphs>
  <Slides>10</Slides>
  <Notes>4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Teması</vt:lpstr>
      <vt:lpstr>Denklem</vt:lpstr>
      <vt:lpstr>Madde Tepki Kuramı</vt:lpstr>
      <vt:lpstr>RSM ve PCM İçin Kestirim Yöntemleri (CON)</vt:lpstr>
      <vt:lpstr>RSM ve PCM İçin Kestirim Yöntemleri (CON)</vt:lpstr>
      <vt:lpstr>RSM ve PCM İçin Kestirim Yöntemleri (UCON)</vt:lpstr>
      <vt:lpstr>RSM ve PCM İçin Kestirim Yöntemleri (UCON)</vt:lpstr>
      <vt:lpstr>PROX, PAIR ve UCON</vt:lpstr>
      <vt:lpstr>PowerPoint Sunusu</vt:lpstr>
      <vt:lpstr>GRM İçin Parametre Kestirimi</vt:lpstr>
      <vt:lpstr>GRM İçin Parametre Kestirimi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Tepki Kuramı</dc:title>
  <dc:creator>neslihan tuğçe şimşek</dc:creator>
  <cp:lastModifiedBy>neslihan tuğçe şimşek</cp:lastModifiedBy>
  <cp:revision>3</cp:revision>
  <dcterms:created xsi:type="dcterms:W3CDTF">2018-10-04T07:47:00Z</dcterms:created>
  <dcterms:modified xsi:type="dcterms:W3CDTF">2018-10-04T07:48:09Z</dcterms:modified>
</cp:coreProperties>
</file>