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67" r:id="rId4"/>
    <p:sldId id="268" r:id="rId5"/>
    <p:sldId id="270" r:id="rId6"/>
    <p:sldId id="271" r:id="rId7"/>
    <p:sldId id="272" r:id="rId8"/>
    <p:sldId id="273" r:id="rId9"/>
    <p:sldId id="274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21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0084-1E3D-41B5-BA9D-CC29413A3F6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33B1-D1C9-414B-8FE7-267358EF8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757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0084-1E3D-41B5-BA9D-CC29413A3F6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33B1-D1C9-414B-8FE7-267358EF8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86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0084-1E3D-41B5-BA9D-CC29413A3F6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33B1-D1C9-414B-8FE7-267358EF8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607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0084-1E3D-41B5-BA9D-CC29413A3F6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33B1-D1C9-414B-8FE7-267358EF8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23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0084-1E3D-41B5-BA9D-CC29413A3F6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33B1-D1C9-414B-8FE7-267358EF8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586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0084-1E3D-41B5-BA9D-CC29413A3F6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33B1-D1C9-414B-8FE7-267358EF8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631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0084-1E3D-41B5-BA9D-CC29413A3F6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33B1-D1C9-414B-8FE7-267358EF8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4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0084-1E3D-41B5-BA9D-CC29413A3F6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33B1-D1C9-414B-8FE7-267358EF8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167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0084-1E3D-41B5-BA9D-CC29413A3F6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33B1-D1C9-414B-8FE7-267358EF8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493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0084-1E3D-41B5-BA9D-CC29413A3F6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33B1-D1C9-414B-8FE7-267358EF8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3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D0084-1E3D-41B5-BA9D-CC29413A3F6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33B1-D1C9-414B-8FE7-267358EF8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46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D0084-1E3D-41B5-BA9D-CC29413A3F6B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833B1-D1C9-414B-8FE7-267358EF8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90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Metaller ve Alaşımlar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27130"/>
          </a:xfrm>
        </p:spPr>
        <p:txBody>
          <a:bodyPr>
            <a:noAutofit/>
          </a:bodyPr>
          <a:lstStyle/>
          <a:p>
            <a:r>
              <a:rPr lang="tr-TR" sz="2400" dirty="0" smtClean="0"/>
              <a:t>Elementlerin yaklaşık ¾’ü metal olarak sınıflandırılabilir, ve bunların yarısının endüstriyel ve ticari önemi vardır.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Demir, alüminyum, bakır, titanyum, altın, çinko ve nikel en önemli metaller arasındadır.</a:t>
            </a:r>
          </a:p>
          <a:p>
            <a:r>
              <a:rPr lang="tr-TR" sz="2400" dirty="0" smtClean="0"/>
              <a:t>Saf metallerin ticari olarak kullanımı oldukça sınırlıdır.</a:t>
            </a:r>
          </a:p>
          <a:p>
            <a:r>
              <a:rPr lang="tr-TR" sz="2400" dirty="0" smtClean="0"/>
              <a:t>Saf metaller yerine metal alaşımların kullanımı endüstriyel ve ticari olarak çok daha yaygındır.</a:t>
            </a:r>
          </a:p>
          <a:p>
            <a:r>
              <a:rPr lang="tr-TR" sz="2400" dirty="0" smtClean="0"/>
              <a:t>Metal alaşımlar iki veya daha çok elementin birleşiminden oluşur.</a:t>
            </a:r>
          </a:p>
          <a:p>
            <a:r>
              <a:rPr lang="tr-TR" sz="2400" dirty="0" smtClean="0"/>
              <a:t>Ayrıca, metalik malzemeler kristal yapıya sahip katılardır.</a:t>
            </a:r>
          </a:p>
        </p:txBody>
      </p:sp>
    </p:spTree>
    <p:extLst>
      <p:ext uri="{BB962C8B-B14F-4D97-AF65-F5344CB8AC3E}">
        <p14:creationId xmlns:p14="http://schemas.microsoft.com/office/powerpoint/2010/main" val="2727403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Malzeme Seçimi ve Tasarımı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Bir malzeme özel bir uygulama için tasarlanırken, bir çok etken göz önünde bulundurulmalıdır.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Malzeme istenilen fiziksel ve mekanik özelliklere sahip olmalıdır.</a:t>
            </a:r>
            <a:endParaRPr lang="en-US" sz="2400" dirty="0" smtClean="0"/>
          </a:p>
          <a:p>
            <a:r>
              <a:rPr lang="tr-TR" sz="2400" dirty="0" smtClean="0"/>
              <a:t>Tasarlanan malzeme, istenilen şekillerde üretilebilir ve ekonomik olmalıdır.</a:t>
            </a:r>
          </a:p>
          <a:p>
            <a:r>
              <a:rPr lang="tr-TR" sz="2400" dirty="0" smtClean="0"/>
              <a:t>Ayrıca, bu istekler karşılanırken çevreye zararları da hesaba katılmalıdır.</a:t>
            </a:r>
          </a:p>
          <a:p>
            <a:r>
              <a:rPr lang="tr-TR" sz="2400" dirty="0"/>
              <a:t>Mesela, havacılık alanında hafiflik önemlidir çünkü ne kadar ağır olursa o kadar fazla yakıt tüketir. Aynı zamanda bu malzemeler güçlü olmalıdır.</a:t>
            </a:r>
          </a:p>
          <a:p>
            <a:r>
              <a:rPr lang="tr-TR" sz="2400" dirty="0"/>
              <a:t>Bu sebeple bir çok gelişmiş hava aracında alüminyum alaşımlar yerine </a:t>
            </a:r>
            <a:r>
              <a:rPr lang="tr-TR" sz="2400" dirty="0" err="1"/>
              <a:t>kompozit</a:t>
            </a:r>
            <a:r>
              <a:rPr lang="tr-TR" sz="2400" dirty="0"/>
              <a:t> malzemeler kullanılır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2739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Metaller ve Alaşımlar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Bir parça metal binlerce birbirine kenetli kristal yapıdan (tanecik) oluşur. Negatif </a:t>
            </a:r>
            <a:r>
              <a:rPr lang="tr-TR" sz="2400" dirty="0" err="1" smtClean="0"/>
              <a:t>valans</a:t>
            </a:r>
            <a:r>
              <a:rPr lang="tr-TR" sz="2400" dirty="0" smtClean="0"/>
              <a:t> elektronları elektrostatik çekimleri sayesinde pozitif yüklü metal atomlarını (iyonları) çekerek bu kristal yapıları bir arada tutar.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Bağ kuvvetleri, bu sıkı düzenli metallik kristal sebebiyle yüksektir. Bu sayede, metaller genel olarak iyi mekanik özelliklere sahiptir.</a:t>
            </a:r>
          </a:p>
          <a:p>
            <a:r>
              <a:rPr lang="tr-TR" sz="2400" dirty="0" smtClean="0"/>
              <a:t>Ayrıca, metaller iyi birer ısı ve elektrik iletkenleridir.</a:t>
            </a:r>
            <a:endParaRPr lang="en-US" sz="2400" dirty="0"/>
          </a:p>
          <a:p>
            <a:r>
              <a:rPr lang="tr-TR" sz="2400" dirty="0" smtClean="0"/>
              <a:t>Metallik malzemeler genel olarak iki grupta incelenebilir – demir esaslı ve demir dışı.</a:t>
            </a:r>
            <a:endParaRPr lang="en-US" sz="2400" dirty="0"/>
          </a:p>
          <a:p>
            <a:r>
              <a:rPr lang="tr-TR" sz="2400" dirty="0" smtClean="0"/>
              <a:t>Tüm demir esaslı malzemelerin ana bileşeni demirdir.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11668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Metaller ve Alaşımlar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Ticari olarak saf demir dışında tüm demir esaslı malzemeler demir-karbon alaşımı olarak kabul edilir.</a:t>
            </a:r>
            <a:endParaRPr lang="en-US" sz="2400" dirty="0"/>
          </a:p>
          <a:p>
            <a:r>
              <a:rPr lang="tr-TR" sz="2400" dirty="0" smtClean="0"/>
              <a:t>Endüstriyel kullanımda bir çok demir dışı alaşım vardır.</a:t>
            </a:r>
            <a:endParaRPr lang="en-US" sz="2400" dirty="0"/>
          </a:p>
          <a:p>
            <a:r>
              <a:rPr lang="tr-TR" sz="2400" dirty="0" smtClean="0"/>
              <a:t>Bunların ilki </a:t>
            </a:r>
            <a:r>
              <a:rPr lang="en-US" sz="2400" dirty="0" smtClean="0"/>
              <a:t>al</a:t>
            </a:r>
            <a:r>
              <a:rPr lang="tr-TR" sz="2400" dirty="0" smtClean="0"/>
              <a:t>ü</a:t>
            </a:r>
            <a:r>
              <a:rPr lang="en-US" sz="2400" dirty="0" smtClean="0"/>
              <a:t>min</a:t>
            </a:r>
            <a:r>
              <a:rPr lang="tr-TR" sz="2400" dirty="0" smtClean="0"/>
              <a:t>y</a:t>
            </a:r>
            <a:r>
              <a:rPr lang="en-US" sz="2400" dirty="0" smtClean="0"/>
              <a:t>um</a:t>
            </a:r>
            <a:r>
              <a:rPr lang="tr-TR" sz="2400" dirty="0" smtClean="0"/>
              <a:t>dur ve çelikten sonra en çok kullanılan metaldir.</a:t>
            </a:r>
          </a:p>
          <a:p>
            <a:r>
              <a:rPr lang="tr-TR" sz="2400" dirty="0" smtClean="0"/>
              <a:t>Alüminyum, </a:t>
            </a:r>
            <a:r>
              <a:rPr lang="en-US" sz="2400" dirty="0" err="1" smtClean="0"/>
              <a:t>magne</a:t>
            </a:r>
            <a:r>
              <a:rPr lang="tr-TR" sz="2400" dirty="0" err="1" smtClean="0"/>
              <a:t>zyum</a:t>
            </a:r>
            <a:r>
              <a:rPr lang="en-US" sz="2400" dirty="0" smtClean="0"/>
              <a:t>, titan</a:t>
            </a:r>
            <a:r>
              <a:rPr lang="tr-TR" sz="2400" dirty="0" smtClean="0"/>
              <a:t>yum</a:t>
            </a:r>
            <a:r>
              <a:rPr lang="en-US" sz="2400" dirty="0" smtClean="0"/>
              <a:t>, </a:t>
            </a:r>
            <a:r>
              <a:rPr lang="tr-TR" sz="2400" dirty="0" smtClean="0"/>
              <a:t>ve </a:t>
            </a:r>
            <a:r>
              <a:rPr lang="en-US" sz="2400" dirty="0" err="1" smtClean="0"/>
              <a:t>ber</a:t>
            </a:r>
            <a:r>
              <a:rPr lang="tr-TR" sz="2400" dirty="0" smtClean="0"/>
              <a:t>i</a:t>
            </a:r>
            <a:r>
              <a:rPr lang="en-US" sz="2400" dirty="0" smtClean="0"/>
              <a:t>l</a:t>
            </a:r>
            <a:r>
              <a:rPr lang="tr-TR" sz="2400" dirty="0"/>
              <a:t>y</a:t>
            </a:r>
            <a:r>
              <a:rPr lang="en-US" sz="2400" dirty="0" smtClean="0"/>
              <a:t>um </a:t>
            </a:r>
            <a:r>
              <a:rPr lang="tr-TR" sz="2400" dirty="0" smtClean="0"/>
              <a:t>hafif metaller olarak adlandırılabilir. Bunun sebebi çeliğe göre nispeten düşük yoğunluklara sahip olmalarıdır.</a:t>
            </a:r>
          </a:p>
          <a:p>
            <a:r>
              <a:rPr lang="tr-TR" sz="2400" dirty="0" smtClean="0"/>
              <a:t>Demir dışı olan bakır alaşımları tüketim anlamında ikinci sırada yer alır.</a:t>
            </a:r>
            <a:endParaRPr lang="en-US" sz="2400" dirty="0"/>
          </a:p>
          <a:p>
            <a:r>
              <a:rPr lang="tr-TR" sz="2400" dirty="0" smtClean="0"/>
              <a:t>Bakır alaşımları iki ana grupta değerlendirilebilir. Bunlarda ilki pirinçtir ve bakır ve çinkodan oluşur. Diğeri ise bronzdur ve bakır ve kalaydan oluşur.</a:t>
            </a:r>
          </a:p>
        </p:txBody>
      </p:sp>
    </p:spTree>
    <p:extLst>
      <p:ext uri="{BB962C8B-B14F-4D97-AF65-F5344CB8AC3E}">
        <p14:creationId xmlns:p14="http://schemas.microsoft.com/office/powerpoint/2010/main" val="1606029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Metaller ve Alaşımlar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Tüketim olarak üçüncü sırada çinko vardır.</a:t>
            </a:r>
          </a:p>
          <a:p>
            <a:r>
              <a:rPr lang="tr-TR" sz="2400" dirty="0" smtClean="0"/>
              <a:t>Kurşun ve kalay nispeten daha kullanım alanına sahiptir. Bunun sebebi düşük ereme sıcaklıkları olarak gösterilebilir.</a:t>
            </a:r>
          </a:p>
          <a:p>
            <a:r>
              <a:rPr lang="tr-TR" sz="2400" dirty="0" smtClean="0"/>
              <a:t>Demir dışı malzemelerin bir başka grubu ise </a:t>
            </a:r>
            <a:r>
              <a:rPr lang="tr-TR" sz="2400" dirty="0" err="1" smtClean="0"/>
              <a:t>refrakter</a:t>
            </a:r>
            <a:r>
              <a:rPr lang="tr-TR" sz="2400" dirty="0" smtClean="0"/>
              <a:t> (yüksek sıcaklığa dayanıklı) metallerdir. </a:t>
            </a:r>
          </a:p>
          <a:p>
            <a:r>
              <a:rPr lang="tr-TR" sz="2400" dirty="0" smtClean="0"/>
              <a:t>Bu tip metallerin örnekleri </a:t>
            </a:r>
            <a:r>
              <a:rPr lang="en-US" sz="2400" dirty="0" smtClean="0"/>
              <a:t> </a:t>
            </a:r>
            <a:r>
              <a:rPr lang="en-US" sz="2400" dirty="0"/>
              <a:t>as </a:t>
            </a:r>
            <a:r>
              <a:rPr lang="en-US" sz="2400" dirty="0" smtClean="0"/>
              <a:t>tungsten</a:t>
            </a:r>
            <a:r>
              <a:rPr lang="tr-TR" sz="2400" dirty="0" smtClean="0"/>
              <a:t> ve kromdur. Bunların erime sıcaklığı yaklaşık 1650</a:t>
            </a:r>
            <a:r>
              <a:rPr lang="en-US" sz="2400" dirty="0" smtClean="0"/>
              <a:t>°C</a:t>
            </a:r>
            <a:r>
              <a:rPr lang="tr-TR" sz="2400" dirty="0" smtClean="0"/>
              <a:t>’</a:t>
            </a:r>
            <a:r>
              <a:rPr lang="tr-TR" sz="2400" dirty="0" err="1" smtClean="0"/>
              <a:t>dir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Değerli (soy) metallerin</a:t>
            </a:r>
            <a:r>
              <a:rPr lang="en-US" sz="2400" dirty="0" smtClean="0"/>
              <a:t> </a:t>
            </a:r>
            <a:r>
              <a:rPr lang="tr-TR" sz="2400" dirty="0" smtClean="0"/>
              <a:t>(altın, gümüş veya platin) ortak özelliği </a:t>
            </a:r>
            <a:r>
              <a:rPr lang="en-US" sz="2400" dirty="0" smtClean="0"/>
              <a:t> </a:t>
            </a:r>
            <a:r>
              <a:rPr lang="tr-TR" sz="2400" dirty="0" smtClean="0"/>
              <a:t>yüksek maliyetli oluşlarıdır.</a:t>
            </a:r>
          </a:p>
          <a:p>
            <a:r>
              <a:rPr lang="tr-TR" sz="2400" dirty="0" smtClean="0"/>
              <a:t>Bunlara ek olarak soy metaller yüksek korozyon dayanımına sahiptir, bir çok iyi fiziksel özellikleri vardır ve yoğunlukları yüksektir.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31647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13609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Kompozit Malzemeler</a:t>
            </a:r>
            <a:r>
              <a:rPr lang="en-US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22593"/>
            <a:ext cx="10515600" cy="4351338"/>
          </a:xfrm>
        </p:spPr>
        <p:txBody>
          <a:bodyPr>
            <a:noAutofit/>
          </a:bodyPr>
          <a:lstStyle/>
          <a:p>
            <a:r>
              <a:rPr lang="tr-TR" sz="2400" dirty="0" smtClean="0"/>
              <a:t>Kompozit malzemeyi geliştirmekteki amaç, iki malzemenin farklı özelliklerini kullanarak, tek bir malzeme elde etmektir.</a:t>
            </a:r>
          </a:p>
          <a:p>
            <a:r>
              <a:rPr lang="tr-TR" sz="2400" dirty="0" err="1" smtClean="0"/>
              <a:t>Kompozitler</a:t>
            </a:r>
            <a:r>
              <a:rPr lang="tr-TR" sz="2400" dirty="0" smtClean="0"/>
              <a:t> iki veya daha fazla malzemeden oluşur. Oluşan yeni malzemenin özellikleri </a:t>
            </a:r>
            <a:r>
              <a:rPr lang="tr-TR" sz="2400" dirty="0" err="1" smtClean="0"/>
              <a:t>kompoziti</a:t>
            </a:r>
            <a:r>
              <a:rPr lang="tr-TR" sz="2400" dirty="0" smtClean="0"/>
              <a:t> oluşturan malzemeden farklıdır.</a:t>
            </a:r>
          </a:p>
          <a:p>
            <a:r>
              <a:rPr lang="tr-TR" sz="2400" dirty="0" smtClean="0"/>
              <a:t>Beton ve fiberglas, </a:t>
            </a:r>
            <a:r>
              <a:rPr lang="tr-TR" sz="2400" dirty="0" err="1" smtClean="0"/>
              <a:t>kompozit</a:t>
            </a:r>
            <a:r>
              <a:rPr lang="tr-TR" sz="2400" dirty="0" smtClean="0"/>
              <a:t> malzeme</a:t>
            </a:r>
            <a:r>
              <a:rPr lang="en-US" sz="2400" dirty="0" smtClean="0"/>
              <a:t> </a:t>
            </a:r>
            <a:r>
              <a:rPr lang="tr-TR" sz="2400" dirty="0" smtClean="0"/>
              <a:t>örnekleri arasındadır.</a:t>
            </a:r>
          </a:p>
          <a:p>
            <a:r>
              <a:rPr lang="tr-TR" sz="2400" dirty="0" smtClean="0"/>
              <a:t>Kompozit malzemeler, hafif, tok, </a:t>
            </a:r>
            <a:r>
              <a:rPr lang="tr-TR" sz="2400" dirty="0" err="1" smtClean="0"/>
              <a:t>sünek</a:t>
            </a:r>
            <a:r>
              <a:rPr lang="tr-TR" sz="2400" dirty="0" smtClean="0"/>
              <a:t>, yüksek sıcaklık dayanımlı veya sert, yüksek şok dayanımlı olabilir.</a:t>
            </a:r>
          </a:p>
          <a:p>
            <a:r>
              <a:rPr lang="tr-TR" sz="2400" dirty="0" smtClean="0"/>
              <a:t>Gelişmiş uçaklar ve roketlerde, karbon fiber takviyeli polimer gibi </a:t>
            </a:r>
            <a:r>
              <a:rPr lang="tr-TR" sz="2400" dirty="0" err="1" smtClean="0"/>
              <a:t>kompozit</a:t>
            </a:r>
            <a:r>
              <a:rPr lang="tr-TR" sz="2400" dirty="0" smtClean="0"/>
              <a:t> malzemeler kullanılır.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Bisikletler, golf sopaları, tenis raketleri ve bunlar gibi bir çok üründe </a:t>
            </a:r>
            <a:r>
              <a:rPr lang="tr-TR" sz="2400" dirty="0" err="1" smtClean="0"/>
              <a:t>kompozit</a:t>
            </a:r>
            <a:r>
              <a:rPr lang="tr-TR" sz="2400" dirty="0" smtClean="0"/>
              <a:t> malzemelerin hafif ve sağlam olma özelliklerinden yararlanılır.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6532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Çevresel ve Diğer Etkiler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Malzemelerin yapı ve özellik arasındaki ilişkisi, kullanım alanındaki çevresel etkiler sebebiyle değişiklik gösterebilir.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Bu çevresel etkiler arasında yüksek ve düşük sıcaklıklar, değişken stresler, ani darbe, korozyon ve </a:t>
            </a:r>
            <a:r>
              <a:rPr lang="tr-TR" sz="2400" dirty="0" err="1" smtClean="0"/>
              <a:t>oksidasyon</a:t>
            </a:r>
            <a:r>
              <a:rPr lang="tr-TR" sz="2400" dirty="0" smtClean="0"/>
              <a:t> sıralanabilir.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Bu etkiler malzemelerin beklenmedik kırılmalara uğramaması için tasarım sırasında göz önünde bulundurulmalıdır.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9185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Çevresel ve Diğer Etkiler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smtClean="0"/>
              <a:t>Sıcaklık: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Sıcaklık değişimleri malzemelerin özelliklerinde büyük değişikliklere sebebiyet verebilir.</a:t>
            </a:r>
            <a:endParaRPr lang="tr-TR" sz="2400" dirty="0"/>
          </a:p>
          <a:p>
            <a:r>
              <a:rPr lang="tr-TR" sz="2400" dirty="0" smtClean="0"/>
              <a:t>Isıl </a:t>
            </a:r>
            <a:r>
              <a:rPr lang="tr-TR" sz="2400" dirty="0"/>
              <a:t>işlem </a:t>
            </a:r>
            <a:r>
              <a:rPr lang="tr-TR" sz="2400" dirty="0" smtClean="0"/>
              <a:t>veya özel üretim yöntemleri ile kuvvetlendirilen metaller ve alaşımlar, yüksek sıcaklıklarda mukavemet kaybına uğrayabilir.</a:t>
            </a:r>
          </a:p>
          <a:p>
            <a:r>
              <a:rPr lang="tr-TR" sz="2400" dirty="0" smtClean="0"/>
              <a:t>Yüksek sıcaklıklar seramiklerin yapılarını değiştirir, polimerlerin erimesine sebep olur.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Çok düşük sıcaklıklar metallerin ve plastiklerin kırılgan olmasına sebep olur.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err="1" smtClean="0"/>
              <a:t>Titanik</a:t>
            </a:r>
            <a:r>
              <a:rPr lang="tr-TR" sz="2400" dirty="0" smtClean="0"/>
              <a:t> gemisi ve Challenger kazası buna örnektir.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9767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Çevresel ve Diğer Etkiler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Korozyon: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Çoğu zaman malzemelerin kırılması korozyon kaynaklıdır.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Çoğu metaller ve polimerler özellikle yüksek sıcaklıklarda oksijen ve diğer gazlar ile reaksiyona girer.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Ayrıca </a:t>
            </a:r>
            <a:r>
              <a:rPr lang="tr-TR" sz="2400" dirty="0" err="1" smtClean="0"/>
              <a:t>korozif</a:t>
            </a:r>
            <a:r>
              <a:rPr lang="tr-TR" sz="2400" dirty="0" smtClean="0"/>
              <a:t> sıvılar malzemelerin kırılmasına sebep olabilir.</a:t>
            </a:r>
          </a:p>
          <a:p>
            <a:r>
              <a:rPr lang="tr-TR" sz="2400" dirty="0" smtClean="0"/>
              <a:t>Bu sebeplerden dolayı malzemeleri korozyona dayanıklı malzemeler ile kaplanması gerekebilir.</a:t>
            </a:r>
            <a:endParaRPr lang="en-US" sz="2400" dirty="0" smtClean="0"/>
          </a:p>
          <a:p>
            <a:r>
              <a:rPr lang="tr-TR" sz="2400" dirty="0" smtClean="0"/>
              <a:t>Uzay uygulamalarında, radyasyon etkisinin de göz önünde bulundurulması gerekir.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3287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Çevresel ve Diğer Etkiler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Yorulma:</a:t>
            </a:r>
          </a:p>
          <a:p>
            <a:r>
              <a:rPr lang="tr-TR" sz="2400" dirty="0" smtClean="0"/>
              <a:t>Bir çok uygulama alanında, malzemeler kırılma ile sonuçlanacak kadar yük altında çalışmazlar. Ancak bu yükler binlerce kez uygulanınca küçük çatlaklara sebep olup bu çatlakların büyümesi ile malzemeyi çalışmaz hale getirebilirler.</a:t>
            </a:r>
          </a:p>
          <a:p>
            <a:r>
              <a:rPr lang="tr-TR" sz="2400" dirty="0" smtClean="0"/>
              <a:t>Bu durum yorulma diye adlandırılır.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9857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782</Words>
  <Application>Microsoft Office PowerPoint</Application>
  <PresentationFormat>Widescreen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Metaller ve Alaşımlar</vt:lpstr>
      <vt:lpstr>Metaller ve Alaşımlar</vt:lpstr>
      <vt:lpstr>Metaller ve Alaşımlar</vt:lpstr>
      <vt:lpstr>Metaller ve Alaşımlar</vt:lpstr>
      <vt:lpstr>Kompozit Malzemeler </vt:lpstr>
      <vt:lpstr>Çevresel ve Diğer Etkiler</vt:lpstr>
      <vt:lpstr>Çevresel ve Diğer Etkiler</vt:lpstr>
      <vt:lpstr>Çevresel ve Diğer Etkiler</vt:lpstr>
      <vt:lpstr>Çevresel ve Diğer Etkiler</vt:lpstr>
      <vt:lpstr>Malzeme Seçimi ve Tasarımı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Metaller ve Alaşımlar</dc:title>
  <dc:creator>GSoysal</dc:creator>
  <cp:lastModifiedBy>GSoysal</cp:lastModifiedBy>
  <cp:revision>2</cp:revision>
  <dcterms:created xsi:type="dcterms:W3CDTF">2020-05-10T16:18:58Z</dcterms:created>
  <dcterms:modified xsi:type="dcterms:W3CDTF">2020-05-10T16:22:14Z</dcterms:modified>
</cp:coreProperties>
</file>