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68FEAD8-C120-40D9-844F-84325EC80416}"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487211-3D23-49FA-9E6B-BC453662524A}" type="slidenum">
              <a:rPr lang="tr-TR" smtClean="0"/>
              <a:t>‹#›</a:t>
            </a:fld>
            <a:endParaRPr lang="tr-TR"/>
          </a:p>
        </p:txBody>
      </p:sp>
    </p:spTree>
    <p:extLst>
      <p:ext uri="{BB962C8B-B14F-4D97-AF65-F5344CB8AC3E}">
        <p14:creationId xmlns:p14="http://schemas.microsoft.com/office/powerpoint/2010/main" val="2013981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68FEAD8-C120-40D9-844F-84325EC80416}"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487211-3D23-49FA-9E6B-BC453662524A}" type="slidenum">
              <a:rPr lang="tr-TR" smtClean="0"/>
              <a:t>‹#›</a:t>
            </a:fld>
            <a:endParaRPr lang="tr-TR"/>
          </a:p>
        </p:txBody>
      </p:sp>
    </p:spTree>
    <p:extLst>
      <p:ext uri="{BB962C8B-B14F-4D97-AF65-F5344CB8AC3E}">
        <p14:creationId xmlns:p14="http://schemas.microsoft.com/office/powerpoint/2010/main" val="1864320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68FEAD8-C120-40D9-844F-84325EC80416}"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487211-3D23-49FA-9E6B-BC453662524A}" type="slidenum">
              <a:rPr lang="tr-TR" smtClean="0"/>
              <a:t>‹#›</a:t>
            </a:fld>
            <a:endParaRPr lang="tr-TR"/>
          </a:p>
        </p:txBody>
      </p:sp>
    </p:spTree>
    <p:extLst>
      <p:ext uri="{BB962C8B-B14F-4D97-AF65-F5344CB8AC3E}">
        <p14:creationId xmlns:p14="http://schemas.microsoft.com/office/powerpoint/2010/main" val="2420747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68FEAD8-C120-40D9-844F-84325EC80416}"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487211-3D23-49FA-9E6B-BC453662524A}" type="slidenum">
              <a:rPr lang="tr-TR" smtClean="0"/>
              <a:t>‹#›</a:t>
            </a:fld>
            <a:endParaRPr lang="tr-TR"/>
          </a:p>
        </p:txBody>
      </p:sp>
    </p:spTree>
    <p:extLst>
      <p:ext uri="{BB962C8B-B14F-4D97-AF65-F5344CB8AC3E}">
        <p14:creationId xmlns:p14="http://schemas.microsoft.com/office/powerpoint/2010/main" val="2978432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68FEAD8-C120-40D9-844F-84325EC80416}" type="datetimeFigureOut">
              <a:rPr lang="tr-TR" smtClean="0"/>
              <a:t>21.11.2019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487211-3D23-49FA-9E6B-BC453662524A}" type="slidenum">
              <a:rPr lang="tr-TR" smtClean="0"/>
              <a:t>‹#›</a:t>
            </a:fld>
            <a:endParaRPr lang="tr-TR"/>
          </a:p>
        </p:txBody>
      </p:sp>
    </p:spTree>
    <p:extLst>
      <p:ext uri="{BB962C8B-B14F-4D97-AF65-F5344CB8AC3E}">
        <p14:creationId xmlns:p14="http://schemas.microsoft.com/office/powerpoint/2010/main" val="2303376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68FEAD8-C120-40D9-844F-84325EC80416}"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487211-3D23-49FA-9E6B-BC453662524A}" type="slidenum">
              <a:rPr lang="tr-TR" smtClean="0"/>
              <a:t>‹#›</a:t>
            </a:fld>
            <a:endParaRPr lang="tr-TR"/>
          </a:p>
        </p:txBody>
      </p:sp>
    </p:spTree>
    <p:extLst>
      <p:ext uri="{BB962C8B-B14F-4D97-AF65-F5344CB8AC3E}">
        <p14:creationId xmlns:p14="http://schemas.microsoft.com/office/powerpoint/2010/main" val="2686835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68FEAD8-C120-40D9-844F-84325EC80416}" type="datetimeFigureOut">
              <a:rPr lang="tr-TR" smtClean="0"/>
              <a:t>21.11.2019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8487211-3D23-49FA-9E6B-BC453662524A}" type="slidenum">
              <a:rPr lang="tr-TR" smtClean="0"/>
              <a:t>‹#›</a:t>
            </a:fld>
            <a:endParaRPr lang="tr-TR"/>
          </a:p>
        </p:txBody>
      </p:sp>
    </p:spTree>
    <p:extLst>
      <p:ext uri="{BB962C8B-B14F-4D97-AF65-F5344CB8AC3E}">
        <p14:creationId xmlns:p14="http://schemas.microsoft.com/office/powerpoint/2010/main" val="807262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68FEAD8-C120-40D9-844F-84325EC80416}" type="datetimeFigureOut">
              <a:rPr lang="tr-TR" smtClean="0"/>
              <a:t>21.11.2019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8487211-3D23-49FA-9E6B-BC453662524A}" type="slidenum">
              <a:rPr lang="tr-TR" smtClean="0"/>
              <a:t>‹#›</a:t>
            </a:fld>
            <a:endParaRPr lang="tr-TR"/>
          </a:p>
        </p:txBody>
      </p:sp>
    </p:spTree>
    <p:extLst>
      <p:ext uri="{BB962C8B-B14F-4D97-AF65-F5344CB8AC3E}">
        <p14:creationId xmlns:p14="http://schemas.microsoft.com/office/powerpoint/2010/main" val="1363310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68FEAD8-C120-40D9-844F-84325EC80416}" type="datetimeFigureOut">
              <a:rPr lang="tr-TR" smtClean="0"/>
              <a:t>21.11.2019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8487211-3D23-49FA-9E6B-BC453662524A}" type="slidenum">
              <a:rPr lang="tr-TR" smtClean="0"/>
              <a:t>‹#›</a:t>
            </a:fld>
            <a:endParaRPr lang="tr-TR"/>
          </a:p>
        </p:txBody>
      </p:sp>
    </p:spTree>
    <p:extLst>
      <p:ext uri="{BB962C8B-B14F-4D97-AF65-F5344CB8AC3E}">
        <p14:creationId xmlns:p14="http://schemas.microsoft.com/office/powerpoint/2010/main" val="329841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68FEAD8-C120-40D9-844F-84325EC80416}"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487211-3D23-49FA-9E6B-BC453662524A}" type="slidenum">
              <a:rPr lang="tr-TR" smtClean="0"/>
              <a:t>‹#›</a:t>
            </a:fld>
            <a:endParaRPr lang="tr-TR"/>
          </a:p>
        </p:txBody>
      </p:sp>
    </p:spTree>
    <p:extLst>
      <p:ext uri="{BB962C8B-B14F-4D97-AF65-F5344CB8AC3E}">
        <p14:creationId xmlns:p14="http://schemas.microsoft.com/office/powerpoint/2010/main" val="1326744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68FEAD8-C120-40D9-844F-84325EC80416}" type="datetimeFigureOut">
              <a:rPr lang="tr-TR" smtClean="0"/>
              <a:t>21.11.2019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487211-3D23-49FA-9E6B-BC453662524A}" type="slidenum">
              <a:rPr lang="tr-TR" smtClean="0"/>
              <a:t>‹#›</a:t>
            </a:fld>
            <a:endParaRPr lang="tr-TR"/>
          </a:p>
        </p:txBody>
      </p:sp>
    </p:spTree>
    <p:extLst>
      <p:ext uri="{BB962C8B-B14F-4D97-AF65-F5344CB8AC3E}">
        <p14:creationId xmlns:p14="http://schemas.microsoft.com/office/powerpoint/2010/main" val="1597127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8FEAD8-C120-40D9-844F-84325EC80416}" type="datetimeFigureOut">
              <a:rPr lang="tr-TR" smtClean="0"/>
              <a:t>21.11.2019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487211-3D23-49FA-9E6B-BC453662524A}" type="slidenum">
              <a:rPr lang="tr-TR" smtClean="0"/>
              <a:t>‹#›</a:t>
            </a:fld>
            <a:endParaRPr lang="tr-TR"/>
          </a:p>
        </p:txBody>
      </p:sp>
    </p:spTree>
    <p:extLst>
      <p:ext uri="{BB962C8B-B14F-4D97-AF65-F5344CB8AC3E}">
        <p14:creationId xmlns:p14="http://schemas.microsoft.com/office/powerpoint/2010/main" val="3504728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Okul içindeki bilişsel beyin aktiviteleri ile okul dışındaki bilişsel durumumuz arasında 4 temel fark vardır:</a:t>
            </a:r>
          </a:p>
          <a:p>
            <a:pPr marL="514350" indent="-514350">
              <a:buFont typeface="+mj-lt"/>
              <a:buAutoNum type="arabicPeriod"/>
            </a:pPr>
            <a:r>
              <a:rPr lang="tr-TR" dirty="0" smtClean="0"/>
              <a:t>Bireysel biliş vs. ortak biliş</a:t>
            </a:r>
          </a:p>
          <a:p>
            <a:pPr marL="514350" indent="-514350">
              <a:buFont typeface="+mj-lt"/>
              <a:buAutoNum type="arabicPeriod"/>
            </a:pPr>
            <a:r>
              <a:rPr lang="tr-TR" dirty="0" smtClean="0"/>
              <a:t>Okulda gerçekleşen katıksız bir akıl yürütme vs. dışarda öğrendiklerimizi farklı araçları kullanmak yoluyla pekiştirme</a:t>
            </a:r>
          </a:p>
          <a:p>
            <a:pPr marL="514350" indent="-514350">
              <a:buFont typeface="+mj-lt"/>
              <a:buAutoNum type="arabicPeriod"/>
            </a:pPr>
            <a:r>
              <a:rPr lang="tr-TR" dirty="0" smtClean="0"/>
              <a:t>Okulda semboller üzerinden yapılan eğitim vs. okul dışında bağlamsal muhakeme yapma</a:t>
            </a:r>
          </a:p>
          <a:p>
            <a:pPr marL="514350" indent="-514350">
              <a:buFont typeface="+mj-lt"/>
              <a:buAutoNum type="arabicPeriod"/>
            </a:pPr>
            <a:r>
              <a:rPr lang="tr-TR" dirty="0" smtClean="0"/>
              <a:t>Okullarda genelleme yaparak öğrenme vs. dışarda yaşanan duruma yönelik yeterlilik geliştirme </a:t>
            </a:r>
          </a:p>
          <a:p>
            <a:pPr marL="514350" indent="-514350">
              <a:buFont typeface="+mj-lt"/>
              <a:buAutoNum type="arabicPeriod"/>
            </a:pPr>
            <a:endParaRPr lang="tr-TR" dirty="0"/>
          </a:p>
        </p:txBody>
      </p:sp>
    </p:spTree>
    <p:extLst>
      <p:ext uri="{BB962C8B-B14F-4D97-AF65-F5344CB8AC3E}">
        <p14:creationId xmlns:p14="http://schemas.microsoft.com/office/powerpoint/2010/main" val="628142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514350" indent="-514350">
              <a:buFont typeface="+mj-lt"/>
              <a:buAutoNum type="arabicPeriod"/>
            </a:pPr>
            <a:r>
              <a:rPr lang="tr-TR" dirty="0"/>
              <a:t>Bireysel biliş vs. ortak </a:t>
            </a:r>
            <a:r>
              <a:rPr lang="tr-TR" dirty="0" smtClean="0"/>
              <a:t>biliş</a:t>
            </a:r>
          </a:p>
          <a:p>
            <a:pPr marL="0" indent="0">
              <a:buNone/>
            </a:pPr>
            <a:r>
              <a:rPr lang="tr-TR" dirty="0" smtClean="0"/>
              <a:t>Çan eğrisi sistemi olmadığı müddetçe, öğrenciler okulda ödev, sınav gibi değerlendirmelerle tek başına performans değerlendirmesine tabi tutulur. Okul dışında ise, başkalarıyla etkileşim, bir işi yapabilirlik durumumuz diğer bireylerle olan etkileşimlerimizle olur. Bir gemiyi veya uçağı tek başına kimse yönlendiremez. Tüm sistem üzerinde herkesin katkısı vardır. Okullaşma uzmanlaşmayı getirir. Doktorluk branşlarında olduğu gibi.</a:t>
            </a:r>
          </a:p>
          <a:p>
            <a:pPr marL="0" indent="0">
              <a:buNone/>
            </a:pPr>
            <a:r>
              <a:rPr lang="tr-TR" dirty="0"/>
              <a:t> </a:t>
            </a:r>
            <a:r>
              <a:rPr lang="tr-TR" dirty="0" smtClean="0"/>
              <a:t>Ayrıca, veriler de daha sonraki uzmanlar için toplanır ve veri paylaşımı olur.</a:t>
            </a:r>
            <a:endParaRPr lang="tr-TR" dirty="0"/>
          </a:p>
        </p:txBody>
      </p:sp>
    </p:spTree>
    <p:extLst>
      <p:ext uri="{BB962C8B-B14F-4D97-AF65-F5344CB8AC3E}">
        <p14:creationId xmlns:p14="http://schemas.microsoft.com/office/powerpoint/2010/main" val="1366207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2. Okulda </a:t>
            </a:r>
            <a:r>
              <a:rPr lang="tr-TR" dirty="0"/>
              <a:t>gerçekleşen katıksız bir akıl yürütme vs. dışarda öğrendiklerimizi farklı araçları kullanmak yoluyla </a:t>
            </a:r>
            <a:r>
              <a:rPr lang="tr-TR" dirty="0" smtClean="0"/>
              <a:t>pekiştirme</a:t>
            </a:r>
          </a:p>
          <a:p>
            <a:pPr marL="0" indent="0">
              <a:buNone/>
            </a:pPr>
            <a:r>
              <a:rPr lang="tr-TR" dirty="0" smtClean="0"/>
              <a:t>Okul ortamında kitap, bilgisayar, hesap makinası gibi araçlar kullanılsa da özellikle başarı ölçümü yapılan sınavlarda sadece düşünce üstüne yoğunlaşıp herhangi bir araçtan yardım almama durumu söz konusudur. Ancak, okul dışındaki başarı genel olarak ne kadar çok aracı ne kadar iyi kullanabildiğimizle ilgilidir.</a:t>
            </a:r>
          </a:p>
          <a:p>
            <a:pPr marL="0" indent="0">
              <a:buNone/>
            </a:pPr>
            <a:r>
              <a:rPr lang="tr-TR" dirty="0" smtClean="0"/>
              <a:t>Bilgisayarın ya da pusulanın icadıyla bilgi kaybolmadı. Hala artarak devam ediyor.  Ancak, geçmişle kıyaslandığında insanoğlunun daha az becerisi olması normalleşmeye başlamıştır. </a:t>
            </a:r>
            <a:endParaRPr lang="tr-TR" dirty="0"/>
          </a:p>
          <a:p>
            <a:pPr marL="0" indent="0">
              <a:buNone/>
            </a:pPr>
            <a:endParaRPr lang="tr-TR" dirty="0"/>
          </a:p>
        </p:txBody>
      </p:sp>
    </p:spTree>
    <p:extLst>
      <p:ext uri="{BB962C8B-B14F-4D97-AF65-F5344CB8AC3E}">
        <p14:creationId xmlns:p14="http://schemas.microsoft.com/office/powerpoint/2010/main" val="837553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Araştırmalar, okula gitmeyenlerin de gidenler kadar araçları kullanabildiğini ortaya koymuştur. Çünkü yetişkinlerin bilmeye ihtiyacı olunca öğrenmeleri daha kolay olur. Örneğin; okulda başarılı olamayanların bahis sitelerinde çok iyi olasılık ve hesaplama yapabilmeleri buna örnek olarak verilebilir.</a:t>
            </a:r>
            <a:endParaRPr lang="tr-TR" dirty="0"/>
          </a:p>
        </p:txBody>
      </p:sp>
    </p:spTree>
    <p:extLst>
      <p:ext uri="{BB962C8B-B14F-4D97-AF65-F5344CB8AC3E}">
        <p14:creationId xmlns:p14="http://schemas.microsoft.com/office/powerpoint/2010/main" val="2236128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buNone/>
            </a:pPr>
            <a:r>
              <a:rPr lang="tr-TR" dirty="0" smtClean="0">
                <a:solidFill>
                  <a:prstClr val="black"/>
                </a:solidFill>
              </a:rPr>
              <a:t>3. Okulda </a:t>
            </a:r>
            <a:r>
              <a:rPr lang="tr-TR" dirty="0">
                <a:solidFill>
                  <a:prstClr val="black"/>
                </a:solidFill>
              </a:rPr>
              <a:t>semboller üzerinden yapılan eğitim vs. okul dışında bağlamsal muhakeme </a:t>
            </a:r>
            <a:r>
              <a:rPr lang="tr-TR" dirty="0" smtClean="0">
                <a:solidFill>
                  <a:prstClr val="black"/>
                </a:solidFill>
              </a:rPr>
              <a:t>yapma</a:t>
            </a:r>
          </a:p>
          <a:p>
            <a:pPr marL="0" lvl="0" indent="0">
              <a:buNone/>
            </a:pPr>
            <a:r>
              <a:rPr lang="tr-TR" dirty="0" smtClean="0">
                <a:solidFill>
                  <a:prstClr val="black"/>
                </a:solidFill>
              </a:rPr>
              <a:t>Okul dışında hayat, olaylar ve nesneler üzerinden şekillenir. Fakat okulda her şey semboller üstünden yürür. O nedenle, bilgiler uzun süreli belleğe yerleşmez. Örneğin; öğrencilik yıllarında sembollerle öğrenmede zorlanan bir öğrenci havuz problemini çözemese de gerçek hayatta havuzun ortalama ne kadar sürede dolacağını tahmin edebilir. </a:t>
            </a:r>
            <a:endParaRPr lang="tr-TR" dirty="0">
              <a:solidFill>
                <a:prstClr val="black"/>
              </a:solidFill>
            </a:endParaRPr>
          </a:p>
          <a:p>
            <a:endParaRPr lang="tr-TR" dirty="0"/>
          </a:p>
        </p:txBody>
      </p:sp>
    </p:spTree>
    <p:extLst>
      <p:ext uri="{BB962C8B-B14F-4D97-AF65-F5344CB8AC3E}">
        <p14:creationId xmlns:p14="http://schemas.microsoft.com/office/powerpoint/2010/main" val="3918341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a:buNone/>
            </a:pPr>
            <a:r>
              <a:rPr lang="tr-TR" dirty="0" smtClean="0">
                <a:solidFill>
                  <a:prstClr val="black"/>
                </a:solidFill>
              </a:rPr>
              <a:t>4. Okullarda </a:t>
            </a:r>
            <a:r>
              <a:rPr lang="tr-TR" dirty="0">
                <a:solidFill>
                  <a:prstClr val="black"/>
                </a:solidFill>
              </a:rPr>
              <a:t>genelleme yaparak öğrenme vs. dışarda yaşanan duruma yönelik yeterlilik </a:t>
            </a:r>
            <a:r>
              <a:rPr lang="tr-TR" dirty="0" smtClean="0">
                <a:solidFill>
                  <a:prstClr val="black"/>
                </a:solidFill>
              </a:rPr>
              <a:t>geliştirme</a:t>
            </a:r>
          </a:p>
          <a:p>
            <a:pPr marL="0" lvl="0" indent="0">
              <a:buNone/>
            </a:pPr>
            <a:r>
              <a:rPr lang="tr-TR" dirty="0" smtClean="0">
                <a:solidFill>
                  <a:prstClr val="black"/>
                </a:solidFill>
              </a:rPr>
              <a:t>Okullarda öğrenilen bilgiler, ortalama olarak tüm dünyada aynı sıralamada devam eder. Öğrenilmesi gereken çok fazla bilgi olduğu için, genellemelerden özele doğru gidilip uzmanlaşmalar başlamıştır. </a:t>
            </a:r>
            <a:endParaRPr lang="tr-TR" dirty="0">
              <a:solidFill>
                <a:prstClr val="black"/>
              </a:solidFill>
            </a:endParaRPr>
          </a:p>
          <a:p>
            <a:endParaRPr lang="tr-TR" dirty="0"/>
          </a:p>
        </p:txBody>
      </p:sp>
    </p:spTree>
    <p:extLst>
      <p:ext uri="{BB962C8B-B14F-4D97-AF65-F5344CB8AC3E}">
        <p14:creationId xmlns:p14="http://schemas.microsoft.com/office/powerpoint/2010/main" val="2834814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a:t>
            </a:r>
            <a:endParaRPr lang="tr-TR"/>
          </a:p>
        </p:txBody>
      </p:sp>
      <p:sp>
        <p:nvSpPr>
          <p:cNvPr id="3" name="İçerik Yer Tutucusu 2"/>
          <p:cNvSpPr>
            <a:spLocks noGrp="1"/>
          </p:cNvSpPr>
          <p:nvPr>
            <p:ph idx="1"/>
          </p:nvPr>
        </p:nvSpPr>
        <p:spPr/>
        <p:txBody>
          <a:bodyPr/>
          <a:lstStyle/>
          <a:p>
            <a:r>
              <a:rPr lang="en-US" dirty="0">
                <a:solidFill>
                  <a:srgbClr val="222222"/>
                </a:solidFill>
                <a:latin typeface="Arial" panose="020B0604020202020204" pitchFamily="34" charset="0"/>
              </a:rPr>
              <a:t>Resnick, L. B. (1987). The 1987 presidential address learning in school and out. </a:t>
            </a:r>
            <a:r>
              <a:rPr lang="en-US" i="1" dirty="0">
                <a:solidFill>
                  <a:srgbClr val="222222"/>
                </a:solidFill>
                <a:latin typeface="Arial" panose="020B0604020202020204" pitchFamily="34" charset="0"/>
              </a:rPr>
              <a:t>Educational researcher</a:t>
            </a:r>
            <a:r>
              <a:rPr lang="en-US" dirty="0">
                <a:solidFill>
                  <a:srgbClr val="222222"/>
                </a:solidFill>
                <a:latin typeface="Arial" panose="020B0604020202020204" pitchFamily="34" charset="0"/>
              </a:rPr>
              <a:t>, </a:t>
            </a:r>
            <a:r>
              <a:rPr lang="en-US" i="1" dirty="0">
                <a:solidFill>
                  <a:srgbClr val="222222"/>
                </a:solidFill>
                <a:latin typeface="Arial" panose="020B0604020202020204" pitchFamily="34" charset="0"/>
              </a:rPr>
              <a:t>16</a:t>
            </a:r>
            <a:r>
              <a:rPr lang="en-US" dirty="0">
                <a:solidFill>
                  <a:srgbClr val="222222"/>
                </a:solidFill>
                <a:latin typeface="Arial" panose="020B0604020202020204" pitchFamily="34" charset="0"/>
              </a:rPr>
              <a:t>(9), 13-54.</a:t>
            </a:r>
            <a:endParaRPr lang="tr-TR" dirty="0"/>
          </a:p>
        </p:txBody>
      </p:sp>
    </p:spTree>
    <p:extLst>
      <p:ext uri="{BB962C8B-B14F-4D97-AF65-F5344CB8AC3E}">
        <p14:creationId xmlns:p14="http://schemas.microsoft.com/office/powerpoint/2010/main" val="14811729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400</Words>
  <Application>Microsoft Office PowerPoint</Application>
  <PresentationFormat>Geniş ekran</PresentationFormat>
  <Paragraphs>18</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3</cp:revision>
  <dcterms:created xsi:type="dcterms:W3CDTF">2019-11-19T12:42:54Z</dcterms:created>
  <dcterms:modified xsi:type="dcterms:W3CDTF">2019-11-21T13:12:10Z</dcterms:modified>
</cp:coreProperties>
</file>