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2" d="100"/>
          <a:sy n="42" d="100"/>
        </p:scale>
        <p:origin x="924"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D4D1DC44-8870-4169-8BFD-B6DD6241AC98}" type="datetimeFigureOut">
              <a:rPr lang="tr-TR" smtClean="0"/>
              <a:t>6.06.2020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97B2BE9-C448-40E0-AA68-B6B3BB4E15D5}" type="slidenum">
              <a:rPr lang="tr-TR" smtClean="0"/>
              <a:t>‹#›</a:t>
            </a:fld>
            <a:endParaRPr lang="tr-TR"/>
          </a:p>
        </p:txBody>
      </p:sp>
    </p:spTree>
    <p:extLst>
      <p:ext uri="{BB962C8B-B14F-4D97-AF65-F5344CB8AC3E}">
        <p14:creationId xmlns:p14="http://schemas.microsoft.com/office/powerpoint/2010/main" val="25207650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4D1DC44-8870-4169-8BFD-B6DD6241AC98}" type="datetimeFigureOut">
              <a:rPr lang="tr-TR" smtClean="0"/>
              <a:t>6.06.2020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97B2BE9-C448-40E0-AA68-B6B3BB4E15D5}" type="slidenum">
              <a:rPr lang="tr-TR" smtClean="0"/>
              <a:t>‹#›</a:t>
            </a:fld>
            <a:endParaRPr lang="tr-TR"/>
          </a:p>
        </p:txBody>
      </p:sp>
    </p:spTree>
    <p:extLst>
      <p:ext uri="{BB962C8B-B14F-4D97-AF65-F5344CB8AC3E}">
        <p14:creationId xmlns:p14="http://schemas.microsoft.com/office/powerpoint/2010/main" val="11353745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4D1DC44-8870-4169-8BFD-B6DD6241AC98}" type="datetimeFigureOut">
              <a:rPr lang="tr-TR" smtClean="0"/>
              <a:t>6.06.2020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97B2BE9-C448-40E0-AA68-B6B3BB4E15D5}" type="slidenum">
              <a:rPr lang="tr-TR" smtClean="0"/>
              <a:t>‹#›</a:t>
            </a:fld>
            <a:endParaRPr lang="tr-TR"/>
          </a:p>
        </p:txBody>
      </p:sp>
    </p:spTree>
    <p:extLst>
      <p:ext uri="{BB962C8B-B14F-4D97-AF65-F5344CB8AC3E}">
        <p14:creationId xmlns:p14="http://schemas.microsoft.com/office/powerpoint/2010/main" val="35248440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4D1DC44-8870-4169-8BFD-B6DD6241AC98}" type="datetimeFigureOut">
              <a:rPr lang="tr-TR" smtClean="0"/>
              <a:t>6.06.2020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97B2BE9-C448-40E0-AA68-B6B3BB4E15D5}" type="slidenum">
              <a:rPr lang="tr-TR" smtClean="0"/>
              <a:t>‹#›</a:t>
            </a:fld>
            <a:endParaRPr lang="tr-TR"/>
          </a:p>
        </p:txBody>
      </p:sp>
    </p:spTree>
    <p:extLst>
      <p:ext uri="{BB962C8B-B14F-4D97-AF65-F5344CB8AC3E}">
        <p14:creationId xmlns:p14="http://schemas.microsoft.com/office/powerpoint/2010/main" val="24428324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D4D1DC44-8870-4169-8BFD-B6DD6241AC98}" type="datetimeFigureOut">
              <a:rPr lang="tr-TR" smtClean="0"/>
              <a:t>6.06.2020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97B2BE9-C448-40E0-AA68-B6B3BB4E15D5}" type="slidenum">
              <a:rPr lang="tr-TR" smtClean="0"/>
              <a:t>‹#›</a:t>
            </a:fld>
            <a:endParaRPr lang="tr-TR"/>
          </a:p>
        </p:txBody>
      </p:sp>
    </p:spTree>
    <p:extLst>
      <p:ext uri="{BB962C8B-B14F-4D97-AF65-F5344CB8AC3E}">
        <p14:creationId xmlns:p14="http://schemas.microsoft.com/office/powerpoint/2010/main" val="33738851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D4D1DC44-8870-4169-8BFD-B6DD6241AC98}" type="datetimeFigureOut">
              <a:rPr lang="tr-TR" smtClean="0"/>
              <a:t>6.06.2020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97B2BE9-C448-40E0-AA68-B6B3BB4E15D5}" type="slidenum">
              <a:rPr lang="tr-TR" smtClean="0"/>
              <a:t>‹#›</a:t>
            </a:fld>
            <a:endParaRPr lang="tr-TR"/>
          </a:p>
        </p:txBody>
      </p:sp>
    </p:spTree>
    <p:extLst>
      <p:ext uri="{BB962C8B-B14F-4D97-AF65-F5344CB8AC3E}">
        <p14:creationId xmlns:p14="http://schemas.microsoft.com/office/powerpoint/2010/main" val="9295179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D4D1DC44-8870-4169-8BFD-B6DD6241AC98}" type="datetimeFigureOut">
              <a:rPr lang="tr-TR" smtClean="0"/>
              <a:t>6.06.2020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897B2BE9-C448-40E0-AA68-B6B3BB4E15D5}" type="slidenum">
              <a:rPr lang="tr-TR" smtClean="0"/>
              <a:t>‹#›</a:t>
            </a:fld>
            <a:endParaRPr lang="tr-TR"/>
          </a:p>
        </p:txBody>
      </p:sp>
    </p:spTree>
    <p:extLst>
      <p:ext uri="{BB962C8B-B14F-4D97-AF65-F5344CB8AC3E}">
        <p14:creationId xmlns:p14="http://schemas.microsoft.com/office/powerpoint/2010/main" val="14513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D4D1DC44-8870-4169-8BFD-B6DD6241AC98}" type="datetimeFigureOut">
              <a:rPr lang="tr-TR" smtClean="0"/>
              <a:t>6.06.2020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897B2BE9-C448-40E0-AA68-B6B3BB4E15D5}" type="slidenum">
              <a:rPr lang="tr-TR" smtClean="0"/>
              <a:t>‹#›</a:t>
            </a:fld>
            <a:endParaRPr lang="tr-TR"/>
          </a:p>
        </p:txBody>
      </p:sp>
    </p:spTree>
    <p:extLst>
      <p:ext uri="{BB962C8B-B14F-4D97-AF65-F5344CB8AC3E}">
        <p14:creationId xmlns:p14="http://schemas.microsoft.com/office/powerpoint/2010/main" val="42070431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D4D1DC44-8870-4169-8BFD-B6DD6241AC98}" type="datetimeFigureOut">
              <a:rPr lang="tr-TR" smtClean="0"/>
              <a:t>6.06.2020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897B2BE9-C448-40E0-AA68-B6B3BB4E15D5}" type="slidenum">
              <a:rPr lang="tr-TR" smtClean="0"/>
              <a:t>‹#›</a:t>
            </a:fld>
            <a:endParaRPr lang="tr-TR"/>
          </a:p>
        </p:txBody>
      </p:sp>
    </p:spTree>
    <p:extLst>
      <p:ext uri="{BB962C8B-B14F-4D97-AF65-F5344CB8AC3E}">
        <p14:creationId xmlns:p14="http://schemas.microsoft.com/office/powerpoint/2010/main" val="20890555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D4D1DC44-8870-4169-8BFD-B6DD6241AC98}" type="datetimeFigureOut">
              <a:rPr lang="tr-TR" smtClean="0"/>
              <a:t>6.06.2020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97B2BE9-C448-40E0-AA68-B6B3BB4E15D5}" type="slidenum">
              <a:rPr lang="tr-TR" smtClean="0"/>
              <a:t>‹#›</a:t>
            </a:fld>
            <a:endParaRPr lang="tr-TR"/>
          </a:p>
        </p:txBody>
      </p:sp>
    </p:spTree>
    <p:extLst>
      <p:ext uri="{BB962C8B-B14F-4D97-AF65-F5344CB8AC3E}">
        <p14:creationId xmlns:p14="http://schemas.microsoft.com/office/powerpoint/2010/main" val="2940442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D4D1DC44-8870-4169-8BFD-B6DD6241AC98}" type="datetimeFigureOut">
              <a:rPr lang="tr-TR" smtClean="0"/>
              <a:t>6.06.2020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97B2BE9-C448-40E0-AA68-B6B3BB4E15D5}" type="slidenum">
              <a:rPr lang="tr-TR" smtClean="0"/>
              <a:t>‹#›</a:t>
            </a:fld>
            <a:endParaRPr lang="tr-TR"/>
          </a:p>
        </p:txBody>
      </p:sp>
    </p:spTree>
    <p:extLst>
      <p:ext uri="{BB962C8B-B14F-4D97-AF65-F5344CB8AC3E}">
        <p14:creationId xmlns:p14="http://schemas.microsoft.com/office/powerpoint/2010/main" val="23439415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4D1DC44-8870-4169-8BFD-B6DD6241AC98}" type="datetimeFigureOut">
              <a:rPr lang="tr-TR" smtClean="0"/>
              <a:t>6.06.2020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7B2BE9-C448-40E0-AA68-B6B3BB4E15D5}" type="slidenum">
              <a:rPr lang="tr-TR" smtClean="0"/>
              <a:t>‹#›</a:t>
            </a:fld>
            <a:endParaRPr lang="tr-TR"/>
          </a:p>
        </p:txBody>
      </p:sp>
    </p:spTree>
    <p:extLst>
      <p:ext uri="{BB962C8B-B14F-4D97-AF65-F5344CB8AC3E}">
        <p14:creationId xmlns:p14="http://schemas.microsoft.com/office/powerpoint/2010/main" val="35952032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48000" y="2237264"/>
            <a:ext cx="6096000" cy="2383473"/>
          </a:xfrm>
          <a:prstGeom prst="rect">
            <a:avLst/>
          </a:prstGeom>
        </p:spPr>
        <p:txBody>
          <a:bodyPr>
            <a:spAutoFit/>
          </a:bodyPr>
          <a:lstStyle/>
          <a:p>
            <a:pPr algn="ctr">
              <a:lnSpc>
                <a:spcPct val="107000"/>
              </a:lnSpc>
              <a:spcAft>
                <a:spcPts val="800"/>
              </a:spcAft>
            </a:pPr>
            <a:r>
              <a:rPr lang="tr-TR" b="1" smtClean="0">
                <a:effectLst/>
                <a:latin typeface="Calibri" panose="020F0502020204030204" pitchFamily="34" charset="0"/>
                <a:ea typeface="Calibri" panose="020F0502020204030204" pitchFamily="34" charset="0"/>
                <a:cs typeface="Times New Roman" panose="02020603050405020304" pitchFamily="18" charset="0"/>
              </a:rPr>
              <a:t>ANKARA ÜNİVERSİTESİ</a:t>
            </a:r>
            <a:endParaRPr lang="tr-TR" sz="1000" smtClean="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tr-TR" b="1" smtClean="0">
                <a:effectLst/>
                <a:latin typeface="Calibri" panose="020F0502020204030204" pitchFamily="34" charset="0"/>
                <a:ea typeface="Calibri" panose="020F0502020204030204" pitchFamily="34" charset="0"/>
                <a:cs typeface="Times New Roman" panose="02020603050405020304" pitchFamily="18" charset="0"/>
              </a:rPr>
              <a:t>DEVLET KONSERVATUVARI</a:t>
            </a:r>
            <a:endParaRPr lang="tr-TR" sz="1000" smtClean="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tr-TR" b="1" smtClean="0">
                <a:effectLst/>
                <a:latin typeface="Calibri" panose="020F0502020204030204" pitchFamily="34" charset="0"/>
                <a:ea typeface="Calibri" panose="020F0502020204030204" pitchFamily="34" charset="0"/>
                <a:cs typeface="Times New Roman" panose="02020603050405020304" pitchFamily="18" charset="0"/>
              </a:rPr>
              <a:t>MÜZİK BÖLÜMÜ</a:t>
            </a:r>
            <a:endParaRPr lang="tr-TR" sz="1000" smtClean="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tr-TR" b="1" smtClean="0">
                <a:effectLst/>
                <a:latin typeface="Calibri" panose="020F0502020204030204" pitchFamily="34" charset="0"/>
                <a:ea typeface="Calibri" panose="020F0502020204030204" pitchFamily="34" charset="0"/>
                <a:cs typeface="Times New Roman" panose="02020603050405020304" pitchFamily="18" charset="0"/>
              </a:rPr>
              <a:t>BESTECİLİK (KOMPOZİSYON)</a:t>
            </a:r>
            <a:endParaRPr lang="tr-TR" sz="1000" smtClean="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tr-TR" b="1" smtClean="0">
                <a:effectLst/>
                <a:latin typeface="Calibri" panose="020F0502020204030204" pitchFamily="34" charset="0"/>
                <a:ea typeface="Calibri" panose="020F0502020204030204" pitchFamily="34" charset="0"/>
                <a:cs typeface="Times New Roman" panose="02020603050405020304" pitchFamily="18" charset="0"/>
              </a:rPr>
              <a:t>ANASANAT DALI</a:t>
            </a:r>
            <a:endParaRPr lang="tr-TR" sz="1000" smtClean="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tr-TR" b="1" smtClean="0">
                <a:effectLst/>
                <a:latin typeface="Calibri" panose="020F0502020204030204" pitchFamily="34" charset="0"/>
                <a:ea typeface="Calibri" panose="020F0502020204030204" pitchFamily="34" charset="0"/>
                <a:cs typeface="Times New Roman" panose="02020603050405020304" pitchFamily="18" charset="0"/>
              </a:rPr>
              <a:t>KOMPOZİSYON SEMİNERİ V – KOM 305</a:t>
            </a:r>
            <a:endParaRPr lang="tr-TR" sz="10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862180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48000" y="458956"/>
            <a:ext cx="6096000" cy="5940088"/>
          </a:xfrm>
          <a:prstGeom prst="rect">
            <a:avLst/>
          </a:prstGeom>
        </p:spPr>
        <p:txBody>
          <a:bodyPr>
            <a:spAutoFit/>
          </a:bodyPr>
          <a:lstStyle/>
          <a:p>
            <a:pPr algn="just">
              <a:spcAft>
                <a:spcPts val="0"/>
              </a:spcAft>
            </a:pPr>
            <a:r>
              <a:rPr lang="tr-TR" sz="2800" b="1" u="sng" smtClean="0">
                <a:effectLst/>
                <a:latin typeface="Times New Roman" panose="02020603050405020304" pitchFamily="18" charset="0"/>
                <a:ea typeface="Times New Roman" panose="02020603050405020304" pitchFamily="18" charset="0"/>
              </a:rPr>
              <a:t>Empresyonizm (İzlenimcilik</a:t>
            </a:r>
            <a:r>
              <a:rPr lang="tr-TR" sz="2800" b="1" smtClean="0">
                <a:effectLst/>
                <a:latin typeface="Times New Roman" panose="02020603050405020304" pitchFamily="18" charset="0"/>
                <a:ea typeface="Times New Roman" panose="02020603050405020304" pitchFamily="18" charset="0"/>
              </a:rPr>
              <a:t>)</a:t>
            </a:r>
            <a:endParaRPr lang="tr-TR" sz="1600" smtClean="0">
              <a:effectLst/>
              <a:latin typeface="Times New Roman" panose="02020603050405020304" pitchFamily="18" charset="0"/>
              <a:ea typeface="Times New Roman" panose="02020603050405020304" pitchFamily="18" charset="0"/>
            </a:endParaRPr>
          </a:p>
          <a:p>
            <a:pPr algn="just">
              <a:spcAft>
                <a:spcPts val="0"/>
              </a:spcAft>
            </a:pPr>
            <a:r>
              <a:rPr lang="tr-TR" sz="2800" b="1" smtClean="0">
                <a:effectLst/>
                <a:latin typeface="Times New Roman" panose="02020603050405020304" pitchFamily="18" charset="0"/>
                <a:ea typeface="Times New Roman" panose="02020603050405020304" pitchFamily="18" charset="0"/>
              </a:rPr>
              <a:t> </a:t>
            </a:r>
            <a:endParaRPr lang="tr-TR" sz="1600" smtClean="0">
              <a:effectLst/>
              <a:latin typeface="Times New Roman" panose="02020603050405020304" pitchFamily="18" charset="0"/>
              <a:ea typeface="Times New Roman" panose="02020603050405020304" pitchFamily="18" charset="0"/>
            </a:endParaRPr>
          </a:p>
          <a:p>
            <a:pPr algn="just">
              <a:spcAft>
                <a:spcPts val="0"/>
              </a:spcAft>
            </a:pPr>
            <a:r>
              <a:rPr lang="tr-TR" smtClean="0">
                <a:effectLst/>
                <a:latin typeface="Times New Roman" panose="02020603050405020304" pitchFamily="18" charset="0"/>
                <a:ea typeface="Times New Roman" panose="02020603050405020304" pitchFamily="18" charset="0"/>
              </a:rPr>
              <a:t>19. yüzyıl sonları ve 20. yüzyıl başlarında, özellikle Fransa’da etkili olan sanat akımı. Önce resim, sonra da müzik alanında etkili olmuştur. İzlenimciler, bir önceki dönemin romantik ve gerçekçi konularından uzaklaşarak, bir düşünce ya da görüntünün insanda uyandırdığı izlenimleri yansıtmayı amaçlamışlardır.</a:t>
            </a:r>
            <a:endParaRPr lang="tr-TR" sz="1600" smtClean="0">
              <a:effectLst/>
              <a:latin typeface="Times New Roman" panose="02020603050405020304" pitchFamily="18" charset="0"/>
              <a:ea typeface="Times New Roman" panose="02020603050405020304" pitchFamily="18" charset="0"/>
            </a:endParaRPr>
          </a:p>
          <a:p>
            <a:pPr algn="just">
              <a:spcAft>
                <a:spcPts val="0"/>
              </a:spcAft>
            </a:pPr>
            <a:r>
              <a:rPr lang="tr-TR" smtClean="0">
                <a:effectLst/>
                <a:latin typeface="Times New Roman" panose="02020603050405020304" pitchFamily="18" charset="0"/>
                <a:ea typeface="Times New Roman" panose="02020603050405020304" pitchFamily="18" charset="0"/>
              </a:rPr>
              <a:t> </a:t>
            </a:r>
            <a:endParaRPr lang="tr-TR" sz="1600" smtClean="0">
              <a:effectLst/>
              <a:latin typeface="Times New Roman" panose="02020603050405020304" pitchFamily="18" charset="0"/>
              <a:ea typeface="Times New Roman" panose="02020603050405020304" pitchFamily="18" charset="0"/>
            </a:endParaRPr>
          </a:p>
          <a:p>
            <a:pPr algn="just">
              <a:spcAft>
                <a:spcPts val="0"/>
              </a:spcAft>
            </a:pPr>
            <a:r>
              <a:rPr lang="tr-TR" smtClean="0">
                <a:effectLst/>
                <a:latin typeface="Times New Roman" panose="02020603050405020304" pitchFamily="18" charset="0"/>
                <a:ea typeface="Times New Roman" panose="02020603050405020304" pitchFamily="18" charset="0"/>
              </a:rPr>
              <a:t>-İzlenimci ressamlar (Monet, Manet, Degas, Pissarro, Sisley, Renoir), doğadan izlenimlerini doğrudan aktardılar ve renge önem verdiler.</a:t>
            </a:r>
            <a:endParaRPr lang="tr-TR" sz="1600" smtClean="0">
              <a:effectLst/>
              <a:latin typeface="Times New Roman" panose="02020603050405020304" pitchFamily="18" charset="0"/>
              <a:ea typeface="Times New Roman" panose="02020603050405020304" pitchFamily="18" charset="0"/>
            </a:endParaRPr>
          </a:p>
          <a:p>
            <a:pPr algn="just">
              <a:spcAft>
                <a:spcPts val="0"/>
              </a:spcAft>
            </a:pPr>
            <a:r>
              <a:rPr lang="tr-TR" smtClean="0">
                <a:effectLst/>
                <a:latin typeface="Times New Roman" panose="02020603050405020304" pitchFamily="18" charset="0"/>
                <a:ea typeface="Times New Roman" panose="02020603050405020304" pitchFamily="18" charset="0"/>
              </a:rPr>
              <a:t> </a:t>
            </a:r>
            <a:endParaRPr lang="tr-TR" sz="1600" smtClean="0">
              <a:effectLst/>
              <a:latin typeface="Times New Roman" panose="02020603050405020304" pitchFamily="18" charset="0"/>
              <a:ea typeface="Times New Roman" panose="02020603050405020304" pitchFamily="18" charset="0"/>
            </a:endParaRPr>
          </a:p>
          <a:p>
            <a:pPr algn="just">
              <a:spcAft>
                <a:spcPts val="0"/>
              </a:spcAft>
            </a:pPr>
            <a:r>
              <a:rPr lang="tr-TR" smtClean="0">
                <a:effectLst/>
                <a:latin typeface="Times New Roman" panose="02020603050405020304" pitchFamily="18" charset="0"/>
                <a:ea typeface="Times New Roman" panose="02020603050405020304" pitchFamily="18" charset="0"/>
              </a:rPr>
              <a:t>-Empresyonizmin müzikteki başlıca temsilcisi Claude Debussy’dir (1862-1918). Bu akım içinde değerlendirelen başlıca eserleri: “Pelléas ve Mélisande” (opera), “Deniz”, “Bir Faun’un Öğledensonrasına Prelüd” ve “Bulutlar”.</a:t>
            </a:r>
            <a:endParaRPr lang="tr-TR" sz="1600" smtClean="0">
              <a:effectLst/>
              <a:latin typeface="Times New Roman" panose="02020603050405020304" pitchFamily="18" charset="0"/>
              <a:ea typeface="Times New Roman" panose="02020603050405020304" pitchFamily="18" charset="0"/>
            </a:endParaRPr>
          </a:p>
          <a:p>
            <a:pPr algn="just">
              <a:spcAft>
                <a:spcPts val="0"/>
              </a:spcAft>
            </a:pPr>
            <a:r>
              <a:rPr lang="tr-TR" smtClean="0">
                <a:effectLst/>
                <a:latin typeface="Times New Roman" panose="02020603050405020304" pitchFamily="18" charset="0"/>
                <a:ea typeface="Times New Roman" panose="02020603050405020304" pitchFamily="18" charset="0"/>
              </a:rPr>
              <a:t> </a:t>
            </a:r>
            <a:endParaRPr lang="tr-TR" sz="1600" smtClean="0">
              <a:effectLst/>
              <a:latin typeface="Times New Roman" panose="02020603050405020304" pitchFamily="18" charset="0"/>
              <a:ea typeface="Times New Roman" panose="02020603050405020304" pitchFamily="18" charset="0"/>
            </a:endParaRPr>
          </a:p>
          <a:p>
            <a:pPr algn="just">
              <a:spcAft>
                <a:spcPts val="0"/>
              </a:spcAft>
            </a:pPr>
            <a:r>
              <a:rPr lang="tr-TR" smtClean="0">
                <a:effectLst/>
                <a:latin typeface="Times New Roman" panose="02020603050405020304" pitchFamily="18" charset="0"/>
                <a:ea typeface="Times New Roman" panose="02020603050405020304" pitchFamily="18" charset="0"/>
              </a:rPr>
              <a:t>-Empresyonist anlayışta eser veren diğer önemli besteciler: Maurice Ravel, Frederick Delius, Ottorino Respighi.</a:t>
            </a:r>
            <a:endParaRPr lang="tr-TR" sz="16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2826532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48000" y="1828562"/>
            <a:ext cx="6096000" cy="3200876"/>
          </a:xfrm>
          <a:prstGeom prst="rect">
            <a:avLst/>
          </a:prstGeom>
        </p:spPr>
        <p:txBody>
          <a:bodyPr>
            <a:spAutoFit/>
          </a:bodyPr>
          <a:lstStyle/>
          <a:p>
            <a:pPr algn="just">
              <a:spcAft>
                <a:spcPts val="0"/>
              </a:spcAft>
            </a:pPr>
            <a:r>
              <a:rPr lang="tr-TR" sz="2000" b="1" u="sng" smtClean="0">
                <a:effectLst/>
                <a:latin typeface="Times New Roman" panose="02020603050405020304" pitchFamily="18" charset="0"/>
                <a:ea typeface="Times New Roman" panose="02020603050405020304" pitchFamily="18" charset="0"/>
              </a:rPr>
              <a:t>Empresyonist Müziğin Başlıca Özellikleri:</a:t>
            </a:r>
            <a:endParaRPr lang="tr-TR" sz="1600" smtClean="0">
              <a:effectLst/>
              <a:latin typeface="Times New Roman" panose="02020603050405020304" pitchFamily="18" charset="0"/>
              <a:ea typeface="Times New Roman" panose="02020603050405020304" pitchFamily="18" charset="0"/>
            </a:endParaRPr>
          </a:p>
          <a:p>
            <a:pPr algn="just">
              <a:spcAft>
                <a:spcPts val="0"/>
              </a:spcAft>
            </a:pPr>
            <a:r>
              <a:rPr lang="tr-TR" sz="2000" b="1" u="none" strike="noStrike" smtClean="0">
                <a:effectLst/>
                <a:latin typeface="Times New Roman" panose="02020603050405020304" pitchFamily="18" charset="0"/>
                <a:ea typeface="Times New Roman" panose="02020603050405020304" pitchFamily="18" charset="0"/>
              </a:rPr>
              <a:t> </a:t>
            </a:r>
            <a:endParaRPr lang="tr-TR" sz="1600" smtClean="0">
              <a:effectLst/>
              <a:latin typeface="Times New Roman" panose="02020603050405020304" pitchFamily="18" charset="0"/>
              <a:ea typeface="Times New Roman" panose="02020603050405020304" pitchFamily="18" charset="0"/>
            </a:endParaRPr>
          </a:p>
          <a:p>
            <a:pPr marL="342900" lvl="0" indent="-342900" algn="just">
              <a:spcAft>
                <a:spcPts val="0"/>
              </a:spcAft>
              <a:buFont typeface="Times New Roman" panose="02020603050405020304" pitchFamily="18" charset="0"/>
              <a:buChar char="-"/>
              <a:tabLst>
                <a:tab pos="457200" algn="l"/>
              </a:tabLst>
            </a:pPr>
            <a:r>
              <a:rPr lang="tr-TR" smtClean="0">
                <a:effectLst/>
                <a:latin typeface="Times New Roman" panose="02020603050405020304" pitchFamily="18" charset="0"/>
                <a:ea typeface="Times New Roman" panose="02020603050405020304" pitchFamily="18" charset="0"/>
              </a:rPr>
              <a:t>Antik (Orta Çağ) ve Egzotik (pentatonik, tam-ton) modların kullanımı.</a:t>
            </a:r>
            <a:endParaRPr lang="tr-TR" sz="1600" smtClean="0">
              <a:effectLst/>
              <a:latin typeface="Times New Roman" panose="02020603050405020304" pitchFamily="18" charset="0"/>
              <a:ea typeface="Times New Roman" panose="02020603050405020304" pitchFamily="18" charset="0"/>
            </a:endParaRPr>
          </a:p>
          <a:p>
            <a:pPr marL="457200" algn="just">
              <a:spcAft>
                <a:spcPts val="0"/>
              </a:spcAft>
            </a:pPr>
            <a:r>
              <a:rPr lang="tr-TR" smtClean="0">
                <a:effectLst/>
                <a:latin typeface="Times New Roman" panose="02020603050405020304" pitchFamily="18" charset="0"/>
                <a:ea typeface="Times New Roman" panose="02020603050405020304" pitchFamily="18" charset="0"/>
              </a:rPr>
              <a:t> </a:t>
            </a:r>
            <a:endParaRPr lang="tr-TR" sz="1600" smtClean="0">
              <a:effectLst/>
              <a:latin typeface="Times New Roman" panose="02020603050405020304" pitchFamily="18" charset="0"/>
              <a:ea typeface="Times New Roman" panose="02020603050405020304" pitchFamily="18" charset="0"/>
            </a:endParaRPr>
          </a:p>
          <a:p>
            <a:pPr marL="342900" lvl="0" indent="-342900" algn="just">
              <a:spcAft>
                <a:spcPts val="0"/>
              </a:spcAft>
              <a:buFont typeface="Times New Roman" panose="02020603050405020304" pitchFamily="18" charset="0"/>
              <a:buChar char="-"/>
              <a:tabLst>
                <a:tab pos="457200" algn="l"/>
              </a:tabLst>
            </a:pPr>
            <a:r>
              <a:rPr lang="tr-TR" smtClean="0">
                <a:effectLst/>
                <a:latin typeface="Times New Roman" panose="02020603050405020304" pitchFamily="18" charset="0"/>
                <a:ea typeface="Times New Roman" panose="02020603050405020304" pitchFamily="18" charset="0"/>
              </a:rPr>
              <a:t>Klasik armoni kurallarının dışına çıkılması.</a:t>
            </a:r>
            <a:endParaRPr lang="tr-TR" sz="1600" smtClean="0">
              <a:effectLst/>
              <a:latin typeface="Times New Roman" panose="02020603050405020304" pitchFamily="18" charset="0"/>
              <a:ea typeface="Times New Roman" panose="02020603050405020304" pitchFamily="18" charset="0"/>
            </a:endParaRPr>
          </a:p>
          <a:p>
            <a:pPr marL="457200" algn="just">
              <a:spcAft>
                <a:spcPts val="0"/>
              </a:spcAft>
            </a:pPr>
            <a:r>
              <a:rPr lang="tr-TR" smtClean="0">
                <a:effectLst/>
                <a:latin typeface="Times New Roman" panose="02020603050405020304" pitchFamily="18" charset="0"/>
                <a:ea typeface="Times New Roman" panose="02020603050405020304" pitchFamily="18" charset="0"/>
              </a:rPr>
              <a:t> </a:t>
            </a:r>
            <a:endParaRPr lang="tr-TR" sz="1600" smtClean="0">
              <a:effectLst/>
              <a:latin typeface="Times New Roman" panose="02020603050405020304" pitchFamily="18" charset="0"/>
              <a:ea typeface="Times New Roman" panose="02020603050405020304" pitchFamily="18" charset="0"/>
            </a:endParaRPr>
          </a:p>
          <a:p>
            <a:pPr marL="342900" lvl="0" indent="-342900" algn="just">
              <a:spcAft>
                <a:spcPts val="0"/>
              </a:spcAft>
              <a:buFont typeface="Times New Roman" panose="02020603050405020304" pitchFamily="18" charset="0"/>
              <a:buChar char="-"/>
              <a:tabLst>
                <a:tab pos="457200" algn="l"/>
              </a:tabLst>
            </a:pPr>
            <a:r>
              <a:rPr lang="tr-TR" smtClean="0">
                <a:effectLst/>
                <a:latin typeface="Times New Roman" panose="02020603050405020304" pitchFamily="18" charset="0"/>
                <a:ea typeface="Times New Roman" panose="02020603050405020304" pitchFamily="18" charset="0"/>
              </a:rPr>
              <a:t>7’li ve 9’lu akorların serbest kullanımı.</a:t>
            </a:r>
            <a:endParaRPr lang="tr-TR" sz="1600" smtClean="0">
              <a:effectLst/>
              <a:latin typeface="Times New Roman" panose="02020603050405020304" pitchFamily="18" charset="0"/>
              <a:ea typeface="Times New Roman" panose="02020603050405020304" pitchFamily="18" charset="0"/>
            </a:endParaRPr>
          </a:p>
          <a:p>
            <a:pPr marL="457200" algn="just">
              <a:spcAft>
                <a:spcPts val="0"/>
              </a:spcAft>
            </a:pPr>
            <a:r>
              <a:rPr lang="tr-TR" smtClean="0">
                <a:effectLst/>
                <a:latin typeface="Times New Roman" panose="02020603050405020304" pitchFamily="18" charset="0"/>
                <a:ea typeface="Times New Roman" panose="02020603050405020304" pitchFamily="18" charset="0"/>
              </a:rPr>
              <a:t> </a:t>
            </a:r>
            <a:endParaRPr lang="tr-TR" sz="1600" smtClean="0">
              <a:effectLst/>
              <a:latin typeface="Times New Roman" panose="02020603050405020304" pitchFamily="18" charset="0"/>
              <a:ea typeface="Times New Roman" panose="02020603050405020304" pitchFamily="18" charset="0"/>
            </a:endParaRPr>
          </a:p>
          <a:p>
            <a:pPr marL="342900" lvl="0" indent="-342900" algn="just">
              <a:spcAft>
                <a:spcPts val="0"/>
              </a:spcAft>
              <a:buFont typeface="Times New Roman" panose="02020603050405020304" pitchFamily="18" charset="0"/>
              <a:buChar char="-"/>
              <a:tabLst>
                <a:tab pos="457200" algn="l"/>
              </a:tabLst>
            </a:pPr>
            <a:r>
              <a:rPr lang="tr-TR" smtClean="0">
                <a:effectLst/>
                <a:latin typeface="Times New Roman" panose="02020603050405020304" pitchFamily="18" charset="0"/>
                <a:ea typeface="Times New Roman" panose="02020603050405020304" pitchFamily="18" charset="0"/>
              </a:rPr>
              <a:t>Renksel (enstrümanları karakteristik özelliklerini belli ederek kullanan) orkestrasyon.</a:t>
            </a:r>
            <a:endParaRPr lang="tr-TR" sz="16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0853011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48000" y="833418"/>
            <a:ext cx="6096000" cy="5437386"/>
          </a:xfrm>
          <a:prstGeom prst="rect">
            <a:avLst/>
          </a:prstGeom>
        </p:spPr>
        <p:txBody>
          <a:bodyPr>
            <a:spAutoFit/>
          </a:bodyPr>
          <a:lstStyle/>
          <a:p>
            <a:pPr indent="228600">
              <a:lnSpc>
                <a:spcPct val="115000"/>
              </a:lnSpc>
              <a:spcAft>
                <a:spcPts val="1000"/>
              </a:spcAft>
            </a:pPr>
            <a:r>
              <a:rPr lang="tr-TR" sz="2000" b="1" u="sng" smtClean="0">
                <a:effectLst/>
                <a:latin typeface="Times New Roman" panose="02020603050405020304" pitchFamily="18" charset="0"/>
                <a:ea typeface="Calibri" panose="020F0502020204030204" pitchFamily="34" charset="0"/>
                <a:cs typeface="Times New Roman" panose="02020603050405020304" pitchFamily="18" charset="0"/>
              </a:rPr>
              <a:t>William Walton (1902-1983)</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anose="05050102010706020507" pitchFamily="18" charset="2"/>
              <a:buChar char=""/>
            </a:pPr>
            <a:r>
              <a:rPr lang="tr-TR" smtClean="0">
                <a:effectLst/>
                <a:latin typeface="Times New Roman" panose="02020603050405020304" pitchFamily="18" charset="0"/>
                <a:ea typeface="Times New Roman" panose="02020603050405020304" pitchFamily="18" charset="0"/>
              </a:rPr>
              <a:t>İngiliz besteci. Daha çok orkestra eserleri ile tanınır.</a:t>
            </a:r>
            <a:endParaRPr lang="tr-TR" sz="1600" smtClean="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tr-TR" smtClean="0">
                <a:effectLst/>
                <a:latin typeface="Times New Roman" panose="02020603050405020304" pitchFamily="18" charset="0"/>
                <a:ea typeface="Times New Roman" panose="02020603050405020304" pitchFamily="18" charset="0"/>
              </a:rPr>
              <a:t>Oxford’ta eğitim gördü (mezun olmadı).</a:t>
            </a:r>
            <a:endParaRPr lang="tr-TR" sz="1600" smtClean="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tr-TR" smtClean="0">
                <a:effectLst/>
                <a:latin typeface="Times New Roman" panose="02020603050405020304" pitchFamily="18" charset="0"/>
                <a:ea typeface="Times New Roman" panose="02020603050405020304" pitchFamily="18" charset="0"/>
              </a:rPr>
              <a:t>Sitwell kardeşlerle yaşadı.</a:t>
            </a:r>
            <a:endParaRPr lang="tr-TR" sz="1600" smtClean="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tr-TR" smtClean="0">
                <a:effectLst/>
                <a:latin typeface="Times New Roman" panose="02020603050405020304" pitchFamily="18" charset="0"/>
                <a:ea typeface="Times New Roman" panose="02020603050405020304" pitchFamily="18" charset="0"/>
              </a:rPr>
              <a:t>“Façade” (1923) ve “Porstmouth Point” (1926) ile tanındı.</a:t>
            </a:r>
            <a:endParaRPr lang="tr-TR" sz="1600" smtClean="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tr-TR" smtClean="0">
                <a:effectLst/>
                <a:latin typeface="Times New Roman" panose="02020603050405020304" pitchFamily="18" charset="0"/>
                <a:ea typeface="Times New Roman" panose="02020603050405020304" pitchFamily="18" charset="0"/>
              </a:rPr>
              <a:t>Çok sayıda film ve oyun müziği yazdı.</a:t>
            </a:r>
            <a:endParaRPr lang="tr-TR" sz="1600" smtClean="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tr-TR" smtClean="0">
                <a:effectLst/>
                <a:latin typeface="Times New Roman" panose="02020603050405020304" pitchFamily="18" charset="0"/>
                <a:ea typeface="Times New Roman" panose="02020603050405020304" pitchFamily="18" charset="0"/>
              </a:rPr>
              <a:t>II. Dünya Savaşı’ndan sonra İtalya’da (Ischia Adası) yaşadı.</a:t>
            </a:r>
            <a:endParaRPr lang="tr-TR" sz="1600" smtClean="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tr-TR" smtClean="0">
                <a:effectLst/>
                <a:latin typeface="Times New Roman" panose="02020603050405020304" pitchFamily="18" charset="0"/>
                <a:ea typeface="Times New Roman" panose="02020603050405020304" pitchFamily="18" charset="0"/>
              </a:rPr>
              <a:t>Önceleri “modernist” olarak nitelenmekle birlikte, daha çok neo-klasik, neo-romantik çizgide, büyük yenilikler içermeyen bir müzik dilinde yazdı.</a:t>
            </a:r>
            <a:endParaRPr lang="tr-TR" sz="1600" smtClean="0">
              <a:effectLst/>
              <a:latin typeface="Times New Roman" panose="02020603050405020304" pitchFamily="18" charset="0"/>
              <a:ea typeface="Times New Roman" panose="02020603050405020304" pitchFamily="18" charset="0"/>
            </a:endParaRPr>
          </a:p>
          <a:p>
            <a:pPr marL="457200" algn="just"/>
            <a:r>
              <a:rPr lang="tr-TR" b="1" smtClean="0">
                <a:effectLst/>
                <a:latin typeface="Times New Roman" panose="02020603050405020304" pitchFamily="18" charset="0"/>
                <a:ea typeface="Times New Roman" panose="02020603050405020304" pitchFamily="18" charset="0"/>
              </a:rPr>
              <a:t>Başlıca Yapıtları:</a:t>
            </a:r>
            <a:r>
              <a:rPr lang="tr-TR" smtClean="0">
                <a:effectLst/>
                <a:latin typeface="Times New Roman" panose="02020603050405020304" pitchFamily="18" charset="0"/>
                <a:ea typeface="Times New Roman" panose="02020603050405020304" pitchFamily="18" charset="0"/>
              </a:rPr>
              <a:t> 2 Senfoni, 2 Opera (Trolius &amp; Cressida, The Bear), Viyola Konçertosu (1929), “Belshazzar’s Feast” (1931 /oratoryo), Keman Konçertosu (1939), Viyolonsel Konçertosu (1956), koral ve vokal eserler,…</a:t>
            </a:r>
          </a:p>
          <a:p>
            <a:pPr marL="457200" algn="just"/>
            <a:endParaRPr lang="tr-TR" sz="1600" smtClean="0">
              <a:effectLst/>
              <a:latin typeface="Times New Roman" panose="02020603050405020304" pitchFamily="18" charset="0"/>
              <a:ea typeface="Times New Roman" panose="02020603050405020304" pitchFamily="18" charset="0"/>
            </a:endParaRPr>
          </a:p>
          <a:p>
            <a:pPr marL="342900" lvl="0" indent="-342900">
              <a:buFont typeface="Calibri" panose="020F0502020204030204" pitchFamily="34" charset="0"/>
              <a:buChar char="-"/>
            </a:pPr>
            <a:r>
              <a:rPr lang="tr-TR" b="1" u="sng" smtClean="0">
                <a:effectLst/>
                <a:latin typeface="Times New Roman" panose="02020603050405020304" pitchFamily="18" charset="0"/>
                <a:ea typeface="Calibri" panose="020F0502020204030204" pitchFamily="34" charset="0"/>
                <a:cs typeface="Times New Roman" panose="02020603050405020304" pitchFamily="18" charset="0"/>
              </a:rPr>
              <a:t>Viyola Konçertosu</a:t>
            </a:r>
            <a:endParaRPr lang="tr-TR" sz="1600" smtClean="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buFont typeface="+mj-lt"/>
              <a:buAutoNum type="arabicPeriod"/>
            </a:pPr>
            <a:r>
              <a:rPr lang="tr-TR" sz="1600" b="1" i="1" smtClean="0">
                <a:effectLst/>
                <a:latin typeface="Times New Roman" panose="02020603050405020304" pitchFamily="18" charset="0"/>
                <a:ea typeface="Times New Roman" panose="02020603050405020304" pitchFamily="18" charset="0"/>
              </a:rPr>
              <a:t>Andante comodo</a:t>
            </a:r>
            <a:endParaRPr lang="tr-TR" sz="1600" smtClean="0">
              <a:effectLst/>
              <a:latin typeface="Times New Roman" panose="02020603050405020304" pitchFamily="18" charset="0"/>
              <a:ea typeface="Times New Roman" panose="02020603050405020304" pitchFamily="18" charset="0"/>
            </a:endParaRPr>
          </a:p>
          <a:p>
            <a:pPr marL="342900" lvl="0" indent="-342900">
              <a:buFont typeface="+mj-lt"/>
              <a:buAutoNum type="arabicPeriod"/>
            </a:pPr>
            <a:r>
              <a:rPr lang="tr-TR" sz="1600" b="1" i="1" smtClean="0">
                <a:effectLst/>
                <a:latin typeface="Times New Roman" panose="02020603050405020304" pitchFamily="18" charset="0"/>
                <a:ea typeface="Times New Roman" panose="02020603050405020304" pitchFamily="18" charset="0"/>
              </a:rPr>
              <a:t>Vivo, con molto preciso</a:t>
            </a:r>
            <a:endParaRPr lang="tr-TR" sz="1600" smtClean="0">
              <a:effectLst/>
              <a:latin typeface="Times New Roman" panose="02020603050405020304" pitchFamily="18" charset="0"/>
              <a:ea typeface="Times New Roman" panose="02020603050405020304" pitchFamily="18" charset="0"/>
            </a:endParaRPr>
          </a:p>
          <a:p>
            <a:pPr marL="342900" lvl="0" indent="-342900">
              <a:buFont typeface="+mj-lt"/>
              <a:buAutoNum type="arabicPeriod"/>
            </a:pPr>
            <a:r>
              <a:rPr lang="tr-TR" sz="1600" b="1" i="1" smtClean="0">
                <a:effectLst/>
                <a:latin typeface="Times New Roman" panose="02020603050405020304" pitchFamily="18" charset="0"/>
                <a:ea typeface="Times New Roman" panose="02020603050405020304" pitchFamily="18" charset="0"/>
              </a:rPr>
              <a:t>Allegro moderato</a:t>
            </a:r>
            <a:endParaRPr lang="tr-TR" sz="16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2279335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48000" y="1821124"/>
            <a:ext cx="6096000" cy="3215752"/>
          </a:xfrm>
          <a:prstGeom prst="rect">
            <a:avLst/>
          </a:prstGeom>
        </p:spPr>
        <p:txBody>
          <a:bodyPr>
            <a:spAutoFit/>
          </a:bodyPr>
          <a:lstStyle/>
          <a:p>
            <a:pPr>
              <a:lnSpc>
                <a:spcPct val="115000"/>
              </a:lnSpc>
              <a:spcAft>
                <a:spcPts val="1000"/>
              </a:spcAft>
            </a:pPr>
            <a:r>
              <a:rPr lang="tr-TR" b="1" u="sng" smtClean="0">
                <a:effectLst/>
                <a:latin typeface="Times New Roman" panose="02020603050405020304" pitchFamily="18" charset="0"/>
                <a:ea typeface="Calibri" panose="020F0502020204030204" pitchFamily="34" charset="0"/>
                <a:cs typeface="Times New Roman" panose="02020603050405020304" pitchFamily="18" charset="0"/>
              </a:rPr>
              <a:t>Tan Dun (1957-  )</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Çinli çağdaş besteci ve şef.</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Pekin’de Merkezi Müzik Konservatuarı ve New York’ta Columbia Üniversitesi’nde eğitim gördü.</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Operalar, orkestra eserleri ve film müzikleri besteledi.</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1000"/>
              </a:spcAft>
              <a:buFont typeface="Symbol" panose="05050102010706020507" pitchFamily="18" charset="2"/>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Müziğinde Çin kültürünü Batı modernizmi ile birlikte yansıtmaya çalıştığı görülür. Eserlerinde renkli ve sürprizli bir orkestra kullanımı söz konusudur.</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tr-TR" b="1" i="1" smtClean="0">
                <a:effectLst/>
                <a:latin typeface="Times New Roman" panose="02020603050405020304" pitchFamily="18" charset="0"/>
                <a:ea typeface="Calibri" panose="020F0502020204030204" pitchFamily="34" charset="0"/>
                <a:cs typeface="Times New Roman" panose="02020603050405020304" pitchFamily="18" charset="0"/>
              </a:rPr>
              <a:t>-Zheng ve Yaylı Orkestra için Konçerto</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892334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48000" y="1258150"/>
            <a:ext cx="6096000" cy="4341701"/>
          </a:xfrm>
          <a:prstGeom prst="rect">
            <a:avLst/>
          </a:prstGeom>
        </p:spPr>
        <p:txBody>
          <a:bodyPr>
            <a:spAutoFit/>
          </a:bodyPr>
          <a:lstStyle/>
          <a:p>
            <a:pPr algn="ctr">
              <a:lnSpc>
                <a:spcPct val="115000"/>
              </a:lnSpc>
              <a:spcAft>
                <a:spcPts val="1000"/>
              </a:spcAft>
            </a:pPr>
            <a:r>
              <a:rPr lang="tr-TR" sz="2000" b="1" u="sng" smtClean="0">
                <a:effectLst/>
                <a:latin typeface="Times New Roman" panose="02020603050405020304" pitchFamily="18" charset="0"/>
                <a:ea typeface="Calibri" panose="020F0502020204030204" pitchFamily="34" charset="0"/>
                <a:cs typeface="Times New Roman" panose="02020603050405020304" pitchFamily="18" charset="0"/>
              </a:rPr>
              <a:t>Michael Tippett (1905-1998)</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anose="05050102010706020507" pitchFamily="18" charset="2"/>
              <a:buChar char=""/>
            </a:pPr>
            <a:r>
              <a:rPr lang="tr-TR" smtClean="0">
                <a:effectLst/>
                <a:latin typeface="Times New Roman" panose="02020603050405020304" pitchFamily="18" charset="0"/>
                <a:ea typeface="Times New Roman" panose="02020603050405020304" pitchFamily="18" charset="0"/>
              </a:rPr>
              <a:t>20. yy.’ın önde gelen İngiliz bestecilerindendir.</a:t>
            </a:r>
            <a:endParaRPr lang="tr-TR" sz="1600" smtClean="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tr-TR" smtClean="0">
                <a:effectLst/>
                <a:latin typeface="Times New Roman" panose="02020603050405020304" pitchFamily="18" charset="0"/>
                <a:ea typeface="Times New Roman" panose="02020603050405020304" pitchFamily="18" charset="0"/>
              </a:rPr>
              <a:t>Royal College of Music’te okudu.</a:t>
            </a:r>
            <a:endParaRPr lang="tr-TR" sz="1600" smtClean="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tr-TR" smtClean="0">
                <a:effectLst/>
                <a:latin typeface="Times New Roman" panose="02020603050405020304" pitchFamily="18" charset="0"/>
                <a:ea typeface="Times New Roman" panose="02020603050405020304" pitchFamily="18" charset="0"/>
              </a:rPr>
              <a:t>Morley College’ta hocalık, BBC’de sunuculuk ve orkestra şefliği yaptı.</a:t>
            </a:r>
            <a:endParaRPr lang="tr-TR" sz="1600" smtClean="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tr-TR" smtClean="0">
                <a:effectLst/>
                <a:latin typeface="Times New Roman" panose="02020603050405020304" pitchFamily="18" charset="0"/>
                <a:ea typeface="Times New Roman" panose="02020603050405020304" pitchFamily="18" charset="0"/>
              </a:rPr>
              <a:t>Besteci olarak yavaş gelişti. Önceleri daha tutucuydu. 1930’lardan itibaren rapsodik bir lirizmle, karmaşık bir kontrpuantal yazıyla birleştirdi.</a:t>
            </a:r>
            <a:endParaRPr lang="tr-TR" sz="1600" smtClean="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tr-TR" smtClean="0">
                <a:effectLst/>
                <a:latin typeface="Times New Roman" panose="02020603050405020304" pitchFamily="18" charset="0"/>
                <a:ea typeface="Times New Roman" panose="02020603050405020304" pitchFamily="18" charset="0"/>
              </a:rPr>
              <a:t>Jazz ve Blues’dan etkilendi.</a:t>
            </a:r>
            <a:endParaRPr lang="tr-TR" sz="1600" smtClean="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tr-TR" smtClean="0">
                <a:effectLst/>
                <a:latin typeface="Times New Roman" panose="02020603050405020304" pitchFamily="18" charset="0"/>
                <a:ea typeface="Times New Roman" panose="02020603050405020304" pitchFamily="18" charset="0"/>
              </a:rPr>
              <a:t>Daha çok 1950’lerden sonra tanındı.</a:t>
            </a:r>
            <a:endParaRPr lang="tr-TR" sz="1600" smtClean="0">
              <a:effectLst/>
              <a:latin typeface="Times New Roman" panose="02020603050405020304" pitchFamily="18" charset="0"/>
              <a:ea typeface="Times New Roman" panose="02020603050405020304" pitchFamily="18" charset="0"/>
            </a:endParaRPr>
          </a:p>
          <a:p>
            <a:pPr>
              <a:lnSpc>
                <a:spcPct val="115000"/>
              </a:lnSpc>
              <a:spcAft>
                <a:spcPts val="1000"/>
              </a:spcAft>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Başlıca Eserleri: Operalar (“The Midsummer Marriage”, The Ice Break”,vs…), 4 senfoni, konçertolar, yaylı kuartetler, piyano sonatları, “A Child of Our Time” oratoryosu, Corelli’nin bir Teması Üstüne Fantezi Konçertant, vs…</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109527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48000" y="1522581"/>
            <a:ext cx="6096000" cy="3812839"/>
          </a:xfrm>
          <a:prstGeom prst="rect">
            <a:avLst/>
          </a:prstGeom>
        </p:spPr>
        <p:txBody>
          <a:bodyPr>
            <a:spAutoFit/>
          </a:bodyPr>
          <a:lstStyle/>
          <a:p>
            <a:pPr>
              <a:lnSpc>
                <a:spcPct val="115000"/>
              </a:lnSpc>
              <a:spcAft>
                <a:spcPts val="1000"/>
              </a:spcAft>
            </a:pPr>
            <a:r>
              <a:rPr lang="tr-TR" b="1" u="sng" smtClean="0">
                <a:effectLst/>
                <a:latin typeface="Times New Roman" panose="02020603050405020304" pitchFamily="18" charset="0"/>
                <a:ea typeface="Calibri" panose="020F0502020204030204" pitchFamily="34" charset="0"/>
                <a:cs typeface="Times New Roman" panose="02020603050405020304" pitchFamily="18" charset="0"/>
              </a:rPr>
              <a:t>Mark Anthony Turnage (b. 1960)</a:t>
            </a:r>
            <a:endParaRPr lang="tr-TR" sz="12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Symbol" panose="05050102010706020507" pitchFamily="18" charset="2"/>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Çağdaş İngiliz besteci.</a:t>
            </a:r>
            <a:endParaRPr lang="tr-TR" sz="12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Symbol" panose="05050102010706020507" pitchFamily="18" charset="2"/>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Royal College of Music’te eğitim gördü.</a:t>
            </a:r>
            <a:endParaRPr lang="tr-TR" sz="12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Symbol" panose="05050102010706020507" pitchFamily="18" charset="2"/>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Caz’dan –özellikle de Miles Davis’ten- etkilendi.</a:t>
            </a:r>
            <a:endParaRPr lang="tr-TR" sz="12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Symbol" panose="05050102010706020507" pitchFamily="18" charset="2"/>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Popüler ve çağdaş müzik öğelerini birleştird.</a:t>
            </a:r>
            <a:endParaRPr lang="tr-TR" sz="12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1000"/>
              </a:spcAft>
              <a:buFont typeface="Symbol" panose="05050102010706020507" pitchFamily="18" charset="2"/>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“Post-modernizm”.</a:t>
            </a:r>
            <a:endParaRPr lang="tr-TR" sz="1200" smtClean="0">
              <a:effectLst/>
              <a:latin typeface="Calibri" panose="020F0502020204030204" pitchFamily="34" charset="0"/>
              <a:ea typeface="Calibri" panose="020F0502020204030204" pitchFamily="34" charset="0"/>
              <a:cs typeface="Times New Roman" panose="02020603050405020304" pitchFamily="18" charset="0"/>
            </a:endParaRPr>
          </a:p>
          <a:p>
            <a:pPr marL="457200">
              <a:lnSpc>
                <a:spcPct val="115000"/>
              </a:lnSpc>
              <a:spcAft>
                <a:spcPts val="1000"/>
              </a:spcAft>
            </a:pPr>
            <a:r>
              <a:rPr lang="tr-TR" b="1" i="1" smtClean="0">
                <a:effectLst/>
                <a:latin typeface="Times New Roman" panose="02020603050405020304" pitchFamily="18" charset="0"/>
                <a:ea typeface="Calibri" panose="020F0502020204030204" pitchFamily="34" charset="0"/>
                <a:cs typeface="Times New Roman" panose="02020603050405020304" pitchFamily="18" charset="0"/>
              </a:rPr>
              <a:t> </a:t>
            </a:r>
            <a:endParaRPr lang="tr-TR" sz="1200" smtClean="0">
              <a:effectLst/>
              <a:latin typeface="Calibri" panose="020F0502020204030204" pitchFamily="34" charset="0"/>
              <a:ea typeface="Calibri" panose="020F0502020204030204" pitchFamily="34" charset="0"/>
              <a:cs typeface="Times New Roman" panose="02020603050405020304" pitchFamily="18" charset="0"/>
            </a:endParaRPr>
          </a:p>
          <a:p>
            <a:pPr marL="457200">
              <a:lnSpc>
                <a:spcPct val="115000"/>
              </a:lnSpc>
              <a:spcAft>
                <a:spcPts val="1000"/>
              </a:spcAft>
            </a:pPr>
            <a:r>
              <a:rPr lang="tr-TR" b="1" i="1" smtClean="0">
                <a:effectLst/>
                <a:latin typeface="Times New Roman" panose="02020603050405020304" pitchFamily="18" charset="0"/>
                <a:ea typeface="Calibri" panose="020F0502020204030204" pitchFamily="34" charset="0"/>
                <a:cs typeface="Times New Roman" panose="02020603050405020304" pitchFamily="18" charset="0"/>
              </a:rPr>
              <a:t>-“Three Screaming Popes” (1988-1989)</a:t>
            </a:r>
            <a:endParaRPr lang="tr-TR" sz="1200" smtClean="0">
              <a:effectLst/>
              <a:latin typeface="Calibri" panose="020F0502020204030204" pitchFamily="34" charset="0"/>
              <a:ea typeface="Calibri" panose="020F0502020204030204" pitchFamily="34" charset="0"/>
              <a:cs typeface="Times New Roman" panose="02020603050405020304" pitchFamily="18" charset="0"/>
            </a:endParaRPr>
          </a:p>
          <a:p>
            <a:pPr marL="457200">
              <a:lnSpc>
                <a:spcPct val="115000"/>
              </a:lnSpc>
              <a:spcAft>
                <a:spcPts val="1000"/>
              </a:spcAft>
            </a:pPr>
            <a:r>
              <a:rPr lang="tr-TR" b="1" i="1" smtClean="0">
                <a:effectLst/>
                <a:latin typeface="Times New Roman" panose="02020603050405020304" pitchFamily="18" charset="0"/>
                <a:ea typeface="Calibri" panose="020F0502020204030204" pitchFamily="34" charset="0"/>
                <a:cs typeface="Times New Roman" panose="02020603050405020304" pitchFamily="18" charset="0"/>
              </a:rPr>
              <a:t>-“Anne Nicole” (2001)</a:t>
            </a:r>
            <a:endParaRPr lang="tr-TR" sz="120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tr-TR" sz="1200" smtClean="0">
                <a:effectLst/>
                <a:latin typeface="Calibri" panose="020F0502020204030204" pitchFamily="34" charset="0"/>
                <a:ea typeface="Calibri" panose="020F0502020204030204" pitchFamily="34" charset="0"/>
                <a:cs typeface="Times New Roman" panose="02020603050405020304" pitchFamily="18" charset="0"/>
              </a:rPr>
              <a:t> </a:t>
            </a:r>
            <a:endParaRPr lang="tr-TR" sz="12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477127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48000" y="1438455"/>
            <a:ext cx="6096000" cy="3981090"/>
          </a:xfrm>
          <a:prstGeom prst="rect">
            <a:avLst/>
          </a:prstGeom>
        </p:spPr>
        <p:txBody>
          <a:bodyPr>
            <a:spAutoFit/>
          </a:bodyPr>
          <a:lstStyle/>
          <a:p>
            <a:pPr>
              <a:lnSpc>
                <a:spcPct val="115000"/>
              </a:lnSpc>
              <a:spcAft>
                <a:spcPts val="1000"/>
              </a:spcAft>
            </a:pPr>
            <a:r>
              <a:rPr lang="tr-TR" b="1" u="sng" smtClean="0">
                <a:effectLst/>
                <a:latin typeface="Times New Roman" panose="02020603050405020304" pitchFamily="18" charset="0"/>
                <a:ea typeface="Calibri" panose="020F0502020204030204" pitchFamily="34" charset="0"/>
                <a:cs typeface="Times New Roman" panose="02020603050405020304" pitchFamily="18" charset="0"/>
              </a:rPr>
              <a:t>Henri Duparc (1848-1933)</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Geç-romantik Fransız besteci.</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Leconte de Lisle, Charles Baudlaire, Théophile Gautier gibi şairlerin şiirleri üstüne bestelediği “Mélodie”leriye tanınır.</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César Franck ile kompozisyon çalıştı.</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Wagner’den etkilendi.</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1000"/>
              </a:spcAft>
              <a:buFont typeface="Symbol" panose="05050102010706020507" pitchFamily="18" charset="2"/>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Psikolojik olarak rahatsızlanıp 1885’te beste yapmayı bıraktı.</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 </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Times New Roman" panose="02020603050405020304" pitchFamily="18" charset="0"/>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Léonore (senfonik şiir)</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1000"/>
              </a:spcAft>
              <a:buFont typeface="Times New Roman" panose="02020603050405020304" pitchFamily="18" charset="0"/>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L’invitation au Voyage - </a:t>
            </a:r>
            <a:r>
              <a:rPr lang="tr-TR" i="1" smtClean="0">
                <a:effectLst/>
                <a:latin typeface="Times New Roman" panose="02020603050405020304" pitchFamily="18" charset="0"/>
                <a:ea typeface="Calibri" panose="020F0502020204030204" pitchFamily="34" charset="0"/>
                <a:cs typeface="Times New Roman" panose="02020603050405020304" pitchFamily="18" charset="0"/>
              </a:rPr>
              <a:t>Baudelaire</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590115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48000" y="960632"/>
            <a:ext cx="6096000" cy="4936736"/>
          </a:xfrm>
          <a:prstGeom prst="rect">
            <a:avLst/>
          </a:prstGeom>
        </p:spPr>
        <p:txBody>
          <a:bodyPr>
            <a:spAutoFit/>
          </a:bodyPr>
          <a:lstStyle/>
          <a:p>
            <a:pPr indent="449580">
              <a:lnSpc>
                <a:spcPct val="115000"/>
              </a:lnSpc>
              <a:spcAft>
                <a:spcPts val="1000"/>
              </a:spcAft>
            </a:pPr>
            <a:r>
              <a:rPr lang="tr-TR" b="1" u="sng" smtClean="0">
                <a:effectLst/>
                <a:latin typeface="Times New Roman" panose="02020603050405020304" pitchFamily="18" charset="0"/>
                <a:ea typeface="Calibri" panose="020F0502020204030204" pitchFamily="34" charset="0"/>
                <a:cs typeface="Times New Roman" panose="02020603050405020304" pitchFamily="18" charset="0"/>
              </a:rPr>
              <a:t>Carl Nielsen (1865-1931)</a:t>
            </a:r>
            <a:endParaRPr lang="tr-TR" sz="12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Danimarkalı besteci, kemancı, şef.</a:t>
            </a:r>
            <a:endParaRPr lang="tr-TR" sz="12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Kopenhag Kraliyet Kon. okudu (1884-1886).</a:t>
            </a:r>
            <a:endParaRPr lang="tr-TR" sz="12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Orkestralarda keman çaldı.</a:t>
            </a:r>
            <a:endParaRPr lang="tr-TR" sz="12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Kopenhag Müzik Der. &amp; Kopenhag Kon. şeflik ve hocalık yaptı.</a:t>
            </a:r>
            <a:endParaRPr lang="tr-TR" sz="12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Erken döneminde Romantizmden etkilendi.</a:t>
            </a:r>
            <a:endParaRPr lang="tr-TR" sz="12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Sonraları – olgunluk döneminde: kontrpuan + dissonant, “progressive” armoniler, politonal pasajlar, vs…</a:t>
            </a:r>
            <a:endParaRPr lang="tr-TR" sz="12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Neo-klasisizm.</a:t>
            </a:r>
            <a:endParaRPr lang="tr-TR" sz="12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1000"/>
              </a:spcAft>
              <a:buFont typeface="Symbol" panose="05050102010706020507" pitchFamily="18" charset="2"/>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6 senfoni, keman, flüt ve klarinet kon., 2 opera, 4 kuartet, 2 kuintet, şarkılar, vs… besteledi.</a:t>
            </a:r>
            <a:endParaRPr lang="tr-TR" sz="120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 </a:t>
            </a:r>
            <a:endParaRPr lang="tr-TR" sz="120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tr-TR" b="1" i="1" smtClean="0">
                <a:effectLst/>
                <a:latin typeface="Times New Roman" panose="02020603050405020304" pitchFamily="18" charset="0"/>
                <a:ea typeface="Calibri" panose="020F0502020204030204" pitchFamily="34" charset="0"/>
                <a:cs typeface="Times New Roman" panose="02020603050405020304" pitchFamily="18" charset="0"/>
              </a:rPr>
              <a:t>       -Nefesli Beşli, op. 43</a:t>
            </a:r>
            <a:endParaRPr lang="tr-TR" sz="12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8624767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506</Words>
  <Application>Microsoft Office PowerPoint</Application>
  <PresentationFormat>Geniş ekran</PresentationFormat>
  <Paragraphs>82</Paragraphs>
  <Slides>9</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9</vt:i4>
      </vt:variant>
    </vt:vector>
  </HeadingPairs>
  <TitlesOfParts>
    <vt:vector size="15" baseType="lpstr">
      <vt:lpstr>Arial</vt:lpstr>
      <vt:lpstr>Calibri</vt:lpstr>
      <vt:lpstr>Calibri Light</vt:lpstr>
      <vt:lpstr>Symbol</vt:lpstr>
      <vt:lpstr>Times New Roman</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Mert</dc:creator>
  <cp:lastModifiedBy>Mert</cp:lastModifiedBy>
  <cp:revision>1</cp:revision>
  <dcterms:created xsi:type="dcterms:W3CDTF">2020-06-06T15:10:43Z</dcterms:created>
  <dcterms:modified xsi:type="dcterms:W3CDTF">2020-06-06T15:13:55Z</dcterms:modified>
</cp:coreProperties>
</file>