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2" d="100"/>
          <a:sy n="42" d="100"/>
        </p:scale>
        <p:origin x="92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4D1DC44-8870-4169-8BFD-B6DD6241AC98}"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7B2BE9-C448-40E0-AA68-B6B3BB4E15D5}" type="slidenum">
              <a:rPr lang="tr-TR" smtClean="0"/>
              <a:t>‹#›</a:t>
            </a:fld>
            <a:endParaRPr lang="tr-TR"/>
          </a:p>
        </p:txBody>
      </p:sp>
    </p:spTree>
    <p:extLst>
      <p:ext uri="{BB962C8B-B14F-4D97-AF65-F5344CB8AC3E}">
        <p14:creationId xmlns:p14="http://schemas.microsoft.com/office/powerpoint/2010/main" val="2520765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D1DC44-8870-4169-8BFD-B6DD6241AC98}"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7B2BE9-C448-40E0-AA68-B6B3BB4E15D5}" type="slidenum">
              <a:rPr lang="tr-TR" smtClean="0"/>
              <a:t>‹#›</a:t>
            </a:fld>
            <a:endParaRPr lang="tr-TR"/>
          </a:p>
        </p:txBody>
      </p:sp>
    </p:spTree>
    <p:extLst>
      <p:ext uri="{BB962C8B-B14F-4D97-AF65-F5344CB8AC3E}">
        <p14:creationId xmlns:p14="http://schemas.microsoft.com/office/powerpoint/2010/main" val="1135374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D1DC44-8870-4169-8BFD-B6DD6241AC98}"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7B2BE9-C448-40E0-AA68-B6B3BB4E15D5}" type="slidenum">
              <a:rPr lang="tr-TR" smtClean="0"/>
              <a:t>‹#›</a:t>
            </a:fld>
            <a:endParaRPr lang="tr-TR"/>
          </a:p>
        </p:txBody>
      </p:sp>
    </p:spTree>
    <p:extLst>
      <p:ext uri="{BB962C8B-B14F-4D97-AF65-F5344CB8AC3E}">
        <p14:creationId xmlns:p14="http://schemas.microsoft.com/office/powerpoint/2010/main" val="3524844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D1DC44-8870-4169-8BFD-B6DD6241AC98}"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7B2BE9-C448-40E0-AA68-B6B3BB4E15D5}" type="slidenum">
              <a:rPr lang="tr-TR" smtClean="0"/>
              <a:t>‹#›</a:t>
            </a:fld>
            <a:endParaRPr lang="tr-TR"/>
          </a:p>
        </p:txBody>
      </p:sp>
    </p:spTree>
    <p:extLst>
      <p:ext uri="{BB962C8B-B14F-4D97-AF65-F5344CB8AC3E}">
        <p14:creationId xmlns:p14="http://schemas.microsoft.com/office/powerpoint/2010/main" val="2442832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4D1DC44-8870-4169-8BFD-B6DD6241AC98}"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7B2BE9-C448-40E0-AA68-B6B3BB4E15D5}" type="slidenum">
              <a:rPr lang="tr-TR" smtClean="0"/>
              <a:t>‹#›</a:t>
            </a:fld>
            <a:endParaRPr lang="tr-TR"/>
          </a:p>
        </p:txBody>
      </p:sp>
    </p:spTree>
    <p:extLst>
      <p:ext uri="{BB962C8B-B14F-4D97-AF65-F5344CB8AC3E}">
        <p14:creationId xmlns:p14="http://schemas.microsoft.com/office/powerpoint/2010/main" val="3373885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4D1DC44-8870-4169-8BFD-B6DD6241AC98}" type="datetimeFigureOut">
              <a:rPr lang="tr-TR" smtClean="0"/>
              <a:t>6.06.2020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7B2BE9-C448-40E0-AA68-B6B3BB4E15D5}" type="slidenum">
              <a:rPr lang="tr-TR" smtClean="0"/>
              <a:t>‹#›</a:t>
            </a:fld>
            <a:endParaRPr lang="tr-TR"/>
          </a:p>
        </p:txBody>
      </p:sp>
    </p:spTree>
    <p:extLst>
      <p:ext uri="{BB962C8B-B14F-4D97-AF65-F5344CB8AC3E}">
        <p14:creationId xmlns:p14="http://schemas.microsoft.com/office/powerpoint/2010/main" val="92951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4D1DC44-8870-4169-8BFD-B6DD6241AC98}" type="datetimeFigureOut">
              <a:rPr lang="tr-TR" smtClean="0"/>
              <a:t>6.06.2020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97B2BE9-C448-40E0-AA68-B6B3BB4E15D5}" type="slidenum">
              <a:rPr lang="tr-TR" smtClean="0"/>
              <a:t>‹#›</a:t>
            </a:fld>
            <a:endParaRPr lang="tr-TR"/>
          </a:p>
        </p:txBody>
      </p:sp>
    </p:spTree>
    <p:extLst>
      <p:ext uri="{BB962C8B-B14F-4D97-AF65-F5344CB8AC3E}">
        <p14:creationId xmlns:p14="http://schemas.microsoft.com/office/powerpoint/2010/main" val="145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4D1DC44-8870-4169-8BFD-B6DD6241AC98}" type="datetimeFigureOut">
              <a:rPr lang="tr-TR" smtClean="0"/>
              <a:t>6.06.2020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97B2BE9-C448-40E0-AA68-B6B3BB4E15D5}" type="slidenum">
              <a:rPr lang="tr-TR" smtClean="0"/>
              <a:t>‹#›</a:t>
            </a:fld>
            <a:endParaRPr lang="tr-TR"/>
          </a:p>
        </p:txBody>
      </p:sp>
    </p:spTree>
    <p:extLst>
      <p:ext uri="{BB962C8B-B14F-4D97-AF65-F5344CB8AC3E}">
        <p14:creationId xmlns:p14="http://schemas.microsoft.com/office/powerpoint/2010/main" val="4207043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4D1DC44-8870-4169-8BFD-B6DD6241AC98}" type="datetimeFigureOut">
              <a:rPr lang="tr-TR" smtClean="0"/>
              <a:t>6.06.2020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97B2BE9-C448-40E0-AA68-B6B3BB4E15D5}" type="slidenum">
              <a:rPr lang="tr-TR" smtClean="0"/>
              <a:t>‹#›</a:t>
            </a:fld>
            <a:endParaRPr lang="tr-TR"/>
          </a:p>
        </p:txBody>
      </p:sp>
    </p:spTree>
    <p:extLst>
      <p:ext uri="{BB962C8B-B14F-4D97-AF65-F5344CB8AC3E}">
        <p14:creationId xmlns:p14="http://schemas.microsoft.com/office/powerpoint/2010/main" val="2089055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4D1DC44-8870-4169-8BFD-B6DD6241AC98}" type="datetimeFigureOut">
              <a:rPr lang="tr-TR" smtClean="0"/>
              <a:t>6.06.2020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7B2BE9-C448-40E0-AA68-B6B3BB4E15D5}" type="slidenum">
              <a:rPr lang="tr-TR" smtClean="0"/>
              <a:t>‹#›</a:t>
            </a:fld>
            <a:endParaRPr lang="tr-TR"/>
          </a:p>
        </p:txBody>
      </p:sp>
    </p:spTree>
    <p:extLst>
      <p:ext uri="{BB962C8B-B14F-4D97-AF65-F5344CB8AC3E}">
        <p14:creationId xmlns:p14="http://schemas.microsoft.com/office/powerpoint/2010/main" val="294044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4D1DC44-8870-4169-8BFD-B6DD6241AC98}" type="datetimeFigureOut">
              <a:rPr lang="tr-TR" smtClean="0"/>
              <a:t>6.06.2020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7B2BE9-C448-40E0-AA68-B6B3BB4E15D5}" type="slidenum">
              <a:rPr lang="tr-TR" smtClean="0"/>
              <a:t>‹#›</a:t>
            </a:fld>
            <a:endParaRPr lang="tr-TR"/>
          </a:p>
        </p:txBody>
      </p:sp>
    </p:spTree>
    <p:extLst>
      <p:ext uri="{BB962C8B-B14F-4D97-AF65-F5344CB8AC3E}">
        <p14:creationId xmlns:p14="http://schemas.microsoft.com/office/powerpoint/2010/main" val="2343941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D1DC44-8870-4169-8BFD-B6DD6241AC98}" type="datetimeFigureOut">
              <a:rPr lang="tr-TR" smtClean="0"/>
              <a:t>6.06.2020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7B2BE9-C448-40E0-AA68-B6B3BB4E15D5}" type="slidenum">
              <a:rPr lang="tr-TR" smtClean="0"/>
              <a:t>‹#›</a:t>
            </a:fld>
            <a:endParaRPr lang="tr-TR"/>
          </a:p>
        </p:txBody>
      </p:sp>
    </p:spTree>
    <p:extLst>
      <p:ext uri="{BB962C8B-B14F-4D97-AF65-F5344CB8AC3E}">
        <p14:creationId xmlns:p14="http://schemas.microsoft.com/office/powerpoint/2010/main" val="3595203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237264"/>
            <a:ext cx="6096000" cy="2383473"/>
          </a:xfrm>
          <a:prstGeom prst="rect">
            <a:avLst/>
          </a:prstGeom>
        </p:spPr>
        <p:txBody>
          <a:bodyPr>
            <a:spAutoFit/>
          </a:bodyPr>
          <a:lstStyle/>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ANKARA ÜNİVERSİTESİ</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DEVLET KONSERVATUVARI</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MÜZİK BÖLÜMÜ</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BESTECİLİK (KOMPOZİSYON)</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ANASANAT DALI</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KOMPOZİSYON SEMİNERİ V – KOM 305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6218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458956"/>
            <a:ext cx="6096000" cy="5940088"/>
          </a:xfrm>
          <a:prstGeom prst="rect">
            <a:avLst/>
          </a:prstGeom>
        </p:spPr>
        <p:txBody>
          <a:bodyPr>
            <a:spAutoFit/>
          </a:bodyPr>
          <a:lstStyle/>
          <a:p>
            <a:pPr algn="just">
              <a:spcAft>
                <a:spcPts val="0"/>
              </a:spcAft>
            </a:pPr>
            <a:r>
              <a:rPr lang="tr-TR" sz="2800" b="1" u="sng" smtClean="0">
                <a:effectLst/>
                <a:latin typeface="Times New Roman" panose="02020603050405020304" pitchFamily="18" charset="0"/>
                <a:ea typeface="Times New Roman" panose="02020603050405020304" pitchFamily="18" charset="0"/>
              </a:rPr>
              <a:t>Empresyonizm (İzlenimcilik</a:t>
            </a:r>
            <a:r>
              <a:rPr lang="tr-TR" sz="2800" b="1" smtClean="0">
                <a:effectLst/>
                <a:latin typeface="Times New Roman" panose="02020603050405020304" pitchFamily="18" charset="0"/>
                <a:ea typeface="Times New Roman" panose="02020603050405020304" pitchFamily="18" charset="0"/>
              </a:rPr>
              <a:t>)</a:t>
            </a:r>
            <a:endParaRPr lang="tr-TR" sz="1600" smtClean="0">
              <a:effectLst/>
              <a:latin typeface="Times New Roman" panose="02020603050405020304" pitchFamily="18" charset="0"/>
              <a:ea typeface="Times New Roman" panose="02020603050405020304" pitchFamily="18" charset="0"/>
            </a:endParaRPr>
          </a:p>
          <a:p>
            <a:pPr algn="just">
              <a:spcAft>
                <a:spcPts val="0"/>
              </a:spcAft>
            </a:pPr>
            <a:r>
              <a:rPr lang="tr-TR" sz="2800" b="1" smtClean="0">
                <a:effectLst/>
                <a:latin typeface="Times New Roman" panose="02020603050405020304" pitchFamily="18" charset="0"/>
                <a:ea typeface="Times New Roman" panose="02020603050405020304" pitchFamily="18" charset="0"/>
              </a:rPr>
              <a:t> </a:t>
            </a:r>
            <a:endParaRPr lang="tr-TR" sz="1600" smtClean="0">
              <a:effectLst/>
              <a:latin typeface="Times New Roman" panose="02020603050405020304" pitchFamily="18" charset="0"/>
              <a:ea typeface="Times New Roman" panose="02020603050405020304" pitchFamily="18" charset="0"/>
            </a:endParaRPr>
          </a:p>
          <a:p>
            <a:pPr algn="just">
              <a:spcAft>
                <a:spcPts val="0"/>
              </a:spcAft>
            </a:pPr>
            <a:r>
              <a:rPr lang="tr-TR" smtClean="0">
                <a:effectLst/>
                <a:latin typeface="Times New Roman" panose="02020603050405020304" pitchFamily="18" charset="0"/>
                <a:ea typeface="Times New Roman" panose="02020603050405020304" pitchFamily="18" charset="0"/>
              </a:rPr>
              <a:t>19. yüzyıl sonları ve 20. yüzyıl başlarında, özellikle Fransa’da etkili olan sanat akımı. Önce resim, sonra da müzik alanında etkili olmuştur. İzlenimciler, bir önceki dönemin romantik ve gerçekçi konularından uzaklaşarak, bir düşünce ya da görüntünün insanda uyandırdığı izlenimleri yansıtmayı amaçlamışlardır.</a:t>
            </a:r>
            <a:endParaRPr lang="tr-TR" sz="1600" smtClean="0">
              <a:effectLst/>
              <a:latin typeface="Times New Roman" panose="02020603050405020304" pitchFamily="18" charset="0"/>
              <a:ea typeface="Times New Roman" panose="02020603050405020304" pitchFamily="18" charset="0"/>
            </a:endParaRPr>
          </a:p>
          <a:p>
            <a:pPr algn="just">
              <a:spcAft>
                <a:spcPts val="0"/>
              </a:spcAft>
            </a:pPr>
            <a:r>
              <a:rPr lang="tr-TR" smtClean="0">
                <a:effectLst/>
                <a:latin typeface="Times New Roman" panose="02020603050405020304" pitchFamily="18" charset="0"/>
                <a:ea typeface="Times New Roman" panose="02020603050405020304" pitchFamily="18" charset="0"/>
              </a:rPr>
              <a:t> </a:t>
            </a:r>
            <a:endParaRPr lang="tr-TR" sz="1600" smtClean="0">
              <a:effectLst/>
              <a:latin typeface="Times New Roman" panose="02020603050405020304" pitchFamily="18" charset="0"/>
              <a:ea typeface="Times New Roman" panose="02020603050405020304" pitchFamily="18" charset="0"/>
            </a:endParaRPr>
          </a:p>
          <a:p>
            <a:pPr algn="just">
              <a:spcAft>
                <a:spcPts val="0"/>
              </a:spcAft>
            </a:pPr>
            <a:r>
              <a:rPr lang="tr-TR" smtClean="0">
                <a:effectLst/>
                <a:latin typeface="Times New Roman" panose="02020603050405020304" pitchFamily="18" charset="0"/>
                <a:ea typeface="Times New Roman" panose="02020603050405020304" pitchFamily="18" charset="0"/>
              </a:rPr>
              <a:t>-İzlenimci ressamlar (Monet, Manet, Degas, Pissarro, Sisley, Renoir), doğadan izlenimlerini doğrudan aktardılar ve renge önem verdiler.</a:t>
            </a:r>
            <a:endParaRPr lang="tr-TR" sz="1600" smtClean="0">
              <a:effectLst/>
              <a:latin typeface="Times New Roman" panose="02020603050405020304" pitchFamily="18" charset="0"/>
              <a:ea typeface="Times New Roman" panose="02020603050405020304" pitchFamily="18" charset="0"/>
            </a:endParaRPr>
          </a:p>
          <a:p>
            <a:pPr algn="just">
              <a:spcAft>
                <a:spcPts val="0"/>
              </a:spcAft>
            </a:pPr>
            <a:r>
              <a:rPr lang="tr-TR" smtClean="0">
                <a:effectLst/>
                <a:latin typeface="Times New Roman" panose="02020603050405020304" pitchFamily="18" charset="0"/>
                <a:ea typeface="Times New Roman" panose="02020603050405020304" pitchFamily="18" charset="0"/>
              </a:rPr>
              <a:t> </a:t>
            </a:r>
            <a:endParaRPr lang="tr-TR" sz="1600" smtClean="0">
              <a:effectLst/>
              <a:latin typeface="Times New Roman" panose="02020603050405020304" pitchFamily="18" charset="0"/>
              <a:ea typeface="Times New Roman" panose="02020603050405020304" pitchFamily="18" charset="0"/>
            </a:endParaRPr>
          </a:p>
          <a:p>
            <a:pPr algn="just">
              <a:spcAft>
                <a:spcPts val="0"/>
              </a:spcAft>
            </a:pPr>
            <a:r>
              <a:rPr lang="tr-TR" smtClean="0">
                <a:effectLst/>
                <a:latin typeface="Times New Roman" panose="02020603050405020304" pitchFamily="18" charset="0"/>
                <a:ea typeface="Times New Roman" panose="02020603050405020304" pitchFamily="18" charset="0"/>
              </a:rPr>
              <a:t>-Empresyonizmin müzikteki başlıca temsilcisi Claude Debussy’dir (1862-1918). Bu akım içinde değerlendirelen başlıca eserleri: “Pelléas ve Mélisande” (opera), “Deniz”, “Bir Faun’un Öğledensonrasına Prelüd” ve “Bulutlar”.</a:t>
            </a:r>
            <a:endParaRPr lang="tr-TR" sz="1600" smtClean="0">
              <a:effectLst/>
              <a:latin typeface="Times New Roman" panose="02020603050405020304" pitchFamily="18" charset="0"/>
              <a:ea typeface="Times New Roman" panose="02020603050405020304" pitchFamily="18" charset="0"/>
            </a:endParaRPr>
          </a:p>
          <a:p>
            <a:pPr algn="just">
              <a:spcAft>
                <a:spcPts val="0"/>
              </a:spcAft>
            </a:pPr>
            <a:r>
              <a:rPr lang="tr-TR" smtClean="0">
                <a:effectLst/>
                <a:latin typeface="Times New Roman" panose="02020603050405020304" pitchFamily="18" charset="0"/>
                <a:ea typeface="Times New Roman" panose="02020603050405020304" pitchFamily="18" charset="0"/>
              </a:rPr>
              <a:t> </a:t>
            </a:r>
            <a:endParaRPr lang="tr-TR" sz="1600" smtClean="0">
              <a:effectLst/>
              <a:latin typeface="Times New Roman" panose="02020603050405020304" pitchFamily="18" charset="0"/>
              <a:ea typeface="Times New Roman" panose="02020603050405020304" pitchFamily="18" charset="0"/>
            </a:endParaRPr>
          </a:p>
          <a:p>
            <a:pPr algn="just">
              <a:spcAft>
                <a:spcPts val="0"/>
              </a:spcAft>
            </a:pPr>
            <a:r>
              <a:rPr lang="tr-TR" smtClean="0">
                <a:effectLst/>
                <a:latin typeface="Times New Roman" panose="02020603050405020304" pitchFamily="18" charset="0"/>
                <a:ea typeface="Times New Roman" panose="02020603050405020304" pitchFamily="18" charset="0"/>
              </a:rPr>
              <a:t>-Empresyonist anlayışta eser veren diğer önemli besteciler: Maurice Ravel, Frederick Delius, Ottorino Respighi.</a:t>
            </a:r>
            <a:endParaRPr lang="tr-TR" sz="1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82653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828562"/>
            <a:ext cx="6096000" cy="3200876"/>
          </a:xfrm>
          <a:prstGeom prst="rect">
            <a:avLst/>
          </a:prstGeom>
        </p:spPr>
        <p:txBody>
          <a:bodyPr>
            <a:spAutoFit/>
          </a:bodyPr>
          <a:lstStyle/>
          <a:p>
            <a:pPr algn="just">
              <a:spcAft>
                <a:spcPts val="0"/>
              </a:spcAft>
            </a:pPr>
            <a:r>
              <a:rPr lang="tr-TR" sz="2000" b="1" u="sng" smtClean="0">
                <a:effectLst/>
                <a:latin typeface="Times New Roman" panose="02020603050405020304" pitchFamily="18" charset="0"/>
                <a:ea typeface="Times New Roman" panose="02020603050405020304" pitchFamily="18" charset="0"/>
              </a:rPr>
              <a:t>Empresyonist Müziğin Başlıca Özellikleri:</a:t>
            </a:r>
            <a:endParaRPr lang="tr-TR" sz="1600" smtClean="0">
              <a:effectLst/>
              <a:latin typeface="Times New Roman" panose="02020603050405020304" pitchFamily="18" charset="0"/>
              <a:ea typeface="Times New Roman" panose="02020603050405020304" pitchFamily="18" charset="0"/>
            </a:endParaRPr>
          </a:p>
          <a:p>
            <a:pPr algn="just">
              <a:spcAft>
                <a:spcPts val="0"/>
              </a:spcAft>
            </a:pPr>
            <a:r>
              <a:rPr lang="tr-TR" sz="2000" b="1" u="none" strike="noStrike" smtClean="0">
                <a:effectLst/>
                <a:latin typeface="Times New Roman" panose="02020603050405020304" pitchFamily="18" charset="0"/>
                <a:ea typeface="Times New Roman" panose="02020603050405020304" pitchFamily="18" charset="0"/>
              </a:rPr>
              <a:t> </a:t>
            </a:r>
            <a:endParaRPr lang="tr-TR" sz="1600" smtClean="0">
              <a:effectLst/>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Char char="-"/>
              <a:tabLst>
                <a:tab pos="457200" algn="l"/>
              </a:tabLst>
            </a:pPr>
            <a:r>
              <a:rPr lang="tr-TR" smtClean="0">
                <a:effectLst/>
                <a:latin typeface="Times New Roman" panose="02020603050405020304" pitchFamily="18" charset="0"/>
                <a:ea typeface="Times New Roman" panose="02020603050405020304" pitchFamily="18" charset="0"/>
              </a:rPr>
              <a:t>Antik (Orta Çağ) ve Egzotik (pentatonik, tam-ton) modların kullanımı.</a:t>
            </a:r>
            <a:endParaRPr lang="tr-TR" sz="1600" smtClean="0">
              <a:effectLst/>
              <a:latin typeface="Times New Roman" panose="02020603050405020304" pitchFamily="18" charset="0"/>
              <a:ea typeface="Times New Roman" panose="02020603050405020304" pitchFamily="18" charset="0"/>
            </a:endParaRPr>
          </a:p>
          <a:p>
            <a:pPr marL="457200" algn="just">
              <a:spcAft>
                <a:spcPts val="0"/>
              </a:spcAft>
            </a:pPr>
            <a:r>
              <a:rPr lang="tr-TR" smtClean="0">
                <a:effectLst/>
                <a:latin typeface="Times New Roman" panose="02020603050405020304" pitchFamily="18" charset="0"/>
                <a:ea typeface="Times New Roman" panose="02020603050405020304" pitchFamily="18" charset="0"/>
              </a:rPr>
              <a:t> </a:t>
            </a:r>
            <a:endParaRPr lang="tr-TR" sz="1600" smtClean="0">
              <a:effectLst/>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Char char="-"/>
              <a:tabLst>
                <a:tab pos="457200" algn="l"/>
              </a:tabLst>
            </a:pPr>
            <a:r>
              <a:rPr lang="tr-TR" smtClean="0">
                <a:effectLst/>
                <a:latin typeface="Times New Roman" panose="02020603050405020304" pitchFamily="18" charset="0"/>
                <a:ea typeface="Times New Roman" panose="02020603050405020304" pitchFamily="18" charset="0"/>
              </a:rPr>
              <a:t>Klasik armoni kurallarının dışına çıkılması.</a:t>
            </a:r>
            <a:endParaRPr lang="tr-TR" sz="1600" smtClean="0">
              <a:effectLst/>
              <a:latin typeface="Times New Roman" panose="02020603050405020304" pitchFamily="18" charset="0"/>
              <a:ea typeface="Times New Roman" panose="02020603050405020304" pitchFamily="18" charset="0"/>
            </a:endParaRPr>
          </a:p>
          <a:p>
            <a:pPr marL="457200" algn="just">
              <a:spcAft>
                <a:spcPts val="0"/>
              </a:spcAft>
            </a:pPr>
            <a:r>
              <a:rPr lang="tr-TR" smtClean="0">
                <a:effectLst/>
                <a:latin typeface="Times New Roman" panose="02020603050405020304" pitchFamily="18" charset="0"/>
                <a:ea typeface="Times New Roman" panose="02020603050405020304" pitchFamily="18" charset="0"/>
              </a:rPr>
              <a:t> </a:t>
            </a:r>
            <a:endParaRPr lang="tr-TR" sz="1600" smtClean="0">
              <a:effectLst/>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Char char="-"/>
              <a:tabLst>
                <a:tab pos="457200" algn="l"/>
              </a:tabLst>
            </a:pPr>
            <a:r>
              <a:rPr lang="tr-TR" smtClean="0">
                <a:effectLst/>
                <a:latin typeface="Times New Roman" panose="02020603050405020304" pitchFamily="18" charset="0"/>
                <a:ea typeface="Times New Roman" panose="02020603050405020304" pitchFamily="18" charset="0"/>
              </a:rPr>
              <a:t>7’li ve 9’lu akorların serbest kullanımı.</a:t>
            </a:r>
            <a:endParaRPr lang="tr-TR" sz="1600" smtClean="0">
              <a:effectLst/>
              <a:latin typeface="Times New Roman" panose="02020603050405020304" pitchFamily="18" charset="0"/>
              <a:ea typeface="Times New Roman" panose="02020603050405020304" pitchFamily="18" charset="0"/>
            </a:endParaRPr>
          </a:p>
          <a:p>
            <a:pPr marL="457200" algn="just">
              <a:spcAft>
                <a:spcPts val="0"/>
              </a:spcAft>
            </a:pPr>
            <a:r>
              <a:rPr lang="tr-TR" smtClean="0">
                <a:effectLst/>
                <a:latin typeface="Times New Roman" panose="02020603050405020304" pitchFamily="18" charset="0"/>
                <a:ea typeface="Times New Roman" panose="02020603050405020304" pitchFamily="18" charset="0"/>
              </a:rPr>
              <a:t> </a:t>
            </a:r>
            <a:endParaRPr lang="tr-TR" sz="1600" smtClean="0">
              <a:effectLst/>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Char char="-"/>
              <a:tabLst>
                <a:tab pos="457200" algn="l"/>
              </a:tabLst>
            </a:pPr>
            <a:r>
              <a:rPr lang="tr-TR" smtClean="0">
                <a:effectLst/>
                <a:latin typeface="Times New Roman" panose="02020603050405020304" pitchFamily="18" charset="0"/>
                <a:ea typeface="Times New Roman" panose="02020603050405020304" pitchFamily="18" charset="0"/>
              </a:rPr>
              <a:t>Renksel (enstrümanları karakteristik özelliklerini belli ederek kullanan) orkestrasyon.</a:t>
            </a:r>
            <a:endParaRPr lang="tr-TR" sz="1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85301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833418"/>
            <a:ext cx="6096000" cy="5437386"/>
          </a:xfrm>
          <a:prstGeom prst="rect">
            <a:avLst/>
          </a:prstGeom>
        </p:spPr>
        <p:txBody>
          <a:bodyPr>
            <a:spAutoFit/>
          </a:bodyPr>
          <a:lstStyle/>
          <a:p>
            <a:pPr indent="228600">
              <a:lnSpc>
                <a:spcPct val="115000"/>
              </a:lnSpc>
              <a:spcAft>
                <a:spcPts val="1000"/>
              </a:spcAft>
            </a:pPr>
            <a:r>
              <a:rPr lang="tr-TR" sz="2000" b="1" u="sng" smtClean="0">
                <a:effectLst/>
                <a:latin typeface="Times New Roman" panose="02020603050405020304" pitchFamily="18" charset="0"/>
                <a:ea typeface="Calibri" panose="020F0502020204030204" pitchFamily="34" charset="0"/>
                <a:cs typeface="Times New Roman" panose="02020603050405020304" pitchFamily="18" charset="0"/>
              </a:rPr>
              <a:t>William Walton (1902-1983)</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İngiliz besteci. Daha çok orkestra eserleri ile tanınır.</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Oxford’ta eğitim gördü (mezun olmadı).</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Sitwell kardeşlerle yaşadı.</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“Façade” (1923) ve “Porstmouth Point” (1926) ile tanındı.</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Çok sayıda film ve oyun müziği yazdı.</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II. Dünya Savaşı’ndan sonra İtalya’da (Ischia Adası) yaşadı.</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Önceleri “modernist” olarak nitelenmekle birlikte, daha çok neo-klasik, neo-romantik çizgide, büyük yenilikler içermeyen bir müzik dilinde yazdı.</a:t>
            </a:r>
            <a:endParaRPr lang="tr-TR" sz="1600" smtClean="0">
              <a:effectLst/>
              <a:latin typeface="Times New Roman" panose="02020603050405020304" pitchFamily="18" charset="0"/>
              <a:ea typeface="Times New Roman" panose="02020603050405020304" pitchFamily="18" charset="0"/>
            </a:endParaRPr>
          </a:p>
          <a:p>
            <a:pPr marL="457200" algn="just"/>
            <a:r>
              <a:rPr lang="tr-TR" b="1" smtClean="0">
                <a:effectLst/>
                <a:latin typeface="Times New Roman" panose="02020603050405020304" pitchFamily="18" charset="0"/>
                <a:ea typeface="Times New Roman" panose="02020603050405020304" pitchFamily="18" charset="0"/>
              </a:rPr>
              <a:t>Başlıca Yapıtları:</a:t>
            </a:r>
            <a:r>
              <a:rPr lang="tr-TR" smtClean="0">
                <a:effectLst/>
                <a:latin typeface="Times New Roman" panose="02020603050405020304" pitchFamily="18" charset="0"/>
                <a:ea typeface="Times New Roman" panose="02020603050405020304" pitchFamily="18" charset="0"/>
              </a:rPr>
              <a:t> 2 Senfoni, 2 Opera (Trolius &amp; Cressida, The Bear), Viyola Konçertosu (1929), “Belshazzar’s Feast” (1931 /oratoryo), Keman Konçertosu (1939), Viyolonsel Konçertosu (1956), koral ve vokal eserler,…</a:t>
            </a:r>
          </a:p>
          <a:p>
            <a:pPr marL="457200" algn="just"/>
            <a:endParaRPr lang="tr-TR" sz="1600" smtClean="0">
              <a:effectLst/>
              <a:latin typeface="Times New Roman" panose="02020603050405020304" pitchFamily="18" charset="0"/>
              <a:ea typeface="Times New Roman" panose="02020603050405020304" pitchFamily="18" charset="0"/>
            </a:endParaRPr>
          </a:p>
          <a:p>
            <a:pPr marL="342900" lvl="0" indent="-342900">
              <a:buFont typeface="Calibri" panose="020F0502020204030204" pitchFamily="34" charset="0"/>
              <a:buChar char="-"/>
            </a:pPr>
            <a:r>
              <a:rPr lang="tr-TR" b="1" u="sng" smtClean="0">
                <a:effectLst/>
                <a:latin typeface="Times New Roman" panose="02020603050405020304" pitchFamily="18" charset="0"/>
                <a:ea typeface="Calibri" panose="020F0502020204030204" pitchFamily="34" charset="0"/>
                <a:cs typeface="Times New Roman" panose="02020603050405020304" pitchFamily="18" charset="0"/>
              </a:rPr>
              <a:t>Viyola Konçertosu</a:t>
            </a:r>
            <a:endParaRPr lang="tr-TR" sz="160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a:pPr>
            <a:r>
              <a:rPr lang="tr-TR" sz="1600" b="1" i="1" smtClean="0">
                <a:effectLst/>
                <a:latin typeface="Times New Roman" panose="02020603050405020304" pitchFamily="18" charset="0"/>
                <a:ea typeface="Times New Roman" panose="02020603050405020304" pitchFamily="18" charset="0"/>
              </a:rPr>
              <a:t>Andante comodo</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tr-TR" sz="1600" b="1" i="1" smtClean="0">
                <a:effectLst/>
                <a:latin typeface="Times New Roman" panose="02020603050405020304" pitchFamily="18" charset="0"/>
                <a:ea typeface="Times New Roman" panose="02020603050405020304" pitchFamily="18" charset="0"/>
              </a:rPr>
              <a:t>Vivo, con molto preciso</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tr-TR" sz="1600" b="1" i="1" smtClean="0">
                <a:effectLst/>
                <a:latin typeface="Times New Roman" panose="02020603050405020304" pitchFamily="18" charset="0"/>
                <a:ea typeface="Times New Roman" panose="02020603050405020304" pitchFamily="18" charset="0"/>
              </a:rPr>
              <a:t>Allegro moderato</a:t>
            </a:r>
            <a:endParaRPr lang="tr-TR" sz="1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27933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821124"/>
            <a:ext cx="6096000" cy="3215752"/>
          </a:xfrm>
          <a:prstGeom prst="rect">
            <a:avLst/>
          </a:prstGeom>
        </p:spPr>
        <p:txBody>
          <a:bodyPr>
            <a:spAutoFit/>
          </a:bodyPr>
          <a:lstStyle/>
          <a:p>
            <a:pPr>
              <a:lnSpc>
                <a:spcPct val="115000"/>
              </a:lnSpc>
              <a:spcAft>
                <a:spcPts val="1000"/>
              </a:spcAft>
            </a:pPr>
            <a:r>
              <a:rPr lang="tr-TR" b="1" u="sng" smtClean="0">
                <a:effectLst/>
                <a:latin typeface="Times New Roman" panose="02020603050405020304" pitchFamily="18" charset="0"/>
                <a:ea typeface="Calibri" panose="020F0502020204030204" pitchFamily="34" charset="0"/>
                <a:cs typeface="Times New Roman" panose="02020603050405020304" pitchFamily="18" charset="0"/>
              </a:rPr>
              <a:t>Tan Dun (1957-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Çinli çağdaş besteci ve şef.</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Pekin’de Merkezi Müzik Konservatuarı ve New York’ta Columbia Üniversitesi’nde eğitim gördü.</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Operalar, orkestra eserleri ve film müzikleri besteledi.</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Müziğinde Çin kültürünü Batı modernizmi ile birlikte yansıtmaya çalıştığı görülür. Eserlerinde renkli ve sürprizli bir orkestra kullanımı söz konusudur.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-Zheng ve Yaylı Orkestra için Konçerto</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9233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258150"/>
            <a:ext cx="6096000" cy="4341701"/>
          </a:xfrm>
          <a:prstGeom prst="rect">
            <a:avLst/>
          </a:prstGeom>
        </p:spPr>
        <p:txBody>
          <a:bodyPr>
            <a:spAutoFit/>
          </a:bodyPr>
          <a:lstStyle/>
          <a:p>
            <a:pPr algn="ctr">
              <a:lnSpc>
                <a:spcPct val="115000"/>
              </a:lnSpc>
              <a:spcAft>
                <a:spcPts val="1000"/>
              </a:spcAft>
            </a:pPr>
            <a:r>
              <a:rPr lang="tr-TR" sz="2000" b="1" u="sng" smtClean="0">
                <a:effectLst/>
                <a:latin typeface="Times New Roman" panose="02020603050405020304" pitchFamily="18" charset="0"/>
                <a:ea typeface="Calibri" panose="020F0502020204030204" pitchFamily="34" charset="0"/>
                <a:cs typeface="Times New Roman" panose="02020603050405020304" pitchFamily="18" charset="0"/>
              </a:rPr>
              <a:t>Michael Tippett (1905-1998)</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20. yy.’ın önde gelen İngiliz bestecilerindendir.</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Royal College of Music’te okudu.</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Morley College’ta hocalık, BBC’de sunuculuk ve orkestra şefliği yaptı.</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Besteci olarak yavaş gelişti. Önceleri daha tutucuydu. 1930’lardan itibaren rapsodik bir lirizmle, karmaşık bir kontrpuantal yazıyla birleştirdi.</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Jazz ve Blues’dan etkilendi.</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Daha çok 1950’lerden sonra tanındı.</a:t>
            </a:r>
            <a:endParaRPr lang="tr-TR" sz="1600" smtClean="0">
              <a:effectLst/>
              <a:latin typeface="Times New Roman" panose="02020603050405020304" pitchFamily="18" charset="0"/>
              <a:ea typeface="Times New Roman" panose="02020603050405020304" pitchFamily="18" charset="0"/>
            </a:endParaRPr>
          </a:p>
          <a:p>
            <a:pPr>
              <a:lnSpc>
                <a:spcPct val="115000"/>
              </a:lnSpc>
              <a:spcAft>
                <a:spcPts val="1000"/>
              </a:spcAft>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Başlıca Eserleri: Operalar (“The Midsummer Marriage”, The Ice Break”,vs…), 4 senfoni, konçertolar, yaylı kuartetler, piyano sonatları, “A Child of Our Time” oratoryosu, Corelli’nin bir Teması Üstüne Fantezi Konçertant, vs…</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0952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522581"/>
            <a:ext cx="6096000" cy="3812839"/>
          </a:xfrm>
          <a:prstGeom prst="rect">
            <a:avLst/>
          </a:prstGeom>
        </p:spPr>
        <p:txBody>
          <a:bodyPr>
            <a:spAutoFit/>
          </a:bodyPr>
          <a:lstStyle/>
          <a:p>
            <a:pPr>
              <a:lnSpc>
                <a:spcPct val="115000"/>
              </a:lnSpc>
              <a:spcAft>
                <a:spcPts val="1000"/>
              </a:spcAft>
            </a:pPr>
            <a:r>
              <a:rPr lang="tr-TR" b="1" u="sng" smtClean="0">
                <a:effectLst/>
                <a:latin typeface="Times New Roman" panose="02020603050405020304" pitchFamily="18" charset="0"/>
                <a:ea typeface="Calibri" panose="020F0502020204030204" pitchFamily="34" charset="0"/>
                <a:cs typeface="Times New Roman" panose="02020603050405020304" pitchFamily="18" charset="0"/>
              </a:rPr>
              <a:t>Mark Anthony Turnage (b. 1960)</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Çağdaş İngiliz besteci.</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Royal College of Music’te eğitim gördü.</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Caz’dan –özellikle de Miles Davis’ten- etkilendi.</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Popüler ve çağdaş müzik öğelerini birleştird.</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“Post-modernizm”.</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-“Three Screaming Popes” (1988-1989)</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-“Anne Nicole” (2001)</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200" smtClean="0">
                <a:effectLst/>
                <a:latin typeface="Calibri" panose="020F0502020204030204" pitchFamily="34" charset="0"/>
                <a:ea typeface="Calibri" panose="020F0502020204030204" pitchFamily="34" charset="0"/>
                <a:cs typeface="Times New Roman" panose="02020603050405020304" pitchFamily="18" charset="0"/>
              </a:rPr>
              <a:t> </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7712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438455"/>
            <a:ext cx="6096000" cy="3981090"/>
          </a:xfrm>
          <a:prstGeom prst="rect">
            <a:avLst/>
          </a:prstGeom>
        </p:spPr>
        <p:txBody>
          <a:bodyPr>
            <a:spAutoFit/>
          </a:bodyPr>
          <a:lstStyle/>
          <a:p>
            <a:pPr>
              <a:lnSpc>
                <a:spcPct val="115000"/>
              </a:lnSpc>
              <a:spcAft>
                <a:spcPts val="1000"/>
              </a:spcAft>
            </a:pPr>
            <a:r>
              <a:rPr lang="tr-TR" b="1" u="sng" smtClean="0">
                <a:effectLst/>
                <a:latin typeface="Times New Roman" panose="02020603050405020304" pitchFamily="18" charset="0"/>
                <a:ea typeface="Calibri" panose="020F0502020204030204" pitchFamily="34" charset="0"/>
                <a:cs typeface="Times New Roman" panose="02020603050405020304" pitchFamily="18" charset="0"/>
              </a:rPr>
              <a:t>Henri Duparc (1848-1933)</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Geç-romantik Fransız besteci.</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Leconte de Lisle, Charles Baudlaire, Théophile Gautier gibi şairlerin şiirleri üstüne bestelediği “Mélodie”leriye tanınır.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César Franck ile kompozisyon çalıştı.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Wagner’den etkilendi.</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Psikolojik olarak rahatsızlanıp 1885’te beste yapmayı bıraktı.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Times New Roman" panose="02020603050405020304" pitchFamily="18" charset="0"/>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Léonore (senfonik şiir)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Times New Roman" panose="02020603050405020304" pitchFamily="18" charset="0"/>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L’invitation au Voyage - </a:t>
            </a:r>
            <a:r>
              <a:rPr lang="tr-TR" i="1" smtClean="0">
                <a:effectLst/>
                <a:latin typeface="Times New Roman" panose="02020603050405020304" pitchFamily="18" charset="0"/>
                <a:ea typeface="Calibri" panose="020F0502020204030204" pitchFamily="34" charset="0"/>
                <a:cs typeface="Times New Roman" panose="02020603050405020304" pitchFamily="18" charset="0"/>
              </a:rPr>
              <a:t>Baudelaire</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9011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960632"/>
            <a:ext cx="6096000" cy="4936736"/>
          </a:xfrm>
          <a:prstGeom prst="rect">
            <a:avLst/>
          </a:prstGeom>
        </p:spPr>
        <p:txBody>
          <a:bodyPr>
            <a:spAutoFit/>
          </a:bodyPr>
          <a:lstStyle/>
          <a:p>
            <a:pPr indent="449580">
              <a:lnSpc>
                <a:spcPct val="115000"/>
              </a:lnSpc>
              <a:spcAft>
                <a:spcPts val="1000"/>
              </a:spcAft>
            </a:pPr>
            <a:r>
              <a:rPr lang="tr-TR" b="1" u="sng" smtClean="0">
                <a:effectLst/>
                <a:latin typeface="Times New Roman" panose="02020603050405020304" pitchFamily="18" charset="0"/>
                <a:ea typeface="Calibri" panose="020F0502020204030204" pitchFamily="34" charset="0"/>
                <a:cs typeface="Times New Roman" panose="02020603050405020304" pitchFamily="18" charset="0"/>
              </a:rPr>
              <a:t>Carl Nielsen (1865-1931)</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Danimarkalı besteci, kemancı, şef.</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Kopenhag Kraliyet Kon. okudu (1884-1886).</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Orkestralarda keman çaldı.</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Kopenhag Müzik Der. &amp; Kopenhag Kon. şeflik ve hocalık yaptı.</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Erken döneminde Romantizmden etkilendi.</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Sonraları – olgunluk döneminde: kontrpuan + dissonant, “progressive” armoniler, politonal pasajlar, vs…</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Neo-klasisizm.</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6 senfoni, keman, flüt ve klarinet kon., 2 opera, 4 kuartet, 2 kuintet, şarkılar, vs… besteledi.</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       -Nefesli Beşli, op. 43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624767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506</Words>
  <Application>Microsoft Office PowerPoint</Application>
  <PresentationFormat>Geniş ekran</PresentationFormat>
  <Paragraphs>82</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Symbol</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Mert</dc:creator>
  <cp:lastModifiedBy>Mert</cp:lastModifiedBy>
  <cp:revision>1</cp:revision>
  <dcterms:created xsi:type="dcterms:W3CDTF">2020-06-06T15:10:43Z</dcterms:created>
  <dcterms:modified xsi:type="dcterms:W3CDTF">2020-06-06T15:13:55Z</dcterms:modified>
</cp:coreProperties>
</file>